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9"/>
  </p:notesMasterIdLst>
  <p:sldIdLst>
    <p:sldId id="256" r:id="rId2"/>
    <p:sldId id="257" r:id="rId3"/>
    <p:sldId id="267" r:id="rId4"/>
    <p:sldId id="266" r:id="rId5"/>
    <p:sldId id="265" r:id="rId6"/>
    <p:sldId id="264" r:id="rId7"/>
    <p:sldId id="333" r:id="rId8"/>
    <p:sldId id="263" r:id="rId9"/>
    <p:sldId id="262" r:id="rId10"/>
    <p:sldId id="334" r:id="rId11"/>
    <p:sldId id="261" r:id="rId12"/>
    <p:sldId id="295" r:id="rId13"/>
    <p:sldId id="296" r:id="rId14"/>
    <p:sldId id="260" r:id="rId15"/>
    <p:sldId id="280" r:id="rId16"/>
    <p:sldId id="259" r:id="rId17"/>
    <p:sldId id="276" r:id="rId18"/>
    <p:sldId id="278" r:id="rId19"/>
    <p:sldId id="277" r:id="rId20"/>
    <p:sldId id="284" r:id="rId21"/>
    <p:sldId id="335" r:id="rId22"/>
    <p:sldId id="283" r:id="rId23"/>
    <p:sldId id="282" r:id="rId24"/>
    <p:sldId id="305" r:id="rId25"/>
    <p:sldId id="306" r:id="rId26"/>
    <p:sldId id="307" r:id="rId27"/>
    <p:sldId id="281" r:id="rId28"/>
    <p:sldId id="286" r:id="rId29"/>
    <p:sldId id="288" r:id="rId30"/>
    <p:sldId id="289" r:id="rId31"/>
    <p:sldId id="291" r:id="rId32"/>
    <p:sldId id="294" r:id="rId33"/>
    <p:sldId id="298" r:id="rId34"/>
    <p:sldId id="293" r:id="rId35"/>
    <p:sldId id="299" r:id="rId36"/>
    <p:sldId id="300" r:id="rId37"/>
    <p:sldId id="301" r:id="rId38"/>
    <p:sldId id="302" r:id="rId39"/>
    <p:sldId id="303" r:id="rId40"/>
    <p:sldId id="292" r:id="rId41"/>
    <p:sldId id="348" r:id="rId42"/>
    <p:sldId id="349" r:id="rId43"/>
    <p:sldId id="352" r:id="rId44"/>
    <p:sldId id="350" r:id="rId45"/>
    <p:sldId id="290" r:id="rId46"/>
    <p:sldId id="297" r:id="rId47"/>
    <p:sldId id="287" r:id="rId48"/>
    <p:sldId id="304" r:id="rId49"/>
    <p:sldId id="308" r:id="rId50"/>
    <p:sldId id="381" r:id="rId51"/>
    <p:sldId id="258" r:id="rId52"/>
    <p:sldId id="268" r:id="rId53"/>
    <p:sldId id="336" r:id="rId54"/>
    <p:sldId id="269" r:id="rId55"/>
    <p:sldId id="318" r:id="rId56"/>
    <p:sldId id="270" r:id="rId57"/>
    <p:sldId id="271" r:id="rId58"/>
    <p:sldId id="274" r:id="rId59"/>
    <p:sldId id="312" r:id="rId60"/>
    <p:sldId id="311" r:id="rId61"/>
    <p:sldId id="319" r:id="rId62"/>
    <p:sldId id="273" r:id="rId63"/>
    <p:sldId id="320" r:id="rId64"/>
    <p:sldId id="272" r:id="rId65"/>
    <p:sldId id="321" r:id="rId66"/>
    <p:sldId id="315" r:id="rId67"/>
    <p:sldId id="314" r:id="rId68"/>
    <p:sldId id="316" r:id="rId69"/>
    <p:sldId id="313" r:id="rId70"/>
    <p:sldId id="322" r:id="rId71"/>
    <p:sldId id="323" r:id="rId72"/>
    <p:sldId id="370" r:id="rId73"/>
    <p:sldId id="372" r:id="rId74"/>
    <p:sldId id="371" r:id="rId75"/>
    <p:sldId id="324" r:id="rId76"/>
    <p:sldId id="326" r:id="rId77"/>
    <p:sldId id="375" r:id="rId78"/>
    <p:sldId id="376" r:id="rId79"/>
    <p:sldId id="377" r:id="rId80"/>
    <p:sldId id="378" r:id="rId81"/>
    <p:sldId id="379" r:id="rId82"/>
    <p:sldId id="380" r:id="rId83"/>
    <p:sldId id="327" r:id="rId84"/>
    <p:sldId id="328" r:id="rId85"/>
    <p:sldId id="330" r:id="rId86"/>
    <p:sldId id="331" r:id="rId87"/>
    <p:sldId id="332" r:id="rId88"/>
    <p:sldId id="337" r:id="rId89"/>
    <p:sldId id="338" r:id="rId90"/>
    <p:sldId id="339" r:id="rId91"/>
    <p:sldId id="340" r:id="rId92"/>
    <p:sldId id="346" r:id="rId93"/>
    <p:sldId id="341" r:id="rId94"/>
    <p:sldId id="347" r:id="rId95"/>
    <p:sldId id="342" r:id="rId96"/>
    <p:sldId id="344" r:id="rId97"/>
    <p:sldId id="343" r:id="rId98"/>
    <p:sldId id="345" r:id="rId99"/>
    <p:sldId id="353" r:id="rId100"/>
    <p:sldId id="356" r:id="rId101"/>
    <p:sldId id="355" r:id="rId102"/>
    <p:sldId id="354" r:id="rId103"/>
    <p:sldId id="358" r:id="rId104"/>
    <p:sldId id="363" r:id="rId105"/>
    <p:sldId id="362" r:id="rId106"/>
    <p:sldId id="361" r:id="rId107"/>
    <p:sldId id="360" r:id="rId108"/>
    <p:sldId id="359" r:id="rId109"/>
    <p:sldId id="369" r:id="rId110"/>
    <p:sldId id="368" r:id="rId111"/>
    <p:sldId id="367" r:id="rId112"/>
    <p:sldId id="366" r:id="rId113"/>
    <p:sldId id="365" r:id="rId114"/>
    <p:sldId id="364" r:id="rId115"/>
    <p:sldId id="357" r:id="rId116"/>
    <p:sldId id="373" r:id="rId117"/>
    <p:sldId id="279" r:id="rId118"/>
  </p:sldIdLst>
  <p:sldSz cx="9144000" cy="6858000" type="screen4x3"/>
  <p:notesSz cx="7099300" cy="1023461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notesMaster" Target="notesMasters/notesMaster1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viewProps" Target="view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482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42 121 24575,'3'-7'0,"3"-6"0,2 1 0,0 1 0,3 1 0,7-1 0,6-2 0,-1 1 0,-3 2 0,-6 4 0,3 0 0,-5 2 0,-2 0 0,-4 3 0,4 0 0,21 1 0,11 0 0,17 2 0,1 0 0,-14 2 0,-15-1 0,-16 0 0,-14-3 0,2 0 0,-1 0 0,9 1 0,26 0 0,9 2 0,8 1 0,5 0 0,2-1 0,2 1 0,-4-1 0,14 1 0,-50-3 0,-22 0 0,-2 0 0,-1-1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491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0 0 24575,'8'28'0,"14"28"0,-2 13 0,-7-19 0,0 1 0,-4 1 0,-3 0 0,-2 2 0,0 2 0,0 5 0,0-1 0,1-2 0,-1 0 0,2 9 0,0 0 0,0-8 0,0-2 0,0 6 0,0-3 0,2 27 0,0-10 0,-3-20 0,-2-10 0,0-14 0,-2-14 0,-1-9 0,0-9 0,-2-1 0,1-1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492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672 0 24575,'-11'7'0,"-8"8"0,-22 24 0,2-3 0,-4 3 0,-7 6 0,-3 2 0,-14 12 0,-1 2 0,12-8 0,2-2 0,4-2 0,5-3 0,-2 6 0,21-22 0,24-28 0,2 3 0,0 0 0,0 10 0,0-3 0,1 2 0,0-6 0,7-3 0,28 4 0,24 1 0,15 1 0,-8-1 0,6 1 0,4 1-243,19 2 1,6 1 0,-4 0 242,-18-1 0,-3 0 0,-5-1 0,10 1 0,-15-2 0,-26 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493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320 1 24575,'-4'13'0,"-1"2"0,2 2 0,-1 3 0,-4 3 0,-2 6 0,-4 12 0,1-3 0,4-5 0,1-12 0,7-13 0,-3-3 0,3-1 0,-2 0 0,-2 5 0,-5-2 0,-3 1 0,1-1 0,0-3 0,-2-1 0,4-2 0,-1 0 0,0-2 0,-13-6 0,-2-3 0,-4-2 0,13 2 0,11 7 0,3 0 0,1-7 0,-1-3 0,-2-5 0,2 1 0,2 0 0,-1-1 0,-1-4 0,0 3 0,-1 2 0,2 7 0,1 5 0,1-2 0,1 2 0,0-5 0,0 6 0,0 0 0,-1 4 0,5-1 0,-1 0 0,23 0 0,5 1 0,0 0 0,-8 0 0,-16 6 0,4 2 0,-2 5 0,2-2 0,-5-1 0,1 2 0,17 15 0,6 6 0,8 7 0,-9-9 0,-13-14 0,-8-6 0,-5-6 0,3 1 0,4 3 0,10 3 0,7 6 0,10 2 0,-5-2 0,-9-5 0,-10-7 0,-11-5 0,-2 0 0,-1-1 0,-2-10 0,1 7 0,-1-8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494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183 0 24575,'-32'0'0,"-2"0"0,-5 2 0,13 2 0,14-1 0,5 5 0,-1 2 0,-2 6 0,4 0 0,1 3 0,5-3 0,-1 7 0,0 2 0,0 1 0,1-8 0,0-8 0,1-7 0,4-1 0,4 2 0,10 2 0,29 3 0,47 5 0,-7 4 0,7 2 0,-7-7 0,1 0 0,-19 0 0,1 1 0,-6-3 0,-6-3 0,-8-2 0,16 1 0,-44-5 0,-21-1 0,-1 0 0,0 0 0,-5 7 0,0 4 0,-7 14 0,-9 4 0,-18 9 0,-25-6 0,-9-7 0,-4-9 0,27-9 0,19-2 0,22-4 0,7-1 0,2 0 0,-1 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495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0 1 24575,'0'0'0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496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263 0 24575,'-34'1'0,"-8"2"0,9-1 0,3 0 0,15-1 0,9-1 0,1 1 0,1 0 0,1-1 0,0 1 0,0 0 0,-1 1 0,1-1 0,-3 0 0,2 1 0,-1-1 0,1 2 0,1-2 0,0 2 0,-2-1 0,2 0 0,-1 1 0,3-1 0,-2 2 0,1 0 0,-1 3 0,1-3 0,0 3 0,-2 1 0,0 8 0,-1 2 0,0 2 0,2-3 0,1-7 0,0-3 0,2-3 0,0-2 0,0 1 0,-1 2 0,1 0 0,-2 1 0,2-1 0,1 1 0,1 3 0,-1 1 0,1 1 0,-1-2 0,0-4 0,-1-1 0,0-2 0,3 0 0,4 2 0,5 1 0,2 1 0,4 0 0,-7-2 0,-1-1 0,-6-3 0,-2 2 0,4-1 0,1 3 0,3-2 0,0 4 0,-1-3 0,-4 2 0,1-3 0,-5 0 0,2-2 0,-1 1 0,3-1 0,0 0 0,0 0 0,1 0 0,17 0 0,41 0 0,16 0 0,-1 0 0,-24 0 0,-39-1 0,-7 1 0,-7-3 0,0 0 0,0 0 0,-2-1 0,2-5 0,-3-1 0,3-4 0,-2-1 0,2 1 0,-2 3 0,0 1 0,0 2 0,0-2 0,-1-1 0,0 1 0,-1 3 0,0 2 0,0 0 0,-2 0 0,0 0 0,-1 0 0,1 0 0,0 1 0,0 1 0,-3-1 0,-2-2 0,1 3 0,0-1 0,5 3 0,0-1 0,-1 1 0,-1-1 0,-4 0 0,-2-2 0,-1 0 0,3 1 0,2 1 0,5 0 0,0 1 0,2 0 0,-3 1 0,2-1 0,-5-2 0,0 1 0,0 0 0,2 1 0,4 1 0,1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497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123 76 24575,'-21'-10'0,"5"2"0,-7-4 0,12 8 0,1-3 0,6 4 0,-5-5 0,4 3 0,-5-2 0,4 2 0,0 1 0,5 2 0,0 2 0,2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498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1 41 24575,'9'-6'0,"3"-2"0,5 0 0,0 1 0,2 0 0,-9 5 0,-2-1 0,-6 3 0,2 3 0,3 3 0,4 4 0,1 0 0,-4 0 0,-2-2 0,-2 2 0,2-1 0,1 4 0,2-2 0,2 3 0,1-1 0,7 3 0,-4-4 0,3 2 0,-8-6 0,-5-3 0,-2 0 0,-3-3 0,1 3 0,1 2 0,0 2 0,1 4 0,1 0 0,0 0 0,-1-4 0,-1-2 0,0-1 0,-1-1 0,3 6 0,1 3 0,2 3 0,-1 1 0,-1-2 0,0 0 0,0-2 0,1 2 0,-1-3 0,0 1 0,0 1 0,3 3 0,-1-1 0,1-2 0,-3-3 0,1 2 0,0 1 0,4 7 0,0 1 0,0 1 0,0-1 0,-1-4 0,-2 0 0,1-6 0,-3-2 0,-1-2 0,-2 0 0,2-1 0,-3 0 0,2-2 0,0 2 0,0 5 0,1 2 0,0 3 0,-1-4 0,-1-3 0,1-1 0,-2-3 0,1-2 0,-1 0 0,2 6 0,7 13 0,-2 3 0,5 5 0,-4-7 0,-3-9 0,-2-4 0,-2-6 0,-1 1 0,3-2 0,-3 2 0,4 0 0,-4-1 0,4 10 0,0 3 0,1 3 0,0-5 0,-3-9 0,-1-5 0,-2-2 0,1 0 0,-1 0 0,1 6 0,3 7 0,2 4 0,2 9 0,0-10 0,-4 0 0,-1-11 0,-2-2 0,-1 1 0,2 2 0,-1 2 0,1-2 0,-1-4 0,-1-3 0,0-5 0,0 4 0,0-3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499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175 1 24575,'-4'5'0,"0"2"0,1 2 0,0 1 0,0-1 0,1-1 0,1-6 0,1 2 0,0-3 0,-1 0 0,0 0 0,0 1 0,-1 0 0,0 1 0,1 0 0,-1 1 0,0 0 0,1-1 0,-2 2 0,0-1 0,-1 4 0,-1-3 0,3 1 0,-1-3 0,1 0 0,0-1 0,0 0 0,-2 4 0,-1 2 0,-1 3 0,-1-1 0,2-1 0,1-3 0,1-1 0,1-3 0,0 0 0,-2 0 0,-2 2 0,-2 4 0,1-1 0,3-2 0,3-2 0,0-2 0,1 0 0,0 0 0,-2 3 0,0 5 0,0-2 0,0 2 0,0-3 0,-2-4 0,-1 4 0,0-2 0,0 2 0,1 0 0,0 0 0,-1 0 0,3-4 0,1 0 0,0-2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500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0 9 24575,'13'-4'0,"-2"2"0,-5 0 0,0 2 0,-4 0 0,1 0 0,-2 1 0,1 0 0,-1 0 0,5 2 0,-3 0 0,2 1 0,-3 0 0,0 1 0,1 1 0,-2-1 0,0 0 0,-1-3 0,1 0 0,0 0 0,0 3 0,-1-3 0,0 5 0,0-5 0,0 2 0,0 0 0,0 0 0,0 0 0,0 0 0,0-1 0,0-1 0,0 3 0,0 1 0,0 1 0,0 0 0,0-1 0,0-2 0,0 0 0,0-1 0,0 5 0,0-1 0,1 3 0,-1-4 0,2-1 0,-1 1 0,-1 0 0,2 6 0,-1 0 0,1-1 0,0-4 0,0-3 0,-1-3 0,0 2 0,0-1 0,1 4 0,-2-2 0,2-1 0,-1 0 0,2 2 0,1 1 0,1 4 0,2 0 0,-2-3 0,1-3 0,1-1 0,17-2 0,-2 1 0,9 2 0,-13-1 0,-11-1 0,-4-2 0,-4-1 0,-1-1 0,2 1 0,-2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483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0 0 24575,'56'12'0,"-18"-4"0,-4 1 0,-21-6 0,-12-1 0,0-1 0,-1 4 0,0 2 0,-2 4 0,1 3 0,-3 1 0,1 0 0,-1 0 0,-1 2 0,1 2 0,-1 1 0,3-5 0,-1-5 0,2-3 0,0-4 0,0 8 0,0 10 0,0 0 0,1-1 0,0-12 0,0-6 0,1 1 0,1 1 0,0-1 0,3 5 0,4-2 0,10 5 0,6 1 0,4-1 0,-12-3 0,-5-3 0,-11-5 0,-2 1 0,-1-2 0,-1 0 0,2-3 0,0 3 0,1-2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501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239 0 24575,'0'17'0,"0"7"0,0 11 0,2 6 0,-1-12 0,1-9 0,0-15 0,-2 2 0,2 3 0,-1 6 0,2 3 0,1 9 0,0 6 0,0-2 0,-1-4 0,0 0 0,-1 3 0,2 7 0,0-5 0,-1-2 0,0 0 0,-2 2 0,1-4 0,0-8 0,0-11 0,0 6 0,-1 0 0,2 7 0,-2-7 0,0-6 0,0-5 0,1-2 0,0 7 0,0-3 0,1 3 0,-3-5 0,0-2 0,-1 8 0,-3 17 0,-2 7 0,-5 10 0,1-5 0,-2-7 0,2-5 0,0-11 0,4-3 0,0-3 0,-3 4 0,-3 3 0,1-1 0,2-4 0,7-7 0,-3-3 0,-12 1 0,-34 5 0,9-2 0,-12 2 0,37-6 0,12-1 0,5-2 0,0 1 0,4 0 0,-4 0 0,4-1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502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1 0 24575,'0'0'0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484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14 74 24575,'-4'8'0,"1"11"0,2 28 0,-2-6 0,3 8 0,-2-25 0,2-10 0,0-5 0,0-2 0,0-2 0,0-1 0,1 0 0,0 0 0,6 7 0,8 6 0,11 6 0,3-1 0,-2-7 0,-12-7 0,-5-5 0,-4-4 0,2-1 0,3-4 0,5-2 0,3-8 0,4-3 0,-6 1 0,-3 2 0,-7 5 0,-3 5 0,-1 1 0,-3 0 0,3-3 0,-2-2 0,3 1 0,-2 3 0,-1 2 0,-1 2 0,0-1 0,1 0 0,0 0 0,0-3 0,-1-5 0,1-4 0,-1-4 0,2 5 0,-4 6 0,2 6 0,-1 10 0,1 1 0,2 10 0,2 5 0,1-3 0,0 0 0,-2-9 0,-1-2 0,2-1 0,3 0 0,1 2 0,4-2 0,-4-1 0,15 3 0,3 4 0,18 2 0,-11-3 0,-3-5 0,-18-5 0,-3-2 0,1-4 0,0-2 0,7-5 0,2-8 0,2-8 0,-1-5 0,-2-3 0,-6 6 0,-3 4 0,-3 3 0,-2 7 0,-4 1 0,0 5 0,0-1 0,0-1 0,-2-9 0,-2-6 0,0 4 0,-1 4 0,3 6 0,-2 6 0,1-4 0,-1 4 0,1-2 0,-3-1 0,0 0 0,0 1 0,3 2 0,0 0 0,-2-8 0,-1 3 0,1-2 0,8 7 0,-2 4 0,4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485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229 3 24575,'-8'-1'0,"3"0"0,-2 0 0,-2 3 0,-3 0 0,-16 4 0,7-2 0,-8 3 0,12-2 0,3 0 0,3 4 0,3-2 0,-3 3 0,2 0 0,0 2 0,-1 5 0,4-3 0,-2 11 0,5-6 0,0 5 0,3-8 0,1-3 0,1 2 0,16 17 0,1-1 0,14 6 0,-3-12 0,7-8 0,-6-4 0,0-3 0,-4-5 0,3-2 0,22-2 0,3-2 0,1 1 0,-16-2 0,-22 2 0,-6-3 0,-3-1 0,5-5 0,1 0 0,1-4 0,4-2 0,-1 0 0,2-3 0,-6 3 0,-7 4 0,-3 1 0,-4 1 0,0-3 0,-1-3 0,0 0 0,0 5 0,0 3 0,-2 2 0,-1-7 0,-2-3 0,-2-4 0,1 7 0,-1 4 0,-2 3 0,-2 0 0,-1-3 0,-2-1 0,6 2 0,-7 0 0,-5 0 0,-5-3 0,1 0 0,9 1 0,4 5 0,1 2 0,-8-1 0,-7 0 0,-17 1 0,18 1 0,-2 4 0,24-2 0,4 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486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1 1 24575,'1'4'0,"2"2"0,1 6 0,14 23 0,-3 3 0,10 14 0,-13-13 0,-4-6 0,-3-8 0,-1-2 0,0-2 0,-2 2 0,1-2 0,-1-6 0,0 1 0,-2-6 0,1 2 0,1-3 0,-1-4 0,0-1 0,-1-3 0,1 0 0,8-11 0,-5 8 0,5-8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487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0 242 24575,'32'26'0,"-6"-3"0,7-1 0,-12-6 0,-6-4 0,-1 0 0,-3 0 0,6 8 0,-3-3 0,1 3 0,-2-1 0,1 1 0,0 0 0,-1 2 0,-3-2 0,-1 4 0,0 0 0,6 12 0,-2-7 0,1 7 0,-7-11 0,-3-1 0,-3 2 0,-5 11 0,-2-2 0,-13 13 0,-4-7 0,-14 8 0,4-10 0,4-5 0,10-15 0,2-10 0,1-1 0,1-4 0,5 0 0,3-4 0,-3-5 0,-2-6 0,-3-8 0,6-19 0,7-19 0,11-19 0,13-19 0,9 10 0,5 9 0,-2 18 0,-2 10 0,-4 8 0,-3 1 0,-6 7 0,-4-1 0,-2 1 0,1-7 0,-5 1 0,2-3 0,-4 9 0,0 1 0,-1 10 0,-3 5 0,0 3 0,-2 5 0,0 2 0,-1-1 0,0-1 0,0-4 0,0 2 0,-1-1 0,-2-2 0,1 3 0,0 1 0,0 4 0,2 8 0,-1 2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488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141 42 24575,'-12'-2'0,"4"1"0,1 1 0,1 2 0,-11 9 0,4-1 0,-8 6 0,10-5 0,2-2 0,0 3 0,1 0 0,1 1 0,1-3 0,4-4 0,0-1 0,2-1 0,-1 5 0,0 2 0,1 1 0,2-3 0,0-3 0,2 0 0,-2 1 0,8 1 0,0 0 0,4 0 0,-1-1 0,5 0 0,27 3 0,1-4 0,10 3 0,-17-13 0,-6-6 0,1-9 0,12-4 0,-11 6 0,-7 0 0,-13 7 0,-6 0 0,2 0 0,2-1 0,0 1 0,-4 1 0,-3 4 0,-6 2 0,0-1 0,0-6 0,0 2 0,0-2 0,-1 6 0,-2-1 0,-3-1 0,-1-1 0,-2 0 0,3 3 0,-3 0 0,-4-2 0,-3 0 0,-1-1 0,2 1 0,3 1 0,2 1 0,-1 0 0,-1 0 0,-4-1 0,3 1 0,3 2 0,3 1 0,-5 1 0,5 0 0,-7 0 0,7 0 0,-2 0 0,1 0 0,3-1 0,5 0 0,0 1 0,0 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489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216 0 24575,'-14'2'0,"-2"0"0,1 0 0,4 0 0,-2-1 0,8 0 0,1 0 0,-5 1 0,-3 1 0,-5 0 0,-5 1 0,-3 1 0,0-3 0,8 0 0,8-2 0,7 0 0,3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1-15T19:31:48.490"/>
    </inkml:context>
    <inkml:brush xml:id="br0">
      <inkml:brushProperty name="width" value="0.05" units="cm"/>
      <inkml:brushProperty name="height" value="0.05" units="cm"/>
      <inkml:brushProperty name="color" value="#C00000"/>
    </inkml:brush>
  </inkml:definitions>
  <inkml:trace contextRef="#ctx0" brushRef="#br0">271 4 24575,'-8'-2'0,"2"1"0,1 1 0,-3 0 0,2 1 0,-5 0 0,4 1 0,-3 7 0,0 11 0,3 0 0,8 11 0,22-1 0,11 1 0,1-3 0,-8-12 0,-17-9 0,4-3 0,26 10 0,7 2 0,6 3 0,-24-6 0,-21-2 0,-24 8 0,-28 14 0,-34 14 0,30-23 0,-3-2 0,-3-1 0,0-3 0,-32 3 0,35-12 0,24-6 0,25-2 0,1 0 0,-1-1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98E36E0-05C3-4EF1-847C-065A69E2DE4A}" type="datetimeFigureOut">
              <a:rPr lang="el-GR" smtClean="0"/>
              <a:pPr/>
              <a:t>21/1/2022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66823AE-CCBC-4391-B987-FF4D507F138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F49799-362B-6442-9904-72325C527C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9138D71-5F11-184A-A4A7-027F24CAD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78DAE6-5EDD-4547-9223-EE4246AEB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3A7C-F507-B946-B02B-9439E9A06C36}" type="datetime1">
              <a:rPr lang="el-GR" smtClean="0"/>
              <a:t>21/1/2022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7441B66-A8E1-2845-AAF1-E50DBE1E7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966F978-AB53-0243-8E3E-D415E496A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00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1FA2083-B574-3046-A813-67F7C9E00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8C65629-04EE-0044-8932-046BC49B0A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8EAAC1C-60BA-B548-97C5-EF429365E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EC7D-4464-7647-9526-284459E525CB}" type="datetime1">
              <a:rPr lang="el-GR" smtClean="0"/>
              <a:t>21/1/2022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A52212F-F96C-F04E-B69E-E24F1F401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69769E8-B64A-AE4F-A967-9DCC0BCA5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940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83B2240-3C5C-CA4C-A8F2-DC2BE739FF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97D76D4-6CD5-CE42-A75F-A63E3C419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A3503C9-DC61-CD44-BF1B-50FB5AC32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230A-3F38-3847-8679-C23814AA974F}" type="datetime1">
              <a:rPr lang="el-GR" smtClean="0"/>
              <a:t>21/1/2022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049D890-7159-2746-9467-8EFB0B41A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DBB9709-4978-D84F-9E25-68147831E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9164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45681B-1A8D-9D42-8C77-BA522BE2B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377A093-466F-B448-B5A4-8FBB28BFA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5D9E3E4-219F-0A4F-B1A5-919D8D904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E3143-ACC0-D64D-9896-FCA889B3AFFA}" type="datetime1">
              <a:rPr lang="el-GR" smtClean="0"/>
              <a:t>21/1/2022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32A3847-FA27-D84C-A52E-4DA98675D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AAB1BB8-E145-FB43-8150-C90AF15D6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2607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B395C5-0344-6648-94CB-672CE4984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498426F-B7CA-3849-A54E-B21D2992E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1596E06-4CE1-C547-954A-6A1138D7A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CF626-A63E-A14A-BEA0-B08924420537}" type="datetime1">
              <a:rPr lang="el-GR" smtClean="0"/>
              <a:t>21/1/2022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E1402B1-914B-104B-8D8F-B851B0F3A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4352B41-882B-204C-BC2B-3AE46A834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5835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E10562-9127-184D-87AD-E59B44336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E17D994-9ABD-B34D-9743-DBC77C301E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56B1327-F89C-B249-B1A6-0F8B45E8A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279427A-92EC-C448-A0FB-3F40E2723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12900-7571-B449-A46C-8ECE069D3FA2}" type="datetime1">
              <a:rPr lang="el-GR" smtClean="0"/>
              <a:t>21/1/2022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E4DF3F1-E654-CA48-ABEF-5DF111D42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0B12580-EA26-5349-9D67-211932D7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772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483497-90C7-764B-93B4-F41FF584E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9AAC022-EEB7-1243-8EE7-05866C1610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E2D7906-0A19-2042-8E0C-C7A33DB8E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BDD280A-3E70-074E-835C-ADBC227565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B1DCB11-2CCF-AA45-A5DB-73DC3B625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1B76048-9C43-8F47-8259-E25E500F4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0FA9-62DF-9642-AF9A-E842A22A285D}" type="datetime1">
              <a:rPr lang="el-GR" smtClean="0"/>
              <a:t>21/1/2022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17F68CF-B10D-C14A-8C89-263925902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70012D9-988B-D747-8762-A12D83616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2672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393FB3-75E2-9043-A672-B94D37E02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C629ABF-E61A-BD40-A285-88C629E65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3AF90-0D5E-A54E-B973-A7F9F34B2599}" type="datetime1">
              <a:rPr lang="el-GR" smtClean="0"/>
              <a:t>21/1/2022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F8CC95F-3FA5-EA42-B1A1-6C0CE1662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BD27902-5401-624C-B0D8-23B98B4DC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1635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B4504442-BAB8-FD46-8292-97DB6D688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B002C-095F-5545-A61C-6B02BBD50DF3}" type="datetime1">
              <a:rPr lang="el-GR" smtClean="0"/>
              <a:t>21/1/2022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FA1CFFD-BB94-674B-8C89-06876A6C9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476ADD3-EC7D-FC49-ADB5-DC5EF1DD6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775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DF6A1D3-ECA9-5E49-8CF5-446307456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C07085E-A21E-E448-AEBB-C18EED648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86B31CF-C047-AC46-B0C1-82A6D7868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B20C5EC-66A8-944D-A5E7-C383D3A74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FADED-4D8A-C842-BC11-65DE323157F4}" type="datetime1">
              <a:rPr lang="el-GR" smtClean="0"/>
              <a:t>21/1/2022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32AC59D-F816-794D-A9BC-91EE0C23C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5500A9C-1A89-8549-8B5E-895897CE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393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8B5B1BE-F599-3148-86D4-3CA04ECE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90E20EEE-7993-294F-902A-B089869693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C6570FD-4412-9646-9535-165420F3E4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FDBFF30-A411-274D-ADEA-89ECF20B3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1B781-EC55-7F47-91FA-849AE1134D96}" type="datetime1">
              <a:rPr lang="el-GR" smtClean="0"/>
              <a:t>21/1/2022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F96A473-2987-524A-A9D3-32265935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B2059FD-16D5-9F4A-80FF-9BCB07438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0336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FE252F0F-BECC-9B43-A41A-EC4E64C40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CD15151-F388-4340-9265-FAEC5A638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F49F1B4-2319-7345-A773-0531A1B8E6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8592F-522B-F34E-9509-9E38B06EB814}" type="datetime1">
              <a:rPr lang="el-GR" smtClean="0"/>
              <a:t>21/1/2022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ADBD25F-69DE-E649-BCC6-C8C99244F7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0B5603E-07E4-C34D-993F-7F07C51688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075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19.png"/><Relationship Id="rId21" Type="http://schemas.openxmlformats.org/officeDocument/2006/relationships/image" Target="../media/image10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png"/><Relationship Id="rId41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40" Type="http://schemas.openxmlformats.org/officeDocument/2006/relationships/customXml" Target="../ink/ink20.xml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8" Type="http://schemas.openxmlformats.org/officeDocument/2006/relationships/customXml" Target="../ink/ink4.xml"/><Relationship Id="rId3" Type="http://schemas.openxmlformats.org/officeDocument/2006/relationships/image" Target="../media/image1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package" Target="../embeddings/Microsoft_Excel_Worksheet.xlsx"/><Relationship Id="rId7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1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2.e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3.emf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4.e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5.emf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28650" y="1122362"/>
            <a:ext cx="4711446" cy="4135437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t">
            <a:normAutofit/>
          </a:bodyPr>
          <a:lstStyle/>
          <a:p>
            <a:pPr algn="l"/>
            <a:r>
              <a:rPr lang="el-GR" sz="3200" i="1" dirty="0">
                <a:ea typeface="Cambria Math" panose="02040503050406030204" pitchFamily="18" charset="0"/>
                <a:cs typeface="Charmonman" pitchFamily="2" charset="-34"/>
              </a:rPr>
              <a:t>Διοικητική Λογιστική</a:t>
            </a:r>
            <a:br>
              <a:rPr lang="el-GR" sz="3200" i="1" dirty="0">
                <a:ea typeface="Cambria Math" panose="02040503050406030204" pitchFamily="18" charset="0"/>
                <a:cs typeface="Charmonman" pitchFamily="2" charset="-34"/>
              </a:rPr>
            </a:br>
            <a:r>
              <a:rPr lang="el-GR" sz="3200" i="1" dirty="0">
                <a:ea typeface="Cambria Math" panose="02040503050406030204" pitchFamily="18" charset="0"/>
                <a:cs typeface="Charmonman" pitchFamily="2" charset="-34"/>
              </a:rPr>
              <a:t>Κοστολόγηση</a:t>
            </a:r>
            <a:br>
              <a:rPr lang="el-GR" sz="3200" dirty="0">
                <a:latin typeface="Georgia" panose="02040502050405020303" pitchFamily="18" charset="0"/>
                <a:ea typeface="Cambria Math" panose="02040503050406030204" pitchFamily="18" charset="0"/>
                <a:cs typeface="Apple Chancery" panose="03020702040506060504" pitchFamily="66" charset="-79"/>
              </a:rPr>
            </a:br>
            <a:endParaRPr lang="el-GR" sz="3200" dirty="0">
              <a:latin typeface="Georgia" panose="02040502050405020303" pitchFamily="18" charset="0"/>
              <a:ea typeface="Cambria Math" panose="02040503050406030204" pitchFamily="18" charset="0"/>
              <a:cs typeface="Apple Chancery" panose="03020702040506060504" pitchFamily="66" charset="-79"/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79604" y="1031284"/>
            <a:ext cx="2735746" cy="4436126"/>
          </a:xfrm>
          <a:custGeom>
            <a:avLst/>
            <a:gdLst>
              <a:gd name="connsiteX0" fmla="*/ 0 w 2735746"/>
              <a:gd name="connsiteY0" fmla="*/ 0 h 4436126"/>
              <a:gd name="connsiteX1" fmla="*/ 601864 w 2735746"/>
              <a:gd name="connsiteY1" fmla="*/ 0 h 4436126"/>
              <a:gd name="connsiteX2" fmla="*/ 1203728 w 2735746"/>
              <a:gd name="connsiteY2" fmla="*/ 0 h 4436126"/>
              <a:gd name="connsiteX3" fmla="*/ 1860307 w 2735746"/>
              <a:gd name="connsiteY3" fmla="*/ 0 h 4436126"/>
              <a:gd name="connsiteX4" fmla="*/ 2735746 w 2735746"/>
              <a:gd name="connsiteY4" fmla="*/ 0 h 4436126"/>
              <a:gd name="connsiteX5" fmla="*/ 2735746 w 2735746"/>
              <a:gd name="connsiteY5" fmla="*/ 722455 h 4436126"/>
              <a:gd name="connsiteX6" fmla="*/ 2735746 w 2735746"/>
              <a:gd name="connsiteY6" fmla="*/ 1400548 h 4436126"/>
              <a:gd name="connsiteX7" fmla="*/ 2735746 w 2735746"/>
              <a:gd name="connsiteY7" fmla="*/ 2123003 h 4436126"/>
              <a:gd name="connsiteX8" fmla="*/ 2735746 w 2735746"/>
              <a:gd name="connsiteY8" fmla="*/ 2623652 h 4436126"/>
              <a:gd name="connsiteX9" fmla="*/ 2735746 w 2735746"/>
              <a:gd name="connsiteY9" fmla="*/ 3346106 h 4436126"/>
              <a:gd name="connsiteX10" fmla="*/ 2735746 w 2735746"/>
              <a:gd name="connsiteY10" fmla="*/ 4436126 h 4436126"/>
              <a:gd name="connsiteX11" fmla="*/ 2106524 w 2735746"/>
              <a:gd name="connsiteY11" fmla="*/ 4436126 h 4436126"/>
              <a:gd name="connsiteX12" fmla="*/ 1449945 w 2735746"/>
              <a:gd name="connsiteY12" fmla="*/ 4436126 h 4436126"/>
              <a:gd name="connsiteX13" fmla="*/ 793366 w 2735746"/>
              <a:gd name="connsiteY13" fmla="*/ 4436126 h 4436126"/>
              <a:gd name="connsiteX14" fmla="*/ 0 w 2735746"/>
              <a:gd name="connsiteY14" fmla="*/ 4436126 h 4436126"/>
              <a:gd name="connsiteX15" fmla="*/ 0 w 2735746"/>
              <a:gd name="connsiteY15" fmla="*/ 3713671 h 4436126"/>
              <a:gd name="connsiteX16" fmla="*/ 0 w 2735746"/>
              <a:gd name="connsiteY16" fmla="*/ 3124300 h 4436126"/>
              <a:gd name="connsiteX17" fmla="*/ 0 w 2735746"/>
              <a:gd name="connsiteY17" fmla="*/ 2446207 h 4436126"/>
              <a:gd name="connsiteX18" fmla="*/ 0 w 2735746"/>
              <a:gd name="connsiteY18" fmla="*/ 1856836 h 4436126"/>
              <a:gd name="connsiteX19" fmla="*/ 0 w 2735746"/>
              <a:gd name="connsiteY19" fmla="*/ 1178742 h 4436126"/>
              <a:gd name="connsiteX20" fmla="*/ 0 w 2735746"/>
              <a:gd name="connsiteY20" fmla="*/ 678094 h 4436126"/>
              <a:gd name="connsiteX21" fmla="*/ 0 w 2735746"/>
              <a:gd name="connsiteY21" fmla="*/ 0 h 4436126"/>
              <a:gd name="connsiteX0" fmla="*/ 0 w 2735746"/>
              <a:gd name="connsiteY0" fmla="*/ 0 h 4436126"/>
              <a:gd name="connsiteX1" fmla="*/ 629222 w 2735746"/>
              <a:gd name="connsiteY1" fmla="*/ 0 h 4436126"/>
              <a:gd name="connsiteX2" fmla="*/ 1258443 w 2735746"/>
              <a:gd name="connsiteY2" fmla="*/ 0 h 4436126"/>
              <a:gd name="connsiteX3" fmla="*/ 1942380 w 2735746"/>
              <a:gd name="connsiteY3" fmla="*/ 0 h 4436126"/>
              <a:gd name="connsiteX4" fmla="*/ 2735746 w 2735746"/>
              <a:gd name="connsiteY4" fmla="*/ 0 h 4436126"/>
              <a:gd name="connsiteX5" fmla="*/ 2735746 w 2735746"/>
              <a:gd name="connsiteY5" fmla="*/ 589371 h 4436126"/>
              <a:gd name="connsiteX6" fmla="*/ 2735746 w 2735746"/>
              <a:gd name="connsiteY6" fmla="*/ 1090020 h 4436126"/>
              <a:gd name="connsiteX7" fmla="*/ 2735746 w 2735746"/>
              <a:gd name="connsiteY7" fmla="*/ 1812474 h 4436126"/>
              <a:gd name="connsiteX8" fmla="*/ 2735746 w 2735746"/>
              <a:gd name="connsiteY8" fmla="*/ 2401845 h 4436126"/>
              <a:gd name="connsiteX9" fmla="*/ 2735746 w 2735746"/>
              <a:gd name="connsiteY9" fmla="*/ 3124300 h 4436126"/>
              <a:gd name="connsiteX10" fmla="*/ 2735746 w 2735746"/>
              <a:gd name="connsiteY10" fmla="*/ 3758032 h 4436126"/>
              <a:gd name="connsiteX11" fmla="*/ 2735746 w 2735746"/>
              <a:gd name="connsiteY11" fmla="*/ 4436126 h 4436126"/>
              <a:gd name="connsiteX12" fmla="*/ 2051810 w 2735746"/>
              <a:gd name="connsiteY12" fmla="*/ 4436126 h 4436126"/>
              <a:gd name="connsiteX13" fmla="*/ 1422588 w 2735746"/>
              <a:gd name="connsiteY13" fmla="*/ 4436126 h 4436126"/>
              <a:gd name="connsiteX14" fmla="*/ 820724 w 2735746"/>
              <a:gd name="connsiteY14" fmla="*/ 4436126 h 4436126"/>
              <a:gd name="connsiteX15" fmla="*/ 0 w 2735746"/>
              <a:gd name="connsiteY15" fmla="*/ 4436126 h 4436126"/>
              <a:gd name="connsiteX16" fmla="*/ 0 w 2735746"/>
              <a:gd name="connsiteY16" fmla="*/ 3802394 h 4436126"/>
              <a:gd name="connsiteX17" fmla="*/ 0 w 2735746"/>
              <a:gd name="connsiteY17" fmla="*/ 3213023 h 4436126"/>
              <a:gd name="connsiteX18" fmla="*/ 0 w 2735746"/>
              <a:gd name="connsiteY18" fmla="*/ 2712374 h 4436126"/>
              <a:gd name="connsiteX19" fmla="*/ 0 w 2735746"/>
              <a:gd name="connsiteY19" fmla="*/ 1989919 h 4436126"/>
              <a:gd name="connsiteX20" fmla="*/ 0 w 2735746"/>
              <a:gd name="connsiteY20" fmla="*/ 1400548 h 4436126"/>
              <a:gd name="connsiteX21" fmla="*/ 0 w 2735746"/>
              <a:gd name="connsiteY21" fmla="*/ 811177 h 4436126"/>
              <a:gd name="connsiteX22" fmla="*/ 0 w 2735746"/>
              <a:gd name="connsiteY22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735746" h="4436126" fill="none" extrusionOk="0">
                <a:moveTo>
                  <a:pt x="0" y="0"/>
                </a:moveTo>
                <a:cubicBezTo>
                  <a:pt x="161918" y="15098"/>
                  <a:pt x="458221" y="22520"/>
                  <a:pt x="601864" y="0"/>
                </a:cubicBezTo>
                <a:cubicBezTo>
                  <a:pt x="742303" y="-225"/>
                  <a:pt x="972782" y="-24016"/>
                  <a:pt x="1203728" y="0"/>
                </a:cubicBezTo>
                <a:cubicBezTo>
                  <a:pt x="1464574" y="35749"/>
                  <a:pt x="1690223" y="-18853"/>
                  <a:pt x="1860307" y="0"/>
                </a:cubicBezTo>
                <a:cubicBezTo>
                  <a:pt x="2091015" y="-5289"/>
                  <a:pt x="2433849" y="13227"/>
                  <a:pt x="2735746" y="0"/>
                </a:cubicBezTo>
                <a:cubicBezTo>
                  <a:pt x="2691943" y="331642"/>
                  <a:pt x="2734195" y="466229"/>
                  <a:pt x="2735746" y="722455"/>
                </a:cubicBezTo>
                <a:cubicBezTo>
                  <a:pt x="2777998" y="939939"/>
                  <a:pt x="2730794" y="1170283"/>
                  <a:pt x="2735746" y="1400548"/>
                </a:cubicBezTo>
                <a:cubicBezTo>
                  <a:pt x="2758008" y="1594566"/>
                  <a:pt x="2685031" y="1765863"/>
                  <a:pt x="2735746" y="2123003"/>
                </a:cubicBezTo>
                <a:cubicBezTo>
                  <a:pt x="2749790" y="2475526"/>
                  <a:pt x="2749242" y="2520814"/>
                  <a:pt x="2735746" y="2623652"/>
                </a:cubicBezTo>
                <a:cubicBezTo>
                  <a:pt x="2763944" y="2740876"/>
                  <a:pt x="2744929" y="3155128"/>
                  <a:pt x="2735746" y="3346106"/>
                </a:cubicBezTo>
                <a:cubicBezTo>
                  <a:pt x="2707044" y="3549103"/>
                  <a:pt x="2778171" y="4020259"/>
                  <a:pt x="2735746" y="4436126"/>
                </a:cubicBezTo>
                <a:cubicBezTo>
                  <a:pt x="2446908" y="4449879"/>
                  <a:pt x="2352905" y="4421330"/>
                  <a:pt x="2106524" y="4436126"/>
                </a:cubicBezTo>
                <a:cubicBezTo>
                  <a:pt x="1843695" y="4446007"/>
                  <a:pt x="1603428" y="4384233"/>
                  <a:pt x="1449945" y="4436126"/>
                </a:cubicBezTo>
                <a:cubicBezTo>
                  <a:pt x="1323819" y="4422788"/>
                  <a:pt x="918136" y="4397155"/>
                  <a:pt x="793366" y="4436126"/>
                </a:cubicBezTo>
                <a:cubicBezTo>
                  <a:pt x="622161" y="4475720"/>
                  <a:pt x="341322" y="4455575"/>
                  <a:pt x="0" y="4436126"/>
                </a:cubicBezTo>
                <a:cubicBezTo>
                  <a:pt x="20852" y="4253259"/>
                  <a:pt x="-29469" y="4050536"/>
                  <a:pt x="0" y="3713671"/>
                </a:cubicBezTo>
                <a:cubicBezTo>
                  <a:pt x="-29656" y="3428522"/>
                  <a:pt x="-21538" y="3248557"/>
                  <a:pt x="0" y="3124300"/>
                </a:cubicBezTo>
                <a:cubicBezTo>
                  <a:pt x="41108" y="2979440"/>
                  <a:pt x="61080" y="2759215"/>
                  <a:pt x="0" y="2446207"/>
                </a:cubicBezTo>
                <a:cubicBezTo>
                  <a:pt x="-33753" y="2132176"/>
                  <a:pt x="3487" y="2021867"/>
                  <a:pt x="0" y="1856836"/>
                </a:cubicBezTo>
                <a:cubicBezTo>
                  <a:pt x="-18706" y="1701271"/>
                  <a:pt x="-13970" y="1503774"/>
                  <a:pt x="0" y="1178742"/>
                </a:cubicBezTo>
                <a:cubicBezTo>
                  <a:pt x="18899" y="849552"/>
                  <a:pt x="-756" y="918381"/>
                  <a:pt x="0" y="678094"/>
                </a:cubicBezTo>
                <a:cubicBezTo>
                  <a:pt x="-10163" y="426561"/>
                  <a:pt x="-43097" y="197181"/>
                  <a:pt x="0" y="0"/>
                </a:cubicBezTo>
                <a:close/>
              </a:path>
              <a:path w="2735746" h="4436126" stroke="0" extrusionOk="0">
                <a:moveTo>
                  <a:pt x="0" y="0"/>
                </a:moveTo>
                <a:cubicBezTo>
                  <a:pt x="200822" y="19308"/>
                  <a:pt x="342023" y="-13398"/>
                  <a:pt x="629222" y="0"/>
                </a:cubicBezTo>
                <a:cubicBezTo>
                  <a:pt x="876387" y="30075"/>
                  <a:pt x="973780" y="-24948"/>
                  <a:pt x="1258443" y="0"/>
                </a:cubicBezTo>
                <a:cubicBezTo>
                  <a:pt x="1515998" y="26113"/>
                  <a:pt x="1776207" y="-7577"/>
                  <a:pt x="1942380" y="0"/>
                </a:cubicBezTo>
                <a:cubicBezTo>
                  <a:pt x="2131063" y="78079"/>
                  <a:pt x="2482968" y="27942"/>
                  <a:pt x="2735746" y="0"/>
                </a:cubicBezTo>
                <a:cubicBezTo>
                  <a:pt x="2737400" y="245719"/>
                  <a:pt x="2719438" y="313423"/>
                  <a:pt x="2735746" y="589371"/>
                </a:cubicBezTo>
                <a:cubicBezTo>
                  <a:pt x="2750024" y="830199"/>
                  <a:pt x="2706946" y="962273"/>
                  <a:pt x="2735746" y="1090020"/>
                </a:cubicBezTo>
                <a:cubicBezTo>
                  <a:pt x="2754038" y="1252221"/>
                  <a:pt x="2699363" y="1611787"/>
                  <a:pt x="2735746" y="1812474"/>
                </a:cubicBezTo>
                <a:cubicBezTo>
                  <a:pt x="2731402" y="2032514"/>
                  <a:pt x="2711860" y="2227095"/>
                  <a:pt x="2735746" y="2401845"/>
                </a:cubicBezTo>
                <a:cubicBezTo>
                  <a:pt x="2761379" y="2583646"/>
                  <a:pt x="2748855" y="2891131"/>
                  <a:pt x="2735746" y="3124300"/>
                </a:cubicBezTo>
                <a:cubicBezTo>
                  <a:pt x="2700401" y="3308867"/>
                  <a:pt x="2702601" y="3605213"/>
                  <a:pt x="2735746" y="3758032"/>
                </a:cubicBezTo>
                <a:cubicBezTo>
                  <a:pt x="2747977" y="3902618"/>
                  <a:pt x="2715004" y="4211100"/>
                  <a:pt x="2735746" y="4436126"/>
                </a:cubicBezTo>
                <a:cubicBezTo>
                  <a:pt x="2459467" y="4406822"/>
                  <a:pt x="2192923" y="4437361"/>
                  <a:pt x="2051810" y="4436126"/>
                </a:cubicBezTo>
                <a:cubicBezTo>
                  <a:pt x="1883423" y="4453454"/>
                  <a:pt x="1540376" y="4437451"/>
                  <a:pt x="1422588" y="4436126"/>
                </a:cubicBezTo>
                <a:cubicBezTo>
                  <a:pt x="1287722" y="4399241"/>
                  <a:pt x="1140740" y="4428943"/>
                  <a:pt x="820724" y="4436126"/>
                </a:cubicBezTo>
                <a:cubicBezTo>
                  <a:pt x="499372" y="4430544"/>
                  <a:pt x="359748" y="4439877"/>
                  <a:pt x="0" y="4436126"/>
                </a:cubicBezTo>
                <a:cubicBezTo>
                  <a:pt x="-38593" y="4174498"/>
                  <a:pt x="-35415" y="4101294"/>
                  <a:pt x="0" y="3802394"/>
                </a:cubicBezTo>
                <a:cubicBezTo>
                  <a:pt x="52572" y="3479153"/>
                  <a:pt x="16560" y="3350349"/>
                  <a:pt x="0" y="3213023"/>
                </a:cubicBezTo>
                <a:cubicBezTo>
                  <a:pt x="-13574" y="3110777"/>
                  <a:pt x="-6283" y="2874103"/>
                  <a:pt x="0" y="2712374"/>
                </a:cubicBezTo>
                <a:cubicBezTo>
                  <a:pt x="2971" y="2551976"/>
                  <a:pt x="73" y="2241799"/>
                  <a:pt x="0" y="1989919"/>
                </a:cubicBezTo>
                <a:cubicBezTo>
                  <a:pt x="39133" y="1761426"/>
                  <a:pt x="4377" y="1541508"/>
                  <a:pt x="0" y="1400548"/>
                </a:cubicBezTo>
                <a:cubicBezTo>
                  <a:pt x="-3902" y="1293715"/>
                  <a:pt x="-31356" y="963114"/>
                  <a:pt x="0" y="811177"/>
                </a:cubicBezTo>
                <a:cubicBezTo>
                  <a:pt x="30137" y="610222"/>
                  <a:pt x="9538" y="253744"/>
                  <a:pt x="0" y="0"/>
                </a:cubicBezTo>
                <a:close/>
              </a:path>
              <a:path w="2735746" h="4436126" fill="none" stroke="0" extrusionOk="0">
                <a:moveTo>
                  <a:pt x="0" y="0"/>
                </a:moveTo>
                <a:cubicBezTo>
                  <a:pt x="170436" y="47742"/>
                  <a:pt x="419851" y="18828"/>
                  <a:pt x="601864" y="0"/>
                </a:cubicBezTo>
                <a:cubicBezTo>
                  <a:pt x="780287" y="5919"/>
                  <a:pt x="926956" y="-43418"/>
                  <a:pt x="1203728" y="0"/>
                </a:cubicBezTo>
                <a:cubicBezTo>
                  <a:pt x="1440233" y="36402"/>
                  <a:pt x="1620547" y="9809"/>
                  <a:pt x="1860307" y="0"/>
                </a:cubicBezTo>
                <a:cubicBezTo>
                  <a:pt x="2125404" y="36138"/>
                  <a:pt x="2428703" y="-48788"/>
                  <a:pt x="2735746" y="0"/>
                </a:cubicBezTo>
                <a:cubicBezTo>
                  <a:pt x="2694399" y="326564"/>
                  <a:pt x="2754399" y="494899"/>
                  <a:pt x="2735746" y="722455"/>
                </a:cubicBezTo>
                <a:cubicBezTo>
                  <a:pt x="2716879" y="966455"/>
                  <a:pt x="2737855" y="1240048"/>
                  <a:pt x="2735746" y="1400548"/>
                </a:cubicBezTo>
                <a:cubicBezTo>
                  <a:pt x="2741383" y="1589687"/>
                  <a:pt x="2704473" y="1794755"/>
                  <a:pt x="2735746" y="2123003"/>
                </a:cubicBezTo>
                <a:cubicBezTo>
                  <a:pt x="2757426" y="2475014"/>
                  <a:pt x="2744795" y="2524991"/>
                  <a:pt x="2735746" y="2623652"/>
                </a:cubicBezTo>
                <a:cubicBezTo>
                  <a:pt x="2713988" y="2683055"/>
                  <a:pt x="2741688" y="3139895"/>
                  <a:pt x="2735746" y="3346106"/>
                </a:cubicBezTo>
                <a:cubicBezTo>
                  <a:pt x="2731253" y="3590768"/>
                  <a:pt x="2696921" y="4024619"/>
                  <a:pt x="2735746" y="4436126"/>
                </a:cubicBezTo>
                <a:cubicBezTo>
                  <a:pt x="2468151" y="4457178"/>
                  <a:pt x="2317380" y="4443295"/>
                  <a:pt x="2106524" y="4436126"/>
                </a:cubicBezTo>
                <a:cubicBezTo>
                  <a:pt x="1877770" y="4440189"/>
                  <a:pt x="1593118" y="4408574"/>
                  <a:pt x="1449945" y="4436126"/>
                </a:cubicBezTo>
                <a:cubicBezTo>
                  <a:pt x="1326872" y="4436182"/>
                  <a:pt x="958099" y="4405224"/>
                  <a:pt x="793366" y="4436126"/>
                </a:cubicBezTo>
                <a:cubicBezTo>
                  <a:pt x="638191" y="4519259"/>
                  <a:pt x="331940" y="4442049"/>
                  <a:pt x="0" y="4436126"/>
                </a:cubicBezTo>
                <a:cubicBezTo>
                  <a:pt x="65462" y="4201604"/>
                  <a:pt x="26550" y="4044925"/>
                  <a:pt x="0" y="3713671"/>
                </a:cubicBezTo>
                <a:cubicBezTo>
                  <a:pt x="-276" y="3420375"/>
                  <a:pt x="-38077" y="3282808"/>
                  <a:pt x="0" y="3124300"/>
                </a:cubicBezTo>
                <a:cubicBezTo>
                  <a:pt x="23819" y="2985800"/>
                  <a:pt x="56657" y="2782223"/>
                  <a:pt x="0" y="2446207"/>
                </a:cubicBezTo>
                <a:cubicBezTo>
                  <a:pt x="-39917" y="2109662"/>
                  <a:pt x="32412" y="2032547"/>
                  <a:pt x="0" y="1856836"/>
                </a:cubicBezTo>
                <a:cubicBezTo>
                  <a:pt x="15734" y="1665113"/>
                  <a:pt x="-15000" y="1500636"/>
                  <a:pt x="0" y="1178742"/>
                </a:cubicBezTo>
                <a:cubicBezTo>
                  <a:pt x="24186" y="847658"/>
                  <a:pt x="4982" y="925725"/>
                  <a:pt x="0" y="678094"/>
                </a:cubicBezTo>
                <a:cubicBezTo>
                  <a:pt x="31380" y="436904"/>
                  <a:pt x="55645" y="194758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custGeom>
                    <a:avLst/>
                    <a:gdLst>
                      <a:gd name="connsiteX0" fmla="*/ 0 w 2735746"/>
                      <a:gd name="connsiteY0" fmla="*/ 0 h 4436126"/>
                      <a:gd name="connsiteX1" fmla="*/ 601864 w 2735746"/>
                      <a:gd name="connsiteY1" fmla="*/ 0 h 4436126"/>
                      <a:gd name="connsiteX2" fmla="*/ 1203728 w 2735746"/>
                      <a:gd name="connsiteY2" fmla="*/ 0 h 4436126"/>
                      <a:gd name="connsiteX3" fmla="*/ 1860307 w 2735746"/>
                      <a:gd name="connsiteY3" fmla="*/ 0 h 4436126"/>
                      <a:gd name="connsiteX4" fmla="*/ 2735746 w 2735746"/>
                      <a:gd name="connsiteY4" fmla="*/ 0 h 4436126"/>
                      <a:gd name="connsiteX5" fmla="*/ 2735746 w 2735746"/>
                      <a:gd name="connsiteY5" fmla="*/ 722455 h 4436126"/>
                      <a:gd name="connsiteX6" fmla="*/ 2735746 w 2735746"/>
                      <a:gd name="connsiteY6" fmla="*/ 1400548 h 4436126"/>
                      <a:gd name="connsiteX7" fmla="*/ 2735746 w 2735746"/>
                      <a:gd name="connsiteY7" fmla="*/ 2123003 h 4436126"/>
                      <a:gd name="connsiteX8" fmla="*/ 2735746 w 2735746"/>
                      <a:gd name="connsiteY8" fmla="*/ 2623652 h 4436126"/>
                      <a:gd name="connsiteX9" fmla="*/ 2735746 w 2735746"/>
                      <a:gd name="connsiteY9" fmla="*/ 3346106 h 4436126"/>
                      <a:gd name="connsiteX10" fmla="*/ 2735746 w 2735746"/>
                      <a:gd name="connsiteY10" fmla="*/ 4436126 h 4436126"/>
                      <a:gd name="connsiteX11" fmla="*/ 2106524 w 2735746"/>
                      <a:gd name="connsiteY11" fmla="*/ 4436126 h 4436126"/>
                      <a:gd name="connsiteX12" fmla="*/ 1449945 w 2735746"/>
                      <a:gd name="connsiteY12" fmla="*/ 4436126 h 4436126"/>
                      <a:gd name="connsiteX13" fmla="*/ 793366 w 2735746"/>
                      <a:gd name="connsiteY13" fmla="*/ 4436126 h 4436126"/>
                      <a:gd name="connsiteX14" fmla="*/ 0 w 2735746"/>
                      <a:gd name="connsiteY14" fmla="*/ 4436126 h 4436126"/>
                      <a:gd name="connsiteX15" fmla="*/ 0 w 2735746"/>
                      <a:gd name="connsiteY15" fmla="*/ 3713671 h 4436126"/>
                      <a:gd name="connsiteX16" fmla="*/ 0 w 2735746"/>
                      <a:gd name="connsiteY16" fmla="*/ 3124300 h 4436126"/>
                      <a:gd name="connsiteX17" fmla="*/ 0 w 2735746"/>
                      <a:gd name="connsiteY17" fmla="*/ 2446207 h 4436126"/>
                      <a:gd name="connsiteX18" fmla="*/ 0 w 2735746"/>
                      <a:gd name="connsiteY18" fmla="*/ 1856836 h 4436126"/>
                      <a:gd name="connsiteX19" fmla="*/ 0 w 2735746"/>
                      <a:gd name="connsiteY19" fmla="*/ 1178742 h 4436126"/>
                      <a:gd name="connsiteX20" fmla="*/ 0 w 2735746"/>
                      <a:gd name="connsiteY20" fmla="*/ 678094 h 4436126"/>
                      <a:gd name="connsiteX21" fmla="*/ 0 w 2735746"/>
                      <a:gd name="connsiteY21" fmla="*/ 0 h 44361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2735746" h="4436126" fill="none" extrusionOk="0">
                        <a:moveTo>
                          <a:pt x="0" y="0"/>
                        </a:moveTo>
                        <a:cubicBezTo>
                          <a:pt x="179540" y="26169"/>
                          <a:pt x="438012" y="23230"/>
                          <a:pt x="601864" y="0"/>
                        </a:cubicBezTo>
                        <a:cubicBezTo>
                          <a:pt x="765716" y="-23230"/>
                          <a:pt x="955038" y="-5127"/>
                          <a:pt x="1203728" y="0"/>
                        </a:cubicBezTo>
                        <a:cubicBezTo>
                          <a:pt x="1452418" y="5127"/>
                          <a:pt x="1646417" y="-25974"/>
                          <a:pt x="1860307" y="0"/>
                        </a:cubicBezTo>
                        <a:cubicBezTo>
                          <a:pt x="2074197" y="25974"/>
                          <a:pt x="2430568" y="-26480"/>
                          <a:pt x="2735746" y="0"/>
                        </a:cubicBezTo>
                        <a:cubicBezTo>
                          <a:pt x="2706048" y="340749"/>
                          <a:pt x="2740838" y="495871"/>
                          <a:pt x="2735746" y="722455"/>
                        </a:cubicBezTo>
                        <a:cubicBezTo>
                          <a:pt x="2730654" y="949039"/>
                          <a:pt x="2752433" y="1198388"/>
                          <a:pt x="2735746" y="1400548"/>
                        </a:cubicBezTo>
                        <a:cubicBezTo>
                          <a:pt x="2719059" y="1602708"/>
                          <a:pt x="2715247" y="1770847"/>
                          <a:pt x="2735746" y="2123003"/>
                        </a:cubicBezTo>
                        <a:cubicBezTo>
                          <a:pt x="2756245" y="2475160"/>
                          <a:pt x="2751062" y="2522091"/>
                          <a:pt x="2735746" y="2623652"/>
                        </a:cubicBezTo>
                        <a:cubicBezTo>
                          <a:pt x="2720430" y="2725213"/>
                          <a:pt x="2753604" y="3142493"/>
                          <a:pt x="2735746" y="3346106"/>
                        </a:cubicBezTo>
                        <a:cubicBezTo>
                          <a:pt x="2717888" y="3549719"/>
                          <a:pt x="2748400" y="4025565"/>
                          <a:pt x="2735746" y="4436126"/>
                        </a:cubicBezTo>
                        <a:cubicBezTo>
                          <a:pt x="2455834" y="4434463"/>
                          <a:pt x="2336666" y="4425166"/>
                          <a:pt x="2106524" y="4436126"/>
                        </a:cubicBezTo>
                        <a:cubicBezTo>
                          <a:pt x="1876382" y="4447086"/>
                          <a:pt x="1601121" y="4420147"/>
                          <a:pt x="1449945" y="4436126"/>
                        </a:cubicBezTo>
                        <a:cubicBezTo>
                          <a:pt x="1298769" y="4452105"/>
                          <a:pt x="950963" y="4404014"/>
                          <a:pt x="793366" y="4436126"/>
                        </a:cubicBezTo>
                        <a:cubicBezTo>
                          <a:pt x="635769" y="4468238"/>
                          <a:pt x="300146" y="4462205"/>
                          <a:pt x="0" y="4436126"/>
                        </a:cubicBezTo>
                        <a:cubicBezTo>
                          <a:pt x="25833" y="4232419"/>
                          <a:pt x="3486" y="4019021"/>
                          <a:pt x="0" y="3713671"/>
                        </a:cubicBezTo>
                        <a:cubicBezTo>
                          <a:pt x="-3486" y="3408322"/>
                          <a:pt x="-27541" y="3277286"/>
                          <a:pt x="0" y="3124300"/>
                        </a:cubicBezTo>
                        <a:cubicBezTo>
                          <a:pt x="27541" y="2971314"/>
                          <a:pt x="31162" y="2762025"/>
                          <a:pt x="0" y="2446207"/>
                        </a:cubicBezTo>
                        <a:cubicBezTo>
                          <a:pt x="-31162" y="2130389"/>
                          <a:pt x="9656" y="2027375"/>
                          <a:pt x="0" y="1856836"/>
                        </a:cubicBezTo>
                        <a:cubicBezTo>
                          <a:pt x="-9656" y="1686297"/>
                          <a:pt x="-14688" y="1512539"/>
                          <a:pt x="0" y="1178742"/>
                        </a:cubicBezTo>
                        <a:cubicBezTo>
                          <a:pt x="14688" y="844945"/>
                          <a:pt x="2890" y="917816"/>
                          <a:pt x="0" y="678094"/>
                        </a:cubicBezTo>
                        <a:cubicBezTo>
                          <a:pt x="-2890" y="438372"/>
                          <a:pt x="5448" y="207647"/>
                          <a:pt x="0" y="0"/>
                        </a:cubicBezTo>
                        <a:close/>
                      </a:path>
                      <a:path w="2735746" h="4436126" stroke="0" extrusionOk="0">
                        <a:moveTo>
                          <a:pt x="0" y="0"/>
                        </a:moveTo>
                        <a:cubicBezTo>
                          <a:pt x="209894" y="16338"/>
                          <a:pt x="375877" y="-31334"/>
                          <a:pt x="629222" y="0"/>
                        </a:cubicBezTo>
                        <a:cubicBezTo>
                          <a:pt x="882567" y="31334"/>
                          <a:pt x="997255" y="-29736"/>
                          <a:pt x="1258443" y="0"/>
                        </a:cubicBezTo>
                        <a:cubicBezTo>
                          <a:pt x="1519631" y="29736"/>
                          <a:pt x="1769008" y="-24969"/>
                          <a:pt x="1942380" y="0"/>
                        </a:cubicBezTo>
                        <a:cubicBezTo>
                          <a:pt x="2115752" y="24969"/>
                          <a:pt x="2487652" y="32052"/>
                          <a:pt x="2735746" y="0"/>
                        </a:cubicBezTo>
                        <a:cubicBezTo>
                          <a:pt x="2751518" y="246908"/>
                          <a:pt x="2711283" y="325094"/>
                          <a:pt x="2735746" y="589371"/>
                        </a:cubicBezTo>
                        <a:cubicBezTo>
                          <a:pt x="2760209" y="853648"/>
                          <a:pt x="2718833" y="972107"/>
                          <a:pt x="2735746" y="1090020"/>
                        </a:cubicBezTo>
                        <a:cubicBezTo>
                          <a:pt x="2752659" y="1207933"/>
                          <a:pt x="2729992" y="1582062"/>
                          <a:pt x="2735746" y="1812474"/>
                        </a:cubicBezTo>
                        <a:cubicBezTo>
                          <a:pt x="2741500" y="2042886"/>
                          <a:pt x="2707628" y="2235903"/>
                          <a:pt x="2735746" y="2401845"/>
                        </a:cubicBezTo>
                        <a:cubicBezTo>
                          <a:pt x="2763864" y="2567787"/>
                          <a:pt x="2758150" y="2913761"/>
                          <a:pt x="2735746" y="3124300"/>
                        </a:cubicBezTo>
                        <a:cubicBezTo>
                          <a:pt x="2713342" y="3334839"/>
                          <a:pt x="2720989" y="3582863"/>
                          <a:pt x="2735746" y="3758032"/>
                        </a:cubicBezTo>
                        <a:cubicBezTo>
                          <a:pt x="2750503" y="3933201"/>
                          <a:pt x="2736802" y="4250321"/>
                          <a:pt x="2735746" y="4436126"/>
                        </a:cubicBezTo>
                        <a:cubicBezTo>
                          <a:pt x="2480396" y="4409468"/>
                          <a:pt x="2193035" y="4433672"/>
                          <a:pt x="2051810" y="4436126"/>
                        </a:cubicBezTo>
                        <a:cubicBezTo>
                          <a:pt x="1910585" y="4438580"/>
                          <a:pt x="1557696" y="4442846"/>
                          <a:pt x="1422588" y="4436126"/>
                        </a:cubicBezTo>
                        <a:cubicBezTo>
                          <a:pt x="1287480" y="4429406"/>
                          <a:pt x="1114403" y="4428562"/>
                          <a:pt x="820724" y="4436126"/>
                        </a:cubicBezTo>
                        <a:cubicBezTo>
                          <a:pt x="527045" y="4443690"/>
                          <a:pt x="375914" y="4447757"/>
                          <a:pt x="0" y="4436126"/>
                        </a:cubicBezTo>
                        <a:cubicBezTo>
                          <a:pt x="-31538" y="4174476"/>
                          <a:pt x="-31250" y="4099935"/>
                          <a:pt x="0" y="3802394"/>
                        </a:cubicBezTo>
                        <a:cubicBezTo>
                          <a:pt x="31250" y="3504853"/>
                          <a:pt x="9806" y="3349077"/>
                          <a:pt x="0" y="3213023"/>
                        </a:cubicBezTo>
                        <a:cubicBezTo>
                          <a:pt x="-9806" y="3076969"/>
                          <a:pt x="-22953" y="2900441"/>
                          <a:pt x="0" y="2712374"/>
                        </a:cubicBezTo>
                        <a:cubicBezTo>
                          <a:pt x="22953" y="2524307"/>
                          <a:pt x="-35854" y="2231517"/>
                          <a:pt x="0" y="1989919"/>
                        </a:cubicBezTo>
                        <a:cubicBezTo>
                          <a:pt x="35854" y="1748321"/>
                          <a:pt x="1945" y="1519865"/>
                          <a:pt x="0" y="1400548"/>
                        </a:cubicBezTo>
                        <a:cubicBezTo>
                          <a:pt x="-1945" y="1281231"/>
                          <a:pt x="-11601" y="971726"/>
                          <a:pt x="0" y="811177"/>
                        </a:cubicBezTo>
                        <a:cubicBezTo>
                          <a:pt x="11601" y="650628"/>
                          <a:pt x="34125" y="21079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946085" y="1232452"/>
            <a:ext cx="2400300" cy="3850919"/>
          </a:xfrm>
        </p:spPr>
        <p:txBody>
          <a:bodyPr anchor="b">
            <a:normAutofit/>
          </a:bodyPr>
          <a:lstStyle/>
          <a:p>
            <a:pPr algn="l"/>
            <a:r>
              <a:rPr lang="en-US" b="1" i="1" dirty="0">
                <a:solidFill>
                  <a:srgbClr val="FFFFFF"/>
                </a:solidFill>
              </a:rPr>
              <a:t>2</a:t>
            </a:r>
            <a:r>
              <a:rPr lang="el-GR" b="1" i="1" baseline="30000" dirty="0">
                <a:solidFill>
                  <a:srgbClr val="FFFFFF"/>
                </a:solidFill>
              </a:rPr>
              <a:t>η</a:t>
            </a:r>
            <a:r>
              <a:rPr lang="el-GR" b="1" i="1" dirty="0">
                <a:solidFill>
                  <a:srgbClr val="FFFFFF"/>
                </a:solidFill>
              </a:rPr>
              <a:t> ΔΙΑΛΕΞΗ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49" y="5439978"/>
            <a:ext cx="4711446" cy="18288"/>
          </a:xfrm>
          <a:custGeom>
            <a:avLst/>
            <a:gdLst>
              <a:gd name="connsiteX0" fmla="*/ 0 w 4711446"/>
              <a:gd name="connsiteY0" fmla="*/ 0 h 18288"/>
              <a:gd name="connsiteX1" fmla="*/ 625949 w 4711446"/>
              <a:gd name="connsiteY1" fmla="*/ 0 h 18288"/>
              <a:gd name="connsiteX2" fmla="*/ 1157670 w 4711446"/>
              <a:gd name="connsiteY2" fmla="*/ 0 h 18288"/>
              <a:gd name="connsiteX3" fmla="*/ 1736504 w 4711446"/>
              <a:gd name="connsiteY3" fmla="*/ 0 h 18288"/>
              <a:gd name="connsiteX4" fmla="*/ 2456683 w 4711446"/>
              <a:gd name="connsiteY4" fmla="*/ 0 h 18288"/>
              <a:gd name="connsiteX5" fmla="*/ 3082632 w 4711446"/>
              <a:gd name="connsiteY5" fmla="*/ 0 h 18288"/>
              <a:gd name="connsiteX6" fmla="*/ 3661467 w 4711446"/>
              <a:gd name="connsiteY6" fmla="*/ 0 h 18288"/>
              <a:gd name="connsiteX7" fmla="*/ 4711446 w 4711446"/>
              <a:gd name="connsiteY7" fmla="*/ 0 h 18288"/>
              <a:gd name="connsiteX8" fmla="*/ 4711446 w 4711446"/>
              <a:gd name="connsiteY8" fmla="*/ 18288 h 18288"/>
              <a:gd name="connsiteX9" fmla="*/ 4038382 w 4711446"/>
              <a:gd name="connsiteY9" fmla="*/ 18288 h 18288"/>
              <a:gd name="connsiteX10" fmla="*/ 3459547 w 4711446"/>
              <a:gd name="connsiteY10" fmla="*/ 18288 h 18288"/>
              <a:gd name="connsiteX11" fmla="*/ 2692255 w 4711446"/>
              <a:gd name="connsiteY11" fmla="*/ 18288 h 18288"/>
              <a:gd name="connsiteX12" fmla="*/ 2066306 w 4711446"/>
              <a:gd name="connsiteY12" fmla="*/ 18288 h 18288"/>
              <a:gd name="connsiteX13" fmla="*/ 1534585 w 4711446"/>
              <a:gd name="connsiteY13" fmla="*/ 18288 h 18288"/>
              <a:gd name="connsiteX14" fmla="*/ 814407 w 4711446"/>
              <a:gd name="connsiteY14" fmla="*/ 18288 h 18288"/>
              <a:gd name="connsiteX15" fmla="*/ 0 w 4711446"/>
              <a:gd name="connsiteY15" fmla="*/ 18288 h 18288"/>
              <a:gd name="connsiteX16" fmla="*/ 0 w 4711446"/>
              <a:gd name="connsiteY16" fmla="*/ 0 h 18288"/>
              <a:gd name="connsiteX0" fmla="*/ 0 w 4711446"/>
              <a:gd name="connsiteY0" fmla="*/ 0 h 18288"/>
              <a:gd name="connsiteX1" fmla="*/ 625949 w 4711446"/>
              <a:gd name="connsiteY1" fmla="*/ 0 h 18288"/>
              <a:gd name="connsiteX2" fmla="*/ 1157670 w 4711446"/>
              <a:gd name="connsiteY2" fmla="*/ 0 h 18288"/>
              <a:gd name="connsiteX3" fmla="*/ 1924962 w 4711446"/>
              <a:gd name="connsiteY3" fmla="*/ 0 h 18288"/>
              <a:gd name="connsiteX4" fmla="*/ 2550911 w 4711446"/>
              <a:gd name="connsiteY4" fmla="*/ 0 h 18288"/>
              <a:gd name="connsiteX5" fmla="*/ 3176861 w 4711446"/>
              <a:gd name="connsiteY5" fmla="*/ 0 h 18288"/>
              <a:gd name="connsiteX6" fmla="*/ 3944153 w 4711446"/>
              <a:gd name="connsiteY6" fmla="*/ 0 h 18288"/>
              <a:gd name="connsiteX7" fmla="*/ 4711446 w 4711446"/>
              <a:gd name="connsiteY7" fmla="*/ 0 h 18288"/>
              <a:gd name="connsiteX8" fmla="*/ 4711446 w 4711446"/>
              <a:gd name="connsiteY8" fmla="*/ 18288 h 18288"/>
              <a:gd name="connsiteX9" fmla="*/ 4132611 w 4711446"/>
              <a:gd name="connsiteY9" fmla="*/ 18288 h 18288"/>
              <a:gd name="connsiteX10" fmla="*/ 3459547 w 4711446"/>
              <a:gd name="connsiteY10" fmla="*/ 18288 h 18288"/>
              <a:gd name="connsiteX11" fmla="*/ 2786484 w 4711446"/>
              <a:gd name="connsiteY11" fmla="*/ 18288 h 18288"/>
              <a:gd name="connsiteX12" fmla="*/ 2160535 w 4711446"/>
              <a:gd name="connsiteY12" fmla="*/ 18288 h 18288"/>
              <a:gd name="connsiteX13" fmla="*/ 1393242 w 4711446"/>
              <a:gd name="connsiteY13" fmla="*/ 18288 h 18288"/>
              <a:gd name="connsiteX14" fmla="*/ 625949 w 4711446"/>
              <a:gd name="connsiteY14" fmla="*/ 18288 h 18288"/>
              <a:gd name="connsiteX15" fmla="*/ 0 w 4711446"/>
              <a:gd name="connsiteY15" fmla="*/ 18288 h 18288"/>
              <a:gd name="connsiteX16" fmla="*/ 0 w 4711446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711446" h="18288" fill="none" extrusionOk="0">
                <a:moveTo>
                  <a:pt x="0" y="0"/>
                </a:moveTo>
                <a:cubicBezTo>
                  <a:pt x="274812" y="21377"/>
                  <a:pt x="437974" y="7558"/>
                  <a:pt x="625949" y="0"/>
                </a:cubicBezTo>
                <a:cubicBezTo>
                  <a:pt x="815915" y="-3058"/>
                  <a:pt x="927155" y="3556"/>
                  <a:pt x="1157670" y="0"/>
                </a:cubicBezTo>
                <a:cubicBezTo>
                  <a:pt x="1372599" y="18446"/>
                  <a:pt x="1498441" y="30400"/>
                  <a:pt x="1736504" y="0"/>
                </a:cubicBezTo>
                <a:cubicBezTo>
                  <a:pt x="1969944" y="-57262"/>
                  <a:pt x="2082777" y="-16533"/>
                  <a:pt x="2456683" y="0"/>
                </a:cubicBezTo>
                <a:cubicBezTo>
                  <a:pt x="2802556" y="17778"/>
                  <a:pt x="2897097" y="51398"/>
                  <a:pt x="3082632" y="0"/>
                </a:cubicBezTo>
                <a:cubicBezTo>
                  <a:pt x="3242727" y="7552"/>
                  <a:pt x="3438149" y="6519"/>
                  <a:pt x="3661467" y="0"/>
                </a:cubicBezTo>
                <a:cubicBezTo>
                  <a:pt x="3932644" y="-2803"/>
                  <a:pt x="4400746" y="-53122"/>
                  <a:pt x="4711446" y="0"/>
                </a:cubicBezTo>
                <a:cubicBezTo>
                  <a:pt x="4712348" y="7746"/>
                  <a:pt x="4710871" y="10944"/>
                  <a:pt x="4711446" y="18288"/>
                </a:cubicBezTo>
                <a:cubicBezTo>
                  <a:pt x="4434498" y="36609"/>
                  <a:pt x="4309938" y="-1884"/>
                  <a:pt x="4038382" y="18288"/>
                </a:cubicBezTo>
                <a:cubicBezTo>
                  <a:pt x="3771114" y="26533"/>
                  <a:pt x="3718035" y="22248"/>
                  <a:pt x="3459547" y="18288"/>
                </a:cubicBezTo>
                <a:cubicBezTo>
                  <a:pt x="3185021" y="5211"/>
                  <a:pt x="2909027" y="-9012"/>
                  <a:pt x="2692255" y="18288"/>
                </a:cubicBezTo>
                <a:cubicBezTo>
                  <a:pt x="2475966" y="32989"/>
                  <a:pt x="2231006" y="16915"/>
                  <a:pt x="2066306" y="18288"/>
                </a:cubicBezTo>
                <a:cubicBezTo>
                  <a:pt x="1932407" y="34703"/>
                  <a:pt x="1774461" y="37061"/>
                  <a:pt x="1534585" y="18288"/>
                </a:cubicBezTo>
                <a:cubicBezTo>
                  <a:pt x="1310318" y="32207"/>
                  <a:pt x="971529" y="-42802"/>
                  <a:pt x="814407" y="18288"/>
                </a:cubicBezTo>
                <a:cubicBezTo>
                  <a:pt x="656890" y="52126"/>
                  <a:pt x="223125" y="42583"/>
                  <a:pt x="0" y="18288"/>
                </a:cubicBezTo>
                <a:cubicBezTo>
                  <a:pt x="239" y="14000"/>
                  <a:pt x="-609" y="6462"/>
                  <a:pt x="0" y="0"/>
                </a:cubicBezTo>
                <a:close/>
              </a:path>
              <a:path w="4711446" h="18288" stroke="0" extrusionOk="0">
                <a:moveTo>
                  <a:pt x="0" y="0"/>
                </a:moveTo>
                <a:cubicBezTo>
                  <a:pt x="234260" y="-20695"/>
                  <a:pt x="309677" y="-29748"/>
                  <a:pt x="625949" y="0"/>
                </a:cubicBezTo>
                <a:cubicBezTo>
                  <a:pt x="922499" y="21024"/>
                  <a:pt x="1065673" y="29280"/>
                  <a:pt x="1157670" y="0"/>
                </a:cubicBezTo>
                <a:cubicBezTo>
                  <a:pt x="1304036" y="-55105"/>
                  <a:pt x="1714093" y="-71390"/>
                  <a:pt x="1924962" y="0"/>
                </a:cubicBezTo>
                <a:cubicBezTo>
                  <a:pt x="2094254" y="48795"/>
                  <a:pt x="2301733" y="54462"/>
                  <a:pt x="2550911" y="0"/>
                </a:cubicBezTo>
                <a:cubicBezTo>
                  <a:pt x="2800186" y="-20100"/>
                  <a:pt x="2879904" y="-31099"/>
                  <a:pt x="3176861" y="0"/>
                </a:cubicBezTo>
                <a:cubicBezTo>
                  <a:pt x="3499358" y="47355"/>
                  <a:pt x="3612601" y="-6560"/>
                  <a:pt x="3944153" y="0"/>
                </a:cubicBezTo>
                <a:cubicBezTo>
                  <a:pt x="4277331" y="13831"/>
                  <a:pt x="4345895" y="23404"/>
                  <a:pt x="4711446" y="0"/>
                </a:cubicBezTo>
                <a:cubicBezTo>
                  <a:pt x="4710587" y="5160"/>
                  <a:pt x="4712361" y="13769"/>
                  <a:pt x="4711446" y="18288"/>
                </a:cubicBezTo>
                <a:cubicBezTo>
                  <a:pt x="4522851" y="27912"/>
                  <a:pt x="4368130" y="36778"/>
                  <a:pt x="4132611" y="18288"/>
                </a:cubicBezTo>
                <a:cubicBezTo>
                  <a:pt x="3904206" y="-9157"/>
                  <a:pt x="3805966" y="-8150"/>
                  <a:pt x="3459547" y="18288"/>
                </a:cubicBezTo>
                <a:cubicBezTo>
                  <a:pt x="3126997" y="31275"/>
                  <a:pt x="3004364" y="-24502"/>
                  <a:pt x="2786484" y="18288"/>
                </a:cubicBezTo>
                <a:cubicBezTo>
                  <a:pt x="2565964" y="78874"/>
                  <a:pt x="2419091" y="11677"/>
                  <a:pt x="2160535" y="18288"/>
                </a:cubicBezTo>
                <a:cubicBezTo>
                  <a:pt x="1908180" y="28378"/>
                  <a:pt x="1654282" y="-1188"/>
                  <a:pt x="1393242" y="18288"/>
                </a:cubicBezTo>
                <a:cubicBezTo>
                  <a:pt x="1073937" y="56835"/>
                  <a:pt x="886793" y="9183"/>
                  <a:pt x="625949" y="18288"/>
                </a:cubicBezTo>
                <a:cubicBezTo>
                  <a:pt x="359206" y="-580"/>
                  <a:pt x="250220" y="32834"/>
                  <a:pt x="0" y="18288"/>
                </a:cubicBezTo>
                <a:cubicBezTo>
                  <a:pt x="-82" y="13007"/>
                  <a:pt x="1758" y="5782"/>
                  <a:pt x="0" y="0"/>
                </a:cubicBezTo>
                <a:close/>
              </a:path>
              <a:path w="4711446" h="18288" fill="none" stroke="0" extrusionOk="0">
                <a:moveTo>
                  <a:pt x="0" y="0"/>
                </a:moveTo>
                <a:cubicBezTo>
                  <a:pt x="264657" y="-13769"/>
                  <a:pt x="414946" y="17880"/>
                  <a:pt x="625949" y="0"/>
                </a:cubicBezTo>
                <a:cubicBezTo>
                  <a:pt x="824579" y="-11507"/>
                  <a:pt x="948820" y="2308"/>
                  <a:pt x="1157670" y="0"/>
                </a:cubicBezTo>
                <a:cubicBezTo>
                  <a:pt x="1343990" y="15600"/>
                  <a:pt x="1507622" y="30991"/>
                  <a:pt x="1736504" y="0"/>
                </a:cubicBezTo>
                <a:cubicBezTo>
                  <a:pt x="1935067" y="-40980"/>
                  <a:pt x="2142561" y="-1259"/>
                  <a:pt x="2456683" y="0"/>
                </a:cubicBezTo>
                <a:cubicBezTo>
                  <a:pt x="2824226" y="17735"/>
                  <a:pt x="2912320" y="12583"/>
                  <a:pt x="3082632" y="0"/>
                </a:cubicBezTo>
                <a:cubicBezTo>
                  <a:pt x="3225335" y="-33250"/>
                  <a:pt x="3420171" y="48687"/>
                  <a:pt x="3661467" y="0"/>
                </a:cubicBezTo>
                <a:cubicBezTo>
                  <a:pt x="3869520" y="-60742"/>
                  <a:pt x="4393152" y="27392"/>
                  <a:pt x="4711446" y="0"/>
                </a:cubicBezTo>
                <a:cubicBezTo>
                  <a:pt x="4711972" y="7501"/>
                  <a:pt x="4711869" y="10929"/>
                  <a:pt x="4711446" y="18288"/>
                </a:cubicBezTo>
                <a:cubicBezTo>
                  <a:pt x="4435166" y="13086"/>
                  <a:pt x="4328961" y="18878"/>
                  <a:pt x="4038382" y="18288"/>
                </a:cubicBezTo>
                <a:cubicBezTo>
                  <a:pt x="3765582" y="32901"/>
                  <a:pt x="3717048" y="28969"/>
                  <a:pt x="3459547" y="18288"/>
                </a:cubicBezTo>
                <a:cubicBezTo>
                  <a:pt x="3205966" y="17297"/>
                  <a:pt x="2904652" y="50049"/>
                  <a:pt x="2692255" y="18288"/>
                </a:cubicBezTo>
                <a:cubicBezTo>
                  <a:pt x="2519294" y="4085"/>
                  <a:pt x="2226456" y="-15614"/>
                  <a:pt x="2066306" y="18288"/>
                </a:cubicBezTo>
                <a:cubicBezTo>
                  <a:pt x="1898511" y="41075"/>
                  <a:pt x="1763730" y="-1381"/>
                  <a:pt x="1534585" y="18288"/>
                </a:cubicBezTo>
                <a:cubicBezTo>
                  <a:pt x="1264446" y="24070"/>
                  <a:pt x="962403" y="-51095"/>
                  <a:pt x="814407" y="18288"/>
                </a:cubicBezTo>
                <a:cubicBezTo>
                  <a:pt x="650002" y="36258"/>
                  <a:pt x="155279" y="37487"/>
                  <a:pt x="0" y="18288"/>
                </a:cubicBezTo>
                <a:cubicBezTo>
                  <a:pt x="-1033" y="13994"/>
                  <a:pt x="19" y="683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711446"/>
                      <a:gd name="connsiteY0" fmla="*/ 0 h 18288"/>
                      <a:gd name="connsiteX1" fmla="*/ 625949 w 4711446"/>
                      <a:gd name="connsiteY1" fmla="*/ 0 h 18288"/>
                      <a:gd name="connsiteX2" fmla="*/ 1157670 w 4711446"/>
                      <a:gd name="connsiteY2" fmla="*/ 0 h 18288"/>
                      <a:gd name="connsiteX3" fmla="*/ 1736504 w 4711446"/>
                      <a:gd name="connsiteY3" fmla="*/ 0 h 18288"/>
                      <a:gd name="connsiteX4" fmla="*/ 2456683 w 4711446"/>
                      <a:gd name="connsiteY4" fmla="*/ 0 h 18288"/>
                      <a:gd name="connsiteX5" fmla="*/ 3082632 w 4711446"/>
                      <a:gd name="connsiteY5" fmla="*/ 0 h 18288"/>
                      <a:gd name="connsiteX6" fmla="*/ 3661467 w 4711446"/>
                      <a:gd name="connsiteY6" fmla="*/ 0 h 18288"/>
                      <a:gd name="connsiteX7" fmla="*/ 4711446 w 4711446"/>
                      <a:gd name="connsiteY7" fmla="*/ 0 h 18288"/>
                      <a:gd name="connsiteX8" fmla="*/ 4711446 w 4711446"/>
                      <a:gd name="connsiteY8" fmla="*/ 18288 h 18288"/>
                      <a:gd name="connsiteX9" fmla="*/ 4038382 w 4711446"/>
                      <a:gd name="connsiteY9" fmla="*/ 18288 h 18288"/>
                      <a:gd name="connsiteX10" fmla="*/ 3459547 w 4711446"/>
                      <a:gd name="connsiteY10" fmla="*/ 18288 h 18288"/>
                      <a:gd name="connsiteX11" fmla="*/ 2692255 w 4711446"/>
                      <a:gd name="connsiteY11" fmla="*/ 18288 h 18288"/>
                      <a:gd name="connsiteX12" fmla="*/ 2066306 w 4711446"/>
                      <a:gd name="connsiteY12" fmla="*/ 18288 h 18288"/>
                      <a:gd name="connsiteX13" fmla="*/ 1534585 w 4711446"/>
                      <a:gd name="connsiteY13" fmla="*/ 18288 h 18288"/>
                      <a:gd name="connsiteX14" fmla="*/ 814407 w 4711446"/>
                      <a:gd name="connsiteY14" fmla="*/ 18288 h 18288"/>
                      <a:gd name="connsiteX15" fmla="*/ 0 w 4711446"/>
                      <a:gd name="connsiteY15" fmla="*/ 18288 h 18288"/>
                      <a:gd name="connsiteX16" fmla="*/ 0 w 4711446"/>
                      <a:gd name="connsiteY1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711446" h="18288" fill="none" extrusionOk="0">
                        <a:moveTo>
                          <a:pt x="0" y="0"/>
                        </a:moveTo>
                        <a:cubicBezTo>
                          <a:pt x="275996" y="-6775"/>
                          <a:pt x="430270" y="12128"/>
                          <a:pt x="625949" y="0"/>
                        </a:cubicBezTo>
                        <a:cubicBezTo>
                          <a:pt x="821628" y="-12128"/>
                          <a:pt x="953153" y="2170"/>
                          <a:pt x="1157670" y="0"/>
                        </a:cubicBezTo>
                        <a:cubicBezTo>
                          <a:pt x="1362187" y="-2170"/>
                          <a:pt x="1508708" y="24986"/>
                          <a:pt x="1736504" y="0"/>
                        </a:cubicBezTo>
                        <a:cubicBezTo>
                          <a:pt x="1964300" y="-24986"/>
                          <a:pt x="2114331" y="-14747"/>
                          <a:pt x="2456683" y="0"/>
                        </a:cubicBezTo>
                        <a:cubicBezTo>
                          <a:pt x="2799035" y="14747"/>
                          <a:pt x="2904885" y="27883"/>
                          <a:pt x="3082632" y="0"/>
                        </a:cubicBezTo>
                        <a:cubicBezTo>
                          <a:pt x="3260379" y="-27883"/>
                          <a:pt x="3449277" y="21284"/>
                          <a:pt x="3661467" y="0"/>
                        </a:cubicBezTo>
                        <a:cubicBezTo>
                          <a:pt x="3873658" y="-21284"/>
                          <a:pt x="4403906" y="12447"/>
                          <a:pt x="4711446" y="0"/>
                        </a:cubicBezTo>
                        <a:cubicBezTo>
                          <a:pt x="4711844" y="7429"/>
                          <a:pt x="4711426" y="10822"/>
                          <a:pt x="4711446" y="18288"/>
                        </a:cubicBezTo>
                        <a:cubicBezTo>
                          <a:pt x="4441704" y="14143"/>
                          <a:pt x="4312170" y="5146"/>
                          <a:pt x="4038382" y="18288"/>
                        </a:cubicBezTo>
                        <a:cubicBezTo>
                          <a:pt x="3764594" y="31430"/>
                          <a:pt x="3716634" y="24680"/>
                          <a:pt x="3459547" y="18288"/>
                        </a:cubicBezTo>
                        <a:cubicBezTo>
                          <a:pt x="3202460" y="11896"/>
                          <a:pt x="2879854" y="19674"/>
                          <a:pt x="2692255" y="18288"/>
                        </a:cubicBezTo>
                        <a:cubicBezTo>
                          <a:pt x="2504656" y="16902"/>
                          <a:pt x="2223731" y="-2796"/>
                          <a:pt x="2066306" y="18288"/>
                        </a:cubicBezTo>
                        <a:cubicBezTo>
                          <a:pt x="1908881" y="39372"/>
                          <a:pt x="1781464" y="10855"/>
                          <a:pt x="1534585" y="18288"/>
                        </a:cubicBezTo>
                        <a:cubicBezTo>
                          <a:pt x="1287706" y="25721"/>
                          <a:pt x="979966" y="-15294"/>
                          <a:pt x="814407" y="18288"/>
                        </a:cubicBezTo>
                        <a:cubicBezTo>
                          <a:pt x="648848" y="51870"/>
                          <a:pt x="195527" y="13986"/>
                          <a:pt x="0" y="18288"/>
                        </a:cubicBezTo>
                        <a:cubicBezTo>
                          <a:pt x="-591" y="13205"/>
                          <a:pt x="-663" y="6329"/>
                          <a:pt x="0" y="0"/>
                        </a:cubicBezTo>
                        <a:close/>
                      </a:path>
                      <a:path w="4711446" h="18288" stroke="0" extrusionOk="0">
                        <a:moveTo>
                          <a:pt x="0" y="0"/>
                        </a:moveTo>
                        <a:cubicBezTo>
                          <a:pt x="225644" y="-29218"/>
                          <a:pt x="321824" y="-13505"/>
                          <a:pt x="625949" y="0"/>
                        </a:cubicBezTo>
                        <a:cubicBezTo>
                          <a:pt x="930074" y="13505"/>
                          <a:pt x="1040728" y="23682"/>
                          <a:pt x="1157670" y="0"/>
                        </a:cubicBezTo>
                        <a:cubicBezTo>
                          <a:pt x="1274612" y="-23682"/>
                          <a:pt x="1732715" y="-38127"/>
                          <a:pt x="1924962" y="0"/>
                        </a:cubicBezTo>
                        <a:cubicBezTo>
                          <a:pt x="2117209" y="38127"/>
                          <a:pt x="2299261" y="17383"/>
                          <a:pt x="2550911" y="0"/>
                        </a:cubicBezTo>
                        <a:cubicBezTo>
                          <a:pt x="2802561" y="-17383"/>
                          <a:pt x="2873352" y="-24010"/>
                          <a:pt x="3176861" y="0"/>
                        </a:cubicBezTo>
                        <a:cubicBezTo>
                          <a:pt x="3480370" y="24010"/>
                          <a:pt x="3597961" y="-9070"/>
                          <a:pt x="3944153" y="0"/>
                        </a:cubicBezTo>
                        <a:cubicBezTo>
                          <a:pt x="4290345" y="9070"/>
                          <a:pt x="4345995" y="26854"/>
                          <a:pt x="4711446" y="0"/>
                        </a:cubicBezTo>
                        <a:cubicBezTo>
                          <a:pt x="4710560" y="5429"/>
                          <a:pt x="4712267" y="14046"/>
                          <a:pt x="4711446" y="18288"/>
                        </a:cubicBezTo>
                        <a:cubicBezTo>
                          <a:pt x="4574282" y="23897"/>
                          <a:pt x="4363770" y="43566"/>
                          <a:pt x="4132611" y="18288"/>
                        </a:cubicBezTo>
                        <a:cubicBezTo>
                          <a:pt x="3901452" y="-6990"/>
                          <a:pt x="3795359" y="-7327"/>
                          <a:pt x="3459547" y="18288"/>
                        </a:cubicBezTo>
                        <a:cubicBezTo>
                          <a:pt x="3123735" y="43903"/>
                          <a:pt x="3000502" y="-9998"/>
                          <a:pt x="2786484" y="18288"/>
                        </a:cubicBezTo>
                        <a:cubicBezTo>
                          <a:pt x="2572466" y="46574"/>
                          <a:pt x="2424773" y="17766"/>
                          <a:pt x="2160535" y="18288"/>
                        </a:cubicBezTo>
                        <a:cubicBezTo>
                          <a:pt x="1896297" y="18810"/>
                          <a:pt x="1673486" y="-6557"/>
                          <a:pt x="1393242" y="18288"/>
                        </a:cubicBezTo>
                        <a:cubicBezTo>
                          <a:pt x="1112998" y="43133"/>
                          <a:pt x="887393" y="39122"/>
                          <a:pt x="625949" y="18288"/>
                        </a:cubicBezTo>
                        <a:cubicBezTo>
                          <a:pt x="364505" y="-2546"/>
                          <a:pt x="251092" y="19641"/>
                          <a:pt x="0" y="18288"/>
                        </a:cubicBezTo>
                        <a:cubicBezTo>
                          <a:pt x="668" y="13665"/>
                          <a:pt x="578" y="567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dirty="0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1</a:t>
            </a:fld>
            <a:endParaRPr lang="el-GR"/>
          </a:p>
        </p:txBody>
      </p:sp>
      <p:grpSp>
        <p:nvGrpSpPr>
          <p:cNvPr id="9" name="Ομάδα 8">
            <a:extLst>
              <a:ext uri="{FF2B5EF4-FFF2-40B4-BE49-F238E27FC236}">
                <a16:creationId xmlns:a16="http://schemas.microsoft.com/office/drawing/2014/main" id="{8F6FA768-5617-0E4E-A1C9-066101B355BD}"/>
              </a:ext>
            </a:extLst>
          </p:cNvPr>
          <p:cNvGrpSpPr/>
          <p:nvPr/>
        </p:nvGrpSpPr>
        <p:grpSpPr>
          <a:xfrm>
            <a:off x="831592" y="4149080"/>
            <a:ext cx="3548520" cy="633600"/>
            <a:chOff x="768529" y="4614376"/>
            <a:chExt cx="3548520" cy="633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11" name="Γραφή 10">
                  <a:extLst>
                    <a:ext uri="{FF2B5EF4-FFF2-40B4-BE49-F238E27FC236}">
                      <a16:creationId xmlns:a16="http://schemas.microsoft.com/office/drawing/2014/main" id="{7FD1EE6C-52B4-3342-B0C8-81F692E1B3E4}"/>
                    </a:ext>
                  </a:extLst>
                </p14:cNvPr>
                <p14:cNvContentPartPr/>
                <p14:nvPr/>
              </p14:nvContentPartPr>
              <p14:xfrm>
                <a:off x="850969" y="4652176"/>
                <a:ext cx="348120" cy="43920"/>
              </p14:xfrm>
            </p:contentPart>
          </mc:Choice>
          <mc:Fallback xmlns="">
            <p:pic>
              <p:nvPicPr>
                <p:cNvPr id="11" name="Γραφή 10">
                  <a:extLst>
                    <a:ext uri="{FF2B5EF4-FFF2-40B4-BE49-F238E27FC236}">
                      <a16:creationId xmlns:a16="http://schemas.microsoft.com/office/drawing/2014/main" id="{7FD1EE6C-52B4-3342-B0C8-81F692E1B3E4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841978" y="4643176"/>
                  <a:ext cx="365742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3" name="Γραφή 12">
                  <a:extLst>
                    <a:ext uri="{FF2B5EF4-FFF2-40B4-BE49-F238E27FC236}">
                      <a16:creationId xmlns:a16="http://schemas.microsoft.com/office/drawing/2014/main" id="{557730FA-F3C9-BE4D-AE53-D2AA00565058}"/>
                    </a:ext>
                  </a:extLst>
                </p14:cNvPr>
                <p14:cNvContentPartPr/>
                <p14:nvPr/>
              </p14:nvContentPartPr>
              <p14:xfrm>
                <a:off x="1025569" y="4882936"/>
                <a:ext cx="82080" cy="131040"/>
              </p14:xfrm>
            </p:contentPart>
          </mc:Choice>
          <mc:Fallback xmlns="">
            <p:pic>
              <p:nvPicPr>
                <p:cNvPr id="13" name="Γραφή 12">
                  <a:extLst>
                    <a:ext uri="{FF2B5EF4-FFF2-40B4-BE49-F238E27FC236}">
                      <a16:creationId xmlns:a16="http://schemas.microsoft.com/office/drawing/2014/main" id="{557730FA-F3C9-BE4D-AE53-D2AA00565058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16569" y="4873936"/>
                  <a:ext cx="9972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5" name="Γραφή 14">
                  <a:extLst>
                    <a:ext uri="{FF2B5EF4-FFF2-40B4-BE49-F238E27FC236}">
                      <a16:creationId xmlns:a16="http://schemas.microsoft.com/office/drawing/2014/main" id="{42E2E08A-7E22-354F-9431-AA83A15A636F}"/>
                    </a:ext>
                  </a:extLst>
                </p14:cNvPr>
                <p14:cNvContentPartPr/>
                <p14:nvPr/>
              </p14:nvContentPartPr>
              <p14:xfrm>
                <a:off x="1224289" y="4880776"/>
                <a:ext cx="236520" cy="149040"/>
              </p14:xfrm>
            </p:contentPart>
          </mc:Choice>
          <mc:Fallback xmlns="">
            <p:pic>
              <p:nvPicPr>
                <p:cNvPr id="15" name="Γραφή 14">
                  <a:extLst>
                    <a:ext uri="{FF2B5EF4-FFF2-40B4-BE49-F238E27FC236}">
                      <a16:creationId xmlns:a16="http://schemas.microsoft.com/office/drawing/2014/main" id="{42E2E08A-7E22-354F-9431-AA83A15A636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215289" y="4871776"/>
                  <a:ext cx="25416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6" name="Γραφή 15">
                  <a:extLst>
                    <a:ext uri="{FF2B5EF4-FFF2-40B4-BE49-F238E27FC236}">
                      <a16:creationId xmlns:a16="http://schemas.microsoft.com/office/drawing/2014/main" id="{4926F4A6-A991-CB49-B031-62621CBFA19D}"/>
                    </a:ext>
                  </a:extLst>
                </p14:cNvPr>
                <p14:cNvContentPartPr/>
                <p14:nvPr/>
              </p14:nvContentPartPr>
              <p14:xfrm>
                <a:off x="1528489" y="4908856"/>
                <a:ext cx="229320" cy="142920"/>
              </p14:xfrm>
            </p:contentPart>
          </mc:Choice>
          <mc:Fallback xmlns="">
            <p:pic>
              <p:nvPicPr>
                <p:cNvPr id="16" name="Γραφή 15">
                  <a:extLst>
                    <a:ext uri="{FF2B5EF4-FFF2-40B4-BE49-F238E27FC236}">
                      <a16:creationId xmlns:a16="http://schemas.microsoft.com/office/drawing/2014/main" id="{4926F4A6-A991-CB49-B031-62621CBFA19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519489" y="4899856"/>
                  <a:ext cx="24696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7" name="Γραφή 16">
                  <a:extLst>
                    <a:ext uri="{FF2B5EF4-FFF2-40B4-BE49-F238E27FC236}">
                      <a16:creationId xmlns:a16="http://schemas.microsoft.com/office/drawing/2014/main" id="{F29E0D36-6A1A-B945-A628-3CF2637166C9}"/>
                    </a:ext>
                  </a:extLst>
                </p14:cNvPr>
                <p14:cNvContentPartPr/>
                <p14:nvPr/>
              </p14:nvContentPartPr>
              <p14:xfrm>
                <a:off x="1592569" y="5063656"/>
                <a:ext cx="49320" cy="146160"/>
              </p14:xfrm>
            </p:contentPart>
          </mc:Choice>
          <mc:Fallback xmlns="">
            <p:pic>
              <p:nvPicPr>
                <p:cNvPr id="17" name="Γραφή 16">
                  <a:extLst>
                    <a:ext uri="{FF2B5EF4-FFF2-40B4-BE49-F238E27FC236}">
                      <a16:creationId xmlns:a16="http://schemas.microsoft.com/office/drawing/2014/main" id="{F29E0D36-6A1A-B945-A628-3CF2637166C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583569" y="5054656"/>
                  <a:ext cx="66960" cy="16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8" name="Γραφή 17">
                  <a:extLst>
                    <a:ext uri="{FF2B5EF4-FFF2-40B4-BE49-F238E27FC236}">
                      <a16:creationId xmlns:a16="http://schemas.microsoft.com/office/drawing/2014/main" id="{824B65D0-C9C2-8140-8EED-2E0997FEBD25}"/>
                    </a:ext>
                  </a:extLst>
                </p14:cNvPr>
                <p14:cNvContentPartPr/>
                <p14:nvPr/>
              </p14:nvContentPartPr>
              <p14:xfrm>
                <a:off x="1842409" y="4860976"/>
                <a:ext cx="136080" cy="387000"/>
              </p14:xfrm>
            </p:contentPart>
          </mc:Choice>
          <mc:Fallback xmlns="">
            <p:pic>
              <p:nvPicPr>
                <p:cNvPr id="18" name="Γραφή 17">
                  <a:extLst>
                    <a:ext uri="{FF2B5EF4-FFF2-40B4-BE49-F238E27FC236}">
                      <a16:creationId xmlns:a16="http://schemas.microsoft.com/office/drawing/2014/main" id="{824B65D0-C9C2-8140-8EED-2E0997FEBD2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833409" y="4851976"/>
                  <a:ext cx="153720" cy="40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9" name="Γραφή 18">
                  <a:extLst>
                    <a:ext uri="{FF2B5EF4-FFF2-40B4-BE49-F238E27FC236}">
                      <a16:creationId xmlns:a16="http://schemas.microsoft.com/office/drawing/2014/main" id="{8B21F8CF-B9B1-2D4C-833C-241ED566D95D}"/>
                    </a:ext>
                  </a:extLst>
                </p14:cNvPr>
                <p14:cNvContentPartPr/>
                <p14:nvPr/>
              </p14:nvContentPartPr>
              <p14:xfrm>
                <a:off x="2069929" y="4910296"/>
                <a:ext cx="185040" cy="102240"/>
              </p14:xfrm>
            </p:contentPart>
          </mc:Choice>
          <mc:Fallback xmlns="">
            <p:pic>
              <p:nvPicPr>
                <p:cNvPr id="19" name="Γραφή 18">
                  <a:extLst>
                    <a:ext uri="{FF2B5EF4-FFF2-40B4-BE49-F238E27FC236}">
                      <a16:creationId xmlns:a16="http://schemas.microsoft.com/office/drawing/2014/main" id="{8B21F8CF-B9B1-2D4C-833C-241ED566D95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060929" y="4901296"/>
                  <a:ext cx="20268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0" name="Γραφή 19">
                  <a:extLst>
                    <a:ext uri="{FF2B5EF4-FFF2-40B4-BE49-F238E27FC236}">
                      <a16:creationId xmlns:a16="http://schemas.microsoft.com/office/drawing/2014/main" id="{7DA5AF16-C384-A142-B146-0449A79143F9}"/>
                    </a:ext>
                  </a:extLst>
                </p14:cNvPr>
                <p14:cNvContentPartPr/>
                <p14:nvPr/>
              </p14:nvContentPartPr>
              <p14:xfrm>
                <a:off x="2115289" y="4918576"/>
                <a:ext cx="78120" cy="11880"/>
              </p14:xfrm>
            </p:contentPart>
          </mc:Choice>
          <mc:Fallback xmlns="">
            <p:pic>
              <p:nvPicPr>
                <p:cNvPr id="20" name="Γραφή 19">
                  <a:extLst>
                    <a:ext uri="{FF2B5EF4-FFF2-40B4-BE49-F238E27FC236}">
                      <a16:creationId xmlns:a16="http://schemas.microsoft.com/office/drawing/2014/main" id="{7DA5AF16-C384-A142-B146-0449A79143F9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106289" y="4909576"/>
                  <a:ext cx="9576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21" name="Γραφή 20">
                  <a:extLst>
                    <a:ext uri="{FF2B5EF4-FFF2-40B4-BE49-F238E27FC236}">
                      <a16:creationId xmlns:a16="http://schemas.microsoft.com/office/drawing/2014/main" id="{4D3E51CD-CB9F-0A4F-8B1F-55B898687090}"/>
                    </a:ext>
                  </a:extLst>
                </p14:cNvPr>
                <p14:cNvContentPartPr/>
                <p14:nvPr/>
              </p14:nvContentPartPr>
              <p14:xfrm>
                <a:off x="2271169" y="4886896"/>
                <a:ext cx="185040" cy="177480"/>
              </p14:xfrm>
            </p:contentPart>
          </mc:Choice>
          <mc:Fallback xmlns="">
            <p:pic>
              <p:nvPicPr>
                <p:cNvPr id="21" name="Γραφή 20">
                  <a:extLst>
                    <a:ext uri="{FF2B5EF4-FFF2-40B4-BE49-F238E27FC236}">
                      <a16:creationId xmlns:a16="http://schemas.microsoft.com/office/drawing/2014/main" id="{4D3E51CD-CB9F-0A4F-8B1F-55B89868709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262186" y="4877896"/>
                  <a:ext cx="202646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22" name="Γραφή 21">
                  <a:extLst>
                    <a:ext uri="{FF2B5EF4-FFF2-40B4-BE49-F238E27FC236}">
                      <a16:creationId xmlns:a16="http://schemas.microsoft.com/office/drawing/2014/main" id="{6007C72F-1A37-D14C-8CED-EC824D975DDC}"/>
                    </a:ext>
                  </a:extLst>
                </p14:cNvPr>
                <p14:cNvContentPartPr/>
                <p14:nvPr/>
              </p14:nvContentPartPr>
              <p14:xfrm>
                <a:off x="2705329" y="4614376"/>
                <a:ext cx="64800" cy="507600"/>
              </p14:xfrm>
            </p:contentPart>
          </mc:Choice>
          <mc:Fallback xmlns="">
            <p:pic>
              <p:nvPicPr>
                <p:cNvPr id="22" name="Γραφή 21">
                  <a:extLst>
                    <a:ext uri="{FF2B5EF4-FFF2-40B4-BE49-F238E27FC236}">
                      <a16:creationId xmlns:a16="http://schemas.microsoft.com/office/drawing/2014/main" id="{6007C72F-1A37-D14C-8CED-EC824D975DDC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696379" y="4605376"/>
                  <a:ext cx="82343" cy="52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3" name="Γραφή 22">
                  <a:extLst>
                    <a:ext uri="{FF2B5EF4-FFF2-40B4-BE49-F238E27FC236}">
                      <a16:creationId xmlns:a16="http://schemas.microsoft.com/office/drawing/2014/main" id="{1D0FFB21-5D12-214C-8503-7D945243D43B}"/>
                    </a:ext>
                  </a:extLst>
                </p14:cNvPr>
                <p14:cNvContentPartPr/>
                <p14:nvPr/>
              </p14:nvContentPartPr>
              <p14:xfrm>
                <a:off x="2649889" y="4715536"/>
                <a:ext cx="401040" cy="317880"/>
              </p14:xfrm>
            </p:contentPart>
          </mc:Choice>
          <mc:Fallback xmlns="">
            <p:pic>
              <p:nvPicPr>
                <p:cNvPr id="23" name="Γραφή 22">
                  <a:extLst>
                    <a:ext uri="{FF2B5EF4-FFF2-40B4-BE49-F238E27FC236}">
                      <a16:creationId xmlns:a16="http://schemas.microsoft.com/office/drawing/2014/main" id="{1D0FFB21-5D12-214C-8503-7D945243D43B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640889" y="4706536"/>
                  <a:ext cx="418680" cy="33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4" name="Γραφή 23">
                  <a:extLst>
                    <a:ext uri="{FF2B5EF4-FFF2-40B4-BE49-F238E27FC236}">
                      <a16:creationId xmlns:a16="http://schemas.microsoft.com/office/drawing/2014/main" id="{FEA12CBC-B56B-5C48-A500-1401CB08C8BE}"/>
                    </a:ext>
                  </a:extLst>
                </p14:cNvPr>
                <p14:cNvContentPartPr/>
                <p14:nvPr/>
              </p14:nvContentPartPr>
              <p14:xfrm>
                <a:off x="3761569" y="4918216"/>
                <a:ext cx="187560" cy="142200"/>
              </p14:xfrm>
            </p:contentPart>
          </mc:Choice>
          <mc:Fallback xmlns="">
            <p:pic>
              <p:nvPicPr>
                <p:cNvPr id="24" name="Γραφή 23">
                  <a:extLst>
                    <a:ext uri="{FF2B5EF4-FFF2-40B4-BE49-F238E27FC236}">
                      <a16:creationId xmlns:a16="http://schemas.microsoft.com/office/drawing/2014/main" id="{FEA12CBC-B56B-5C48-A500-1401CB08C8BE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752569" y="4909216"/>
                  <a:ext cx="20520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5" name="Γραφή 24">
                  <a:extLst>
                    <a:ext uri="{FF2B5EF4-FFF2-40B4-BE49-F238E27FC236}">
                      <a16:creationId xmlns:a16="http://schemas.microsoft.com/office/drawing/2014/main" id="{783D86F7-EF01-734A-9036-649D7B1FDE16}"/>
                    </a:ext>
                  </a:extLst>
                </p14:cNvPr>
                <p14:cNvContentPartPr/>
                <p14:nvPr/>
              </p14:nvContentPartPr>
              <p14:xfrm>
                <a:off x="3975769" y="4890496"/>
                <a:ext cx="341280" cy="206280"/>
              </p14:xfrm>
            </p:contentPart>
          </mc:Choice>
          <mc:Fallback xmlns="">
            <p:pic>
              <p:nvPicPr>
                <p:cNvPr id="25" name="Γραφή 24">
                  <a:extLst>
                    <a:ext uri="{FF2B5EF4-FFF2-40B4-BE49-F238E27FC236}">
                      <a16:creationId xmlns:a16="http://schemas.microsoft.com/office/drawing/2014/main" id="{783D86F7-EF01-734A-9036-649D7B1FDE1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966769" y="4881512"/>
                  <a:ext cx="358920" cy="223889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6" name="Γραφή 25">
                  <a:extLst>
                    <a:ext uri="{FF2B5EF4-FFF2-40B4-BE49-F238E27FC236}">
                      <a16:creationId xmlns:a16="http://schemas.microsoft.com/office/drawing/2014/main" id="{8F7E034A-107F-7347-920C-E5884961FCEF}"/>
                    </a:ext>
                  </a:extLst>
                </p14:cNvPr>
                <p14:cNvContentPartPr/>
                <p14:nvPr/>
              </p14:nvContentPartPr>
              <p14:xfrm>
                <a:off x="1340929" y="4761256"/>
                <a:ext cx="360" cy="360"/>
              </p14:xfrm>
            </p:contentPart>
          </mc:Choice>
          <mc:Fallback xmlns="">
            <p:pic>
              <p:nvPicPr>
                <p:cNvPr id="26" name="Γραφή 25">
                  <a:extLst>
                    <a:ext uri="{FF2B5EF4-FFF2-40B4-BE49-F238E27FC236}">
                      <a16:creationId xmlns:a16="http://schemas.microsoft.com/office/drawing/2014/main" id="{8F7E034A-107F-7347-920C-E5884961FCEF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331929" y="475225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7" name="Γραφή 26">
                  <a:extLst>
                    <a:ext uri="{FF2B5EF4-FFF2-40B4-BE49-F238E27FC236}">
                      <a16:creationId xmlns:a16="http://schemas.microsoft.com/office/drawing/2014/main" id="{2555DB11-375D-3248-8879-67D507F98901}"/>
                    </a:ext>
                  </a:extLst>
                </p14:cNvPr>
                <p14:cNvContentPartPr/>
                <p14:nvPr/>
              </p14:nvContentPartPr>
              <p14:xfrm>
                <a:off x="3089089" y="4926136"/>
                <a:ext cx="182160" cy="109080"/>
              </p14:xfrm>
            </p:contentPart>
          </mc:Choice>
          <mc:Fallback xmlns="">
            <p:pic>
              <p:nvPicPr>
                <p:cNvPr id="27" name="Γραφή 26">
                  <a:extLst>
                    <a:ext uri="{FF2B5EF4-FFF2-40B4-BE49-F238E27FC236}">
                      <a16:creationId xmlns:a16="http://schemas.microsoft.com/office/drawing/2014/main" id="{2555DB11-375D-3248-8879-67D507F98901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080107" y="4917136"/>
                  <a:ext cx="199765" cy="12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8" name="Γραφή 27">
                  <a:extLst>
                    <a:ext uri="{FF2B5EF4-FFF2-40B4-BE49-F238E27FC236}">
                      <a16:creationId xmlns:a16="http://schemas.microsoft.com/office/drawing/2014/main" id="{356FEC3B-BE93-9947-90C1-FBB0AEA95B82}"/>
                    </a:ext>
                  </a:extLst>
                </p14:cNvPr>
                <p14:cNvContentPartPr/>
                <p14:nvPr/>
              </p14:nvContentPartPr>
              <p14:xfrm>
                <a:off x="3192049" y="4936576"/>
                <a:ext cx="44640" cy="27360"/>
              </p14:xfrm>
            </p:contentPart>
          </mc:Choice>
          <mc:Fallback xmlns="">
            <p:pic>
              <p:nvPicPr>
                <p:cNvPr id="28" name="Γραφή 27">
                  <a:extLst>
                    <a:ext uri="{FF2B5EF4-FFF2-40B4-BE49-F238E27FC236}">
                      <a16:creationId xmlns:a16="http://schemas.microsoft.com/office/drawing/2014/main" id="{356FEC3B-BE93-9947-90C1-FBB0AEA95B82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183049" y="4927576"/>
                  <a:ext cx="6228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9" name="Γραφή 28">
                  <a:extLst>
                    <a:ext uri="{FF2B5EF4-FFF2-40B4-BE49-F238E27FC236}">
                      <a16:creationId xmlns:a16="http://schemas.microsoft.com/office/drawing/2014/main" id="{386520CF-8519-164E-9260-108F34621021}"/>
                    </a:ext>
                  </a:extLst>
                </p14:cNvPr>
                <p14:cNvContentPartPr/>
                <p14:nvPr/>
              </p14:nvContentPartPr>
              <p14:xfrm>
                <a:off x="3378889" y="4739656"/>
                <a:ext cx="226440" cy="444600"/>
              </p14:xfrm>
            </p:contentPart>
          </mc:Choice>
          <mc:Fallback xmlns="">
            <p:pic>
              <p:nvPicPr>
                <p:cNvPr id="29" name="Γραφή 28">
                  <a:extLst>
                    <a:ext uri="{FF2B5EF4-FFF2-40B4-BE49-F238E27FC236}">
                      <a16:creationId xmlns:a16="http://schemas.microsoft.com/office/drawing/2014/main" id="{386520CF-8519-164E-9260-108F34621021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369889" y="4730663"/>
                  <a:ext cx="244080" cy="462226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30" name="Γραφή 29">
                  <a:extLst>
                    <a:ext uri="{FF2B5EF4-FFF2-40B4-BE49-F238E27FC236}">
                      <a16:creationId xmlns:a16="http://schemas.microsoft.com/office/drawing/2014/main" id="{DBA56855-9664-DA48-B7C8-D991332102F8}"/>
                    </a:ext>
                  </a:extLst>
                </p14:cNvPr>
                <p14:cNvContentPartPr/>
                <p14:nvPr/>
              </p14:nvContentPartPr>
              <p14:xfrm>
                <a:off x="3430369" y="4920016"/>
                <a:ext cx="63000" cy="101880"/>
              </p14:xfrm>
            </p:contentPart>
          </mc:Choice>
          <mc:Fallback xmlns="">
            <p:pic>
              <p:nvPicPr>
                <p:cNvPr id="30" name="Γραφή 29">
                  <a:extLst>
                    <a:ext uri="{FF2B5EF4-FFF2-40B4-BE49-F238E27FC236}">
                      <a16:creationId xmlns:a16="http://schemas.microsoft.com/office/drawing/2014/main" id="{DBA56855-9664-DA48-B7C8-D991332102F8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421369" y="4911016"/>
                  <a:ext cx="8064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1" name="Γραφή 30">
                  <a:extLst>
                    <a:ext uri="{FF2B5EF4-FFF2-40B4-BE49-F238E27FC236}">
                      <a16:creationId xmlns:a16="http://schemas.microsoft.com/office/drawing/2014/main" id="{DCA888D2-12E3-0B4D-9353-BBB1E9CD1C72}"/>
                    </a:ext>
                  </a:extLst>
                </p14:cNvPr>
                <p14:cNvContentPartPr/>
                <p14:nvPr/>
              </p14:nvContentPartPr>
              <p14:xfrm>
                <a:off x="3600289" y="4927936"/>
                <a:ext cx="84600" cy="108360"/>
              </p14:xfrm>
            </p:contentPart>
          </mc:Choice>
          <mc:Fallback xmlns="">
            <p:pic>
              <p:nvPicPr>
                <p:cNvPr id="31" name="Γραφή 30">
                  <a:extLst>
                    <a:ext uri="{FF2B5EF4-FFF2-40B4-BE49-F238E27FC236}">
                      <a16:creationId xmlns:a16="http://schemas.microsoft.com/office/drawing/2014/main" id="{DCA888D2-12E3-0B4D-9353-BBB1E9CD1C72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591289" y="4918936"/>
                  <a:ext cx="10224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2" name="Γραφή 31">
                  <a:extLst>
                    <a:ext uri="{FF2B5EF4-FFF2-40B4-BE49-F238E27FC236}">
                      <a16:creationId xmlns:a16="http://schemas.microsoft.com/office/drawing/2014/main" id="{119F778B-337B-AE44-B15F-012F767DE45F}"/>
                    </a:ext>
                  </a:extLst>
                </p14:cNvPr>
                <p14:cNvContentPartPr/>
                <p14:nvPr/>
              </p14:nvContentPartPr>
              <p14:xfrm>
                <a:off x="768529" y="4728136"/>
                <a:ext cx="112320" cy="405360"/>
              </p14:xfrm>
            </p:contentPart>
          </mc:Choice>
          <mc:Fallback xmlns="">
            <p:pic>
              <p:nvPicPr>
                <p:cNvPr id="32" name="Γραφή 31">
                  <a:extLst>
                    <a:ext uri="{FF2B5EF4-FFF2-40B4-BE49-F238E27FC236}">
                      <a16:creationId xmlns:a16="http://schemas.microsoft.com/office/drawing/2014/main" id="{119F778B-337B-AE44-B15F-012F767DE45F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59500" y="4719136"/>
                  <a:ext cx="130017" cy="42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3" name="Γραφή 32">
                  <a:extLst>
                    <a:ext uri="{FF2B5EF4-FFF2-40B4-BE49-F238E27FC236}">
                      <a16:creationId xmlns:a16="http://schemas.microsoft.com/office/drawing/2014/main" id="{5AC90F6B-3251-624E-BD63-962EBA5071D7}"/>
                    </a:ext>
                  </a:extLst>
                </p14:cNvPr>
                <p14:cNvContentPartPr/>
                <p14:nvPr/>
              </p14:nvContentPartPr>
              <p14:xfrm>
                <a:off x="3172498" y="4798692"/>
                <a:ext cx="360" cy="360"/>
              </p14:xfrm>
            </p:contentPart>
          </mc:Choice>
          <mc:Fallback xmlns="">
            <p:pic>
              <p:nvPicPr>
                <p:cNvPr id="33" name="Γραφή 32">
                  <a:extLst>
                    <a:ext uri="{FF2B5EF4-FFF2-40B4-BE49-F238E27FC236}">
                      <a16:creationId xmlns:a16="http://schemas.microsoft.com/office/drawing/2014/main" id="{5AC90F6B-3251-624E-BD63-962EBA5071D7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163498" y="4789692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ΠΡΟΤΥΠΟ ΚΟΣΤΟΣ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/>
              <a:t>Τα </a:t>
            </a:r>
            <a:r>
              <a:rPr lang="en-US" sz="1900"/>
              <a:t> </a:t>
            </a:r>
            <a:r>
              <a:rPr lang="el-GR" sz="1900"/>
              <a:t>στελέχη (βοηθούμενα από μηχανικούς &amp; λογιστές) καθορίζουν</a:t>
            </a:r>
          </a:p>
          <a:p>
            <a:pPr>
              <a:buNone/>
            </a:pPr>
            <a:r>
              <a:rPr lang="el-GR" sz="1900" b="1"/>
              <a:t>πρότυπα κόστους  &amp; ποιότητας </a:t>
            </a:r>
            <a:r>
              <a:rPr lang="el-GR" sz="1900"/>
              <a:t>για κάθε σημαντική εισροή όπως</a:t>
            </a:r>
            <a:r>
              <a:rPr lang="en-US" sz="1900"/>
              <a:t>:</a:t>
            </a:r>
            <a:endParaRPr lang="el-GR" sz="1900"/>
          </a:p>
          <a:p>
            <a:r>
              <a:rPr lang="el-GR" sz="1900"/>
              <a:t>οι πρώτες ύλες και </a:t>
            </a:r>
          </a:p>
          <a:p>
            <a:r>
              <a:rPr lang="el-GR" sz="1900"/>
              <a:t>ο χρόνος εργασίας</a:t>
            </a:r>
          </a:p>
          <a:p>
            <a:pPr>
              <a:buNone/>
            </a:pPr>
            <a:r>
              <a:rPr lang="el-GR" sz="1900"/>
              <a:t>Τα </a:t>
            </a:r>
            <a:r>
              <a:rPr lang="el-GR" sz="1900" b="1" u="sng"/>
              <a:t>ποσοτικά πρότυπα</a:t>
            </a:r>
            <a:r>
              <a:rPr lang="el-GR" sz="1900"/>
              <a:t> καθορίζουν πόση ποσότητα από μια εισροή </a:t>
            </a:r>
          </a:p>
          <a:p>
            <a:pPr>
              <a:buNone/>
            </a:pPr>
            <a:r>
              <a:rPr lang="el-GR" sz="1900" b="1"/>
              <a:t>πρέπει  </a:t>
            </a:r>
            <a:r>
              <a:rPr lang="el-GR" sz="1900"/>
              <a:t>να </a:t>
            </a:r>
            <a:r>
              <a:rPr lang="en-US" sz="1900"/>
              <a:t> </a:t>
            </a:r>
            <a:r>
              <a:rPr lang="el-GR" sz="1900"/>
              <a:t> χρησιμοποιηθεί   για   την   παραγωγή   </a:t>
            </a:r>
            <a:r>
              <a:rPr lang="el-GR" sz="1900" u="sng"/>
              <a:t>μιας  μονάδας  </a:t>
            </a:r>
          </a:p>
          <a:p>
            <a:pPr>
              <a:buNone/>
            </a:pPr>
            <a:r>
              <a:rPr lang="el-GR" sz="1900" u="sng"/>
              <a:t>προϊόντος</a:t>
            </a:r>
            <a:r>
              <a:rPr lang="el-GR" sz="1900"/>
              <a:t> ή την </a:t>
            </a:r>
            <a:r>
              <a:rPr lang="el-GR" sz="1900" u="sng"/>
              <a:t>παροχή μιας υπηρεσίας</a:t>
            </a:r>
            <a:r>
              <a:rPr lang="el-GR" sz="1900"/>
              <a:t>.</a:t>
            </a:r>
          </a:p>
          <a:p>
            <a:pPr>
              <a:buNone/>
            </a:pPr>
            <a:r>
              <a:rPr lang="el-GR" sz="1900"/>
              <a:t>Τα   </a:t>
            </a:r>
            <a:r>
              <a:rPr lang="el-GR" sz="1900" b="1" u="sng"/>
              <a:t>πρότυπα </a:t>
            </a:r>
            <a:r>
              <a:rPr lang="en-US" sz="1900" b="1" u="sng"/>
              <a:t> </a:t>
            </a:r>
            <a:r>
              <a:rPr lang="el-GR" sz="1900" b="1" u="sng"/>
              <a:t> τιμής</a:t>
            </a:r>
            <a:r>
              <a:rPr lang="el-GR" sz="1900"/>
              <a:t>   καθορίζουν    πόσα    χρήματα    </a:t>
            </a:r>
            <a:r>
              <a:rPr lang="el-GR" sz="1900" b="1"/>
              <a:t>πρέπει</a:t>
            </a:r>
            <a:r>
              <a:rPr lang="el-GR" sz="1900"/>
              <a:t>   </a:t>
            </a:r>
            <a:r>
              <a:rPr lang="en-US" sz="1900"/>
              <a:t> </a:t>
            </a:r>
            <a:r>
              <a:rPr lang="el-GR" sz="1900"/>
              <a:t> να </a:t>
            </a:r>
          </a:p>
          <a:p>
            <a:pPr>
              <a:buNone/>
            </a:pPr>
            <a:r>
              <a:rPr lang="el-GR" sz="1900"/>
              <a:t>καταβληθούν  </a:t>
            </a:r>
            <a:r>
              <a:rPr lang="el-GR" sz="1900" u="sng"/>
              <a:t>για  κάθε  μονάδα  εισροής</a:t>
            </a:r>
            <a:r>
              <a:rPr lang="el-GR" sz="1900"/>
              <a:t>. 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10</a:t>
            </a:fld>
            <a:endParaRPr lang="el-GR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/>
              <a:t>Με βάση τα παραπάνω να υπολογίσετε</a:t>
            </a:r>
            <a:r>
              <a:rPr lang="en-US" sz="2400" dirty="0"/>
              <a:t>:</a:t>
            </a:r>
            <a:endParaRPr lang="el-GR" sz="2400" dirty="0"/>
          </a:p>
          <a:p>
            <a:pPr>
              <a:buNone/>
            </a:pPr>
            <a:r>
              <a:rPr lang="el-GR" sz="2400" dirty="0"/>
              <a:t> </a:t>
            </a:r>
          </a:p>
          <a:p>
            <a:pPr marL="457200" indent="-457200">
              <a:buNone/>
            </a:pPr>
            <a:r>
              <a:rPr lang="en-US" sz="2400" dirty="0"/>
              <a:t>1)   </a:t>
            </a:r>
            <a:r>
              <a:rPr lang="el-GR" sz="2400" dirty="0"/>
              <a:t>Την πραγματική παραγωγή του έτους 20ΧΧ.</a:t>
            </a:r>
          </a:p>
          <a:p>
            <a:pPr marL="457200" indent="-457200">
              <a:buAutoNum type="arabicParenR"/>
            </a:pPr>
            <a:endParaRPr lang="el-GR" sz="2400" dirty="0"/>
          </a:p>
          <a:p>
            <a:pPr marL="457200" indent="-457200">
              <a:buAutoNum type="arabicParenR" startAt="2"/>
            </a:pPr>
            <a:r>
              <a:rPr lang="el-GR" sz="2400" dirty="0"/>
              <a:t>Τις πρότυπες ώρες καθώς και τις αντίστοιχες πραγματικές.</a:t>
            </a:r>
          </a:p>
          <a:p>
            <a:pPr marL="457200" indent="-457200">
              <a:buNone/>
            </a:pPr>
            <a:endParaRPr lang="el-GR" sz="2400" dirty="0"/>
          </a:p>
          <a:p>
            <a:pPr>
              <a:buNone/>
            </a:pPr>
            <a:r>
              <a:rPr lang="el-GR" sz="2400" dirty="0"/>
              <a:t>3)  </a:t>
            </a:r>
            <a:r>
              <a:rPr lang="en-US" sz="2400" dirty="0"/>
              <a:t> </a:t>
            </a:r>
            <a:r>
              <a:rPr lang="el-GR" sz="2400" dirty="0"/>
              <a:t>Τον ανά ώρα πραγματικό συντελεστή Γ.Β.Ε. </a:t>
            </a:r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100</a:t>
            </a:fld>
            <a:endParaRPr lang="el-GR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el-GR" sz="2800" b="1" i="1" dirty="0">
                <a:solidFill>
                  <a:srgbClr val="002060"/>
                </a:solidFill>
              </a:rPr>
              <a:t>ΛΥΣΗ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714356"/>
            <a:ext cx="8858312" cy="5643602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el-GR" sz="2400" dirty="0"/>
              <a:t>1)</a:t>
            </a:r>
            <a:r>
              <a:rPr lang="el-GR" sz="2400" b="1" i="1" dirty="0"/>
              <a:t> Πραγματική παραγωγή του έτους 20ΧΧ</a:t>
            </a:r>
          </a:p>
          <a:p>
            <a:pPr marL="457200" indent="-457200">
              <a:buNone/>
            </a:pPr>
            <a:r>
              <a:rPr lang="el-GR" sz="2200" dirty="0"/>
              <a:t>                       Απόκλιση Γ.Β.Ε = Πρότυπα Γ.Β.Ε – Πραγματικά Γ.Β.Ε</a:t>
            </a:r>
          </a:p>
          <a:p>
            <a:pPr marL="457200" indent="-457200">
              <a:buNone/>
            </a:pPr>
            <a:r>
              <a:rPr lang="el-GR" sz="2200" dirty="0"/>
              <a:t>     Απόκλιση Γ.Β.Ε = Πρότυπος </a:t>
            </a:r>
            <a:r>
              <a:rPr lang="el-GR" sz="2200" dirty="0" err="1"/>
              <a:t>συντ</a:t>
            </a:r>
            <a:r>
              <a:rPr lang="el-GR" sz="2200" dirty="0"/>
              <a:t>/</a:t>
            </a:r>
            <a:r>
              <a:rPr lang="el-GR" sz="2200" dirty="0" err="1"/>
              <a:t>στής</a:t>
            </a:r>
            <a:r>
              <a:rPr lang="el-GR" sz="2200" dirty="0"/>
              <a:t> Χ Πρότ. </a:t>
            </a:r>
            <a:r>
              <a:rPr lang="el-GR" sz="2200" dirty="0" err="1"/>
              <a:t>ώρες–Πραγματικά</a:t>
            </a:r>
            <a:r>
              <a:rPr lang="el-GR" sz="2200" dirty="0"/>
              <a:t> Γ.Β.Ε</a:t>
            </a:r>
          </a:p>
          <a:p>
            <a:pPr marL="457200" indent="-457200">
              <a:buNone/>
            </a:pPr>
            <a:r>
              <a:rPr lang="el-GR" sz="2200" dirty="0"/>
              <a:t>  (-50.000 +4.000+26.000)</a:t>
            </a:r>
            <a:r>
              <a:rPr lang="el-GR" sz="2200" dirty="0">
                <a:solidFill>
                  <a:srgbClr val="FF0000"/>
                </a:solidFill>
              </a:rPr>
              <a:t>* </a:t>
            </a:r>
            <a:r>
              <a:rPr lang="el-GR" sz="2200" dirty="0"/>
              <a:t>= 360 Χ 10 Χ </a:t>
            </a:r>
            <a:r>
              <a:rPr lang="el-GR" sz="2200" dirty="0">
                <a:solidFill>
                  <a:srgbClr val="C00000"/>
                </a:solidFill>
              </a:rPr>
              <a:t>Πραγματική παραγωγή</a:t>
            </a:r>
            <a:r>
              <a:rPr lang="el-GR" sz="2200" dirty="0"/>
              <a:t>–2.000.000</a:t>
            </a:r>
          </a:p>
          <a:p>
            <a:pPr marL="457200" indent="-457200">
              <a:buNone/>
            </a:pPr>
            <a:r>
              <a:rPr lang="el-GR" sz="2200" dirty="0"/>
              <a:t>                  -20.000 = 3.600 Χ </a:t>
            </a:r>
            <a:r>
              <a:rPr lang="el-GR" sz="2200" dirty="0">
                <a:solidFill>
                  <a:srgbClr val="C00000"/>
                </a:solidFill>
              </a:rPr>
              <a:t>Πραγματική παραγωγή</a:t>
            </a:r>
            <a:r>
              <a:rPr lang="el-GR" sz="2200" dirty="0"/>
              <a:t> – 2.000.000</a:t>
            </a:r>
          </a:p>
          <a:p>
            <a:pPr marL="457200" indent="-457200">
              <a:buNone/>
            </a:pPr>
            <a:r>
              <a:rPr lang="el-GR" sz="2200" dirty="0"/>
              <a:t>                    2.000.000 – 20.000 = 3.600 Χ Πραγματική παραγωγή </a:t>
            </a:r>
          </a:p>
          <a:p>
            <a:pPr marL="457200" indent="-457200">
              <a:buNone/>
            </a:pPr>
            <a:r>
              <a:rPr lang="el-GR" sz="2400" dirty="0"/>
              <a:t>           </a:t>
            </a:r>
            <a:r>
              <a:rPr lang="el-GR" sz="2200" b="1" dirty="0">
                <a:solidFill>
                  <a:srgbClr val="C00000"/>
                </a:solidFill>
              </a:rPr>
              <a:t>Πραγματική παραγωγή</a:t>
            </a:r>
            <a:r>
              <a:rPr lang="el-GR" sz="2200" b="1" dirty="0"/>
              <a:t> </a:t>
            </a:r>
            <a:r>
              <a:rPr lang="el-GR" sz="2200" dirty="0"/>
              <a:t>= 1.980.000/3.600 = </a:t>
            </a:r>
            <a:r>
              <a:rPr lang="el-GR" sz="2200" b="1" dirty="0"/>
              <a:t>550 μονάδες</a:t>
            </a:r>
          </a:p>
          <a:p>
            <a:pPr marL="457200" indent="-457200">
              <a:buNone/>
            </a:pPr>
            <a:r>
              <a:rPr lang="el-GR" sz="2400" dirty="0"/>
              <a:t>2) </a:t>
            </a:r>
          </a:p>
          <a:p>
            <a:pPr marL="457200" indent="-457200">
              <a:buNone/>
            </a:pPr>
            <a:r>
              <a:rPr lang="el-GR" sz="2200" b="1" dirty="0"/>
              <a:t>Πρότυπες ώρες </a:t>
            </a:r>
            <a:r>
              <a:rPr lang="el-GR" sz="2200" dirty="0"/>
              <a:t>= 550 μον. Χ 10 ώρες/μον. = </a:t>
            </a:r>
            <a:r>
              <a:rPr lang="el-GR" sz="2200" b="1" dirty="0"/>
              <a:t>5.500 ώρες</a:t>
            </a:r>
          </a:p>
          <a:p>
            <a:pPr marL="457200" indent="-457200">
              <a:buNone/>
            </a:pPr>
            <a:endParaRPr lang="en-US" sz="2200" dirty="0"/>
          </a:p>
          <a:p>
            <a:pPr marL="457200" indent="-457200">
              <a:buNone/>
            </a:pPr>
            <a:r>
              <a:rPr lang="el-GR" sz="2200" dirty="0"/>
              <a:t>Απόκλιση </a:t>
            </a:r>
            <a:r>
              <a:rPr lang="el-GR" sz="2200" dirty="0" err="1"/>
              <a:t>αποτ</a:t>
            </a:r>
            <a:r>
              <a:rPr lang="el-GR" sz="2200" dirty="0"/>
              <a:t>/</a:t>
            </a:r>
            <a:r>
              <a:rPr lang="el-GR" sz="2200" dirty="0" err="1"/>
              <a:t>τος=Μεταβλ</a:t>
            </a:r>
            <a:r>
              <a:rPr lang="el-GR" sz="2200" dirty="0"/>
              <a:t>. </a:t>
            </a:r>
            <a:r>
              <a:rPr lang="el-GR" sz="2200" dirty="0" err="1"/>
              <a:t>συντ</a:t>
            </a:r>
            <a:r>
              <a:rPr lang="el-GR" sz="2200" dirty="0"/>
              <a:t>/</a:t>
            </a:r>
            <a:r>
              <a:rPr lang="el-GR" sz="2200" dirty="0" err="1"/>
              <a:t>στής</a:t>
            </a:r>
            <a:r>
              <a:rPr lang="el-GR" sz="2200" dirty="0"/>
              <a:t>(Πρότ. </a:t>
            </a:r>
            <a:r>
              <a:rPr lang="el-GR" sz="2200" dirty="0" err="1"/>
              <a:t>ώρες–Πραγμ</a:t>
            </a:r>
            <a:r>
              <a:rPr lang="el-GR" sz="2200" dirty="0"/>
              <a:t>. ώρες)</a:t>
            </a:r>
          </a:p>
          <a:p>
            <a:pPr marL="457200" indent="-457200">
              <a:buNone/>
            </a:pPr>
            <a:r>
              <a:rPr lang="el-GR" sz="2200" dirty="0"/>
              <a:t>     26.000= (360 – 100) (5.500–Πραγμ. ώρες)      </a:t>
            </a:r>
            <a:r>
              <a:rPr lang="el-GR" sz="2200" b="1" dirty="0"/>
              <a:t>Πραγματικές ώρες = 5.400</a:t>
            </a:r>
          </a:p>
          <a:p>
            <a:pPr marL="457200" indent="-457200">
              <a:buNone/>
            </a:pPr>
            <a:r>
              <a:rPr lang="el-GR" sz="1400" b="1" dirty="0"/>
              <a:t>                                                                  </a:t>
            </a:r>
          </a:p>
          <a:p>
            <a:pPr marL="457200" indent="-457200">
              <a:buNone/>
            </a:pPr>
            <a:r>
              <a:rPr lang="el-GR" sz="1400" b="1" dirty="0">
                <a:solidFill>
                  <a:srgbClr val="002060"/>
                </a:solidFill>
              </a:rPr>
              <a:t>       600.000/6.000                         </a:t>
            </a:r>
            <a:r>
              <a:rPr lang="el-GR" sz="1400" dirty="0">
                <a:solidFill>
                  <a:srgbClr val="FF0000"/>
                </a:solidFill>
              </a:rPr>
              <a:t>*</a:t>
            </a:r>
            <a:r>
              <a:rPr lang="el-GR" sz="1200" dirty="0">
                <a:solidFill>
                  <a:srgbClr val="FF0000"/>
                </a:solidFill>
              </a:rPr>
              <a:t> </a:t>
            </a:r>
            <a:r>
              <a:rPr lang="el-GR" sz="1400" b="1" dirty="0">
                <a:solidFill>
                  <a:srgbClr val="FF0000"/>
                </a:solidFill>
              </a:rPr>
              <a:t>Οι αρνητικές αποκλίσεις χρεώνονται, ενώ οι θετικές αποκλίσεις πιστώνονται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101</a:t>
            </a:fld>
            <a:endParaRPr lang="el-GR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>
            <a:off x="7643834" y="135729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ύγραμμο βέλος σύνδεσης"/>
          <p:cNvCxnSpPr/>
          <p:nvPr/>
        </p:nvCxnSpPr>
        <p:spPr>
          <a:xfrm>
            <a:off x="214282" y="178592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>
            <a:off x="8643966" y="178592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>
            <a:off x="142844" y="2143116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>
            <a:off x="8786842" y="2143116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>
            <a:off x="1000100" y="257174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ύγραμμο βέλος σύνδεσης"/>
          <p:cNvCxnSpPr/>
          <p:nvPr/>
        </p:nvCxnSpPr>
        <p:spPr>
          <a:xfrm>
            <a:off x="7572396" y="257174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ύγραμμο βέλος σύνδεσης"/>
          <p:cNvCxnSpPr/>
          <p:nvPr/>
        </p:nvCxnSpPr>
        <p:spPr>
          <a:xfrm>
            <a:off x="1142976" y="300037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>
            <a:off x="7500958" y="300037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>
            <a:off x="571472" y="342900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ύγραμμο βέλος σύνδεσης"/>
          <p:cNvCxnSpPr/>
          <p:nvPr/>
        </p:nvCxnSpPr>
        <p:spPr>
          <a:xfrm>
            <a:off x="7858148" y="507207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>
            <a:off x="5357818" y="550070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 flipV="1">
            <a:off x="1285852" y="5572140"/>
            <a:ext cx="107157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ύγραμμο βέλος σύνδεσης"/>
          <p:cNvCxnSpPr/>
          <p:nvPr/>
        </p:nvCxnSpPr>
        <p:spPr>
          <a:xfrm>
            <a:off x="214282" y="542926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357166"/>
            <a:ext cx="8786874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/>
              <a:t>3)</a:t>
            </a:r>
          </a:p>
          <a:p>
            <a:pPr>
              <a:buNone/>
            </a:pPr>
            <a:r>
              <a:rPr lang="el-GR" sz="2400" b="1" i="1" dirty="0"/>
              <a:t>Πραγματικός συντελεστής Γ.Β.Ε ανά ώρα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dirty="0"/>
              <a:t>Πραγματικός συντελεστής Γ.Β.Ε = Πραγματικά Γ.Β.Ε / </a:t>
            </a:r>
            <a:r>
              <a:rPr lang="el-GR" sz="2400" dirty="0" err="1"/>
              <a:t>Πραγμ</a:t>
            </a:r>
            <a:r>
              <a:rPr lang="el-GR" sz="2400" dirty="0"/>
              <a:t>. Ώρες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dirty="0"/>
              <a:t>      </a:t>
            </a:r>
            <a:r>
              <a:rPr lang="el-GR" sz="2400" b="1" dirty="0"/>
              <a:t>Πραγματικός συντελεστής Γ.Β.Ε </a:t>
            </a:r>
            <a:r>
              <a:rPr lang="el-GR" sz="2400" dirty="0"/>
              <a:t>=  2.000.000/5.400 = </a:t>
            </a:r>
            <a:r>
              <a:rPr lang="el-GR" sz="2400" b="1" dirty="0"/>
              <a:t>370,37 €/ω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102</a:t>
            </a:fld>
            <a:endParaRPr lang="el-GR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>
            <a:off x="8501090" y="192880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- Ευθύγραμμο βέλος σύνδεσης"/>
          <p:cNvCxnSpPr/>
          <p:nvPr/>
        </p:nvCxnSpPr>
        <p:spPr>
          <a:xfrm>
            <a:off x="285720" y="278605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rmAutofit/>
          </a:bodyPr>
          <a:lstStyle/>
          <a:p>
            <a:r>
              <a:rPr lang="el-GR" sz="2800" b="1" i="1" dirty="0">
                <a:solidFill>
                  <a:srgbClr val="002060"/>
                </a:solidFill>
              </a:rPr>
              <a:t>ΑΣΚΗΣΗ  8.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642918"/>
            <a:ext cx="8786874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/>
              <a:t>Στη   βιομηχανική επιχείρηση «ΚΡΟΝΟΣ  ΑΒΕΕ» που παράγει τα προϊόντα «Κ1» και </a:t>
            </a:r>
          </a:p>
          <a:p>
            <a:pPr>
              <a:buNone/>
            </a:pPr>
            <a:r>
              <a:rPr lang="el-GR" sz="2000" dirty="0"/>
              <a:t>«Κ2», τα πρότυπα κοστολόγια που έχουν καταρτισθεί έχουν ως εξής: </a:t>
            </a:r>
          </a:p>
          <a:p>
            <a:pPr>
              <a:buNone/>
            </a:pPr>
            <a:r>
              <a:rPr lang="el-GR" sz="2000" dirty="0"/>
              <a:t> </a:t>
            </a:r>
          </a:p>
          <a:p>
            <a:pPr>
              <a:buNone/>
            </a:pPr>
            <a:r>
              <a:rPr lang="el-GR" sz="1800" dirty="0"/>
              <a:t>            </a:t>
            </a:r>
            <a:r>
              <a:rPr lang="el-GR" sz="2000" b="1" i="1" dirty="0"/>
              <a:t>ΠΡΟΪΟΝ  Κ1                                             ΠΡΟΪΟΝ  Κ2                                  </a:t>
            </a:r>
            <a:endParaRPr lang="el-GR" sz="2000" b="1" dirty="0"/>
          </a:p>
          <a:p>
            <a:pPr>
              <a:buNone/>
            </a:pPr>
            <a:r>
              <a:rPr lang="el-GR" sz="2000" dirty="0"/>
              <a:t>Π.Υ Υ1 μον.    10 Χ 20 = 200                    Π.Υ Υ3 μον.      5 Χ 22 = 110    </a:t>
            </a:r>
          </a:p>
          <a:p>
            <a:pPr>
              <a:buNone/>
            </a:pPr>
            <a:r>
              <a:rPr lang="el-GR" sz="2000" dirty="0"/>
              <a:t>Π.Υ Υ2 μον.      4 Χ 25 = 100                    Α.Ε      ώρες     2 Χ 20 =   40</a:t>
            </a:r>
          </a:p>
          <a:p>
            <a:pPr>
              <a:buNone/>
            </a:pPr>
            <a:r>
              <a:rPr lang="el-GR" sz="2000" dirty="0"/>
              <a:t>Α.Ε      ώρες     4 Χ 15 =   60                    Γ.Β.Ε   ώρες     2 Χ 50 = 100</a:t>
            </a:r>
          </a:p>
          <a:p>
            <a:pPr>
              <a:buNone/>
            </a:pPr>
            <a:r>
              <a:rPr lang="el-GR" sz="2000" dirty="0"/>
              <a:t>Γ.Β.Ε   ώρες     4 Χ 50 = 200</a:t>
            </a:r>
          </a:p>
          <a:p>
            <a:pPr>
              <a:buNone/>
            </a:pPr>
            <a:endParaRPr lang="el-GR" sz="2000" dirty="0"/>
          </a:p>
          <a:p>
            <a:pPr>
              <a:buNone/>
            </a:pPr>
            <a:r>
              <a:rPr lang="el-GR" sz="2000" dirty="0"/>
              <a:t>Ο  προϋπολογισμός καταρτίστηκε  για  παραγωγή,  του  μεν  προϊόντος  Κ1  15.000</a:t>
            </a:r>
          </a:p>
          <a:p>
            <a:pPr>
              <a:buNone/>
            </a:pPr>
            <a:r>
              <a:rPr lang="el-GR" sz="2000" dirty="0"/>
              <a:t>μονάδες,  του   δε  Κ2  20.000  μονάδες.   Ο   συντελεστής  των  Γ.Β.Ε / ώρα άμεσης</a:t>
            </a:r>
          </a:p>
          <a:p>
            <a:pPr>
              <a:buNone/>
            </a:pPr>
            <a:r>
              <a:rPr lang="el-GR" sz="2000" dirty="0"/>
              <a:t>εργασίας    για    το   προϊόν  Κ1,   ανέρχεται   σε   50 €  (20  σταθερό  μέρος  και  30</a:t>
            </a:r>
          </a:p>
          <a:p>
            <a:pPr>
              <a:buNone/>
            </a:pPr>
            <a:r>
              <a:rPr lang="el-GR" sz="2000" dirty="0"/>
              <a:t>αναλογικό), και  για  το προϊόν Κ2, 50 € (30 σταθερό  μέρος και 20 αναλογικό). </a:t>
            </a:r>
          </a:p>
          <a:p>
            <a:pPr>
              <a:buNone/>
            </a:pPr>
            <a:endParaRPr lang="el-GR" sz="1800" dirty="0"/>
          </a:p>
          <a:p>
            <a:pPr>
              <a:buNone/>
            </a:pPr>
            <a:endParaRPr lang="el-GR" sz="18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103</a:t>
            </a:fld>
            <a:endParaRPr lang="el-GR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357166"/>
            <a:ext cx="8858312" cy="57689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sz="2200" dirty="0"/>
              <a:t>Στο  τέλος  της  προϋπολογιστικής  περιόδου τα  απολογιστικά  δεδομένα  έχουν ως</a:t>
            </a:r>
          </a:p>
          <a:p>
            <a:pPr>
              <a:buNone/>
            </a:pPr>
            <a:r>
              <a:rPr lang="el-GR" sz="2200" dirty="0"/>
              <a:t>εξής:</a:t>
            </a:r>
          </a:p>
          <a:p>
            <a:pPr>
              <a:buNone/>
            </a:pPr>
            <a:r>
              <a:rPr lang="el-GR" sz="2200" dirty="0"/>
              <a:t>Έτοιμα προϊόντα:   μονάδες  Κ1  14.500          </a:t>
            </a:r>
            <a:r>
              <a:rPr lang="en-US" sz="2200" dirty="0"/>
              <a:t>K</a:t>
            </a:r>
            <a:r>
              <a:rPr lang="el-GR" sz="2200" dirty="0"/>
              <a:t>2  22.000</a:t>
            </a:r>
          </a:p>
          <a:p>
            <a:pPr>
              <a:buNone/>
            </a:pPr>
            <a:r>
              <a:rPr lang="el-GR" sz="2200" dirty="0"/>
              <a:t>Αναλώθηκαν πρώτες ύλες:</a:t>
            </a:r>
          </a:p>
          <a:p>
            <a:pPr>
              <a:buNone/>
            </a:pPr>
            <a:r>
              <a:rPr lang="el-GR" sz="2200" dirty="0"/>
              <a:t>Υ1    μονάδες    150.000</a:t>
            </a:r>
          </a:p>
          <a:p>
            <a:pPr>
              <a:buNone/>
            </a:pPr>
            <a:r>
              <a:rPr lang="el-GR" sz="2200" dirty="0"/>
              <a:t>Υ2    μονάδες      56.000</a:t>
            </a:r>
          </a:p>
          <a:p>
            <a:pPr>
              <a:buNone/>
            </a:pPr>
            <a:r>
              <a:rPr lang="el-GR" sz="2200" dirty="0"/>
              <a:t>Υ3    μονάδες    110.000</a:t>
            </a:r>
          </a:p>
          <a:p>
            <a:pPr>
              <a:buNone/>
            </a:pPr>
            <a:r>
              <a:rPr lang="el-GR" sz="1800" dirty="0"/>
              <a:t> </a:t>
            </a:r>
          </a:p>
          <a:p>
            <a:pPr>
              <a:buNone/>
            </a:pPr>
            <a:r>
              <a:rPr lang="el-GR" sz="2200" dirty="0"/>
              <a:t>Η </a:t>
            </a:r>
            <a:r>
              <a:rPr lang="en-US" sz="2200" dirty="0"/>
              <a:t> </a:t>
            </a:r>
            <a:r>
              <a:rPr lang="el-GR" sz="2200" dirty="0"/>
              <a:t>μέση </a:t>
            </a:r>
            <a:r>
              <a:rPr lang="en-US" sz="2200" dirty="0"/>
              <a:t> </a:t>
            </a:r>
            <a:r>
              <a:rPr lang="el-GR" sz="2200" dirty="0"/>
              <a:t>τιμή κτήσης των </a:t>
            </a:r>
            <a:r>
              <a:rPr lang="en-US" sz="2200" dirty="0"/>
              <a:t> </a:t>
            </a:r>
            <a:r>
              <a:rPr lang="el-GR" sz="2200" dirty="0"/>
              <a:t>πρώτων υλών  ήταν 18 €  για  την  πρώτη ύλη Υ1, 25 € για </a:t>
            </a:r>
          </a:p>
          <a:p>
            <a:pPr>
              <a:buNone/>
            </a:pPr>
            <a:r>
              <a:rPr lang="el-GR" sz="2200" dirty="0"/>
              <a:t>την πρώτη ύλη Υ2 και 25 € για την πρώτη ύλη Υ3.</a:t>
            </a:r>
          </a:p>
          <a:p>
            <a:pPr>
              <a:buNone/>
            </a:pPr>
            <a:r>
              <a:rPr lang="el-GR" sz="2200" dirty="0"/>
              <a:t>Οι μισθοδοτικές καταστάσεις εμφανίζουν </a:t>
            </a:r>
            <a:r>
              <a:rPr lang="en-US" sz="2200" dirty="0"/>
              <a:t> </a:t>
            </a:r>
            <a:r>
              <a:rPr lang="el-GR" sz="2200" dirty="0"/>
              <a:t>πραγματοποιηθέντα ωρομίσθια 105.000 </a:t>
            </a:r>
          </a:p>
          <a:p>
            <a:pPr>
              <a:buNone/>
            </a:pPr>
            <a:r>
              <a:rPr lang="el-GR" sz="2200" dirty="0"/>
              <a:t>και  καταβληθείσα </a:t>
            </a:r>
            <a:r>
              <a:rPr lang="en-US" sz="2200" dirty="0"/>
              <a:t> </a:t>
            </a:r>
            <a:r>
              <a:rPr lang="el-GR" sz="2200" dirty="0"/>
              <a:t>αξία  αυτών 2.520.000 €. Από αυτά 45.000 ωρομίσθια αφορούν </a:t>
            </a:r>
          </a:p>
          <a:p>
            <a:pPr>
              <a:buNone/>
            </a:pPr>
            <a:r>
              <a:rPr lang="el-GR" sz="2200" dirty="0"/>
              <a:t>το προϊόν Κ2.</a:t>
            </a:r>
          </a:p>
          <a:p>
            <a:pPr>
              <a:buNone/>
            </a:pPr>
            <a:r>
              <a:rPr lang="el-GR" sz="2200" dirty="0"/>
              <a:t>Τα  Γ.Β.Ε ήταν 5.500.000 €.  Από αυτά ποσό 3.400.000  € αφορούν το προϊόν Κ1. </a:t>
            </a:r>
          </a:p>
          <a:p>
            <a:pPr>
              <a:buNone/>
            </a:pPr>
            <a:endParaRPr lang="el-GR" sz="2200" dirty="0"/>
          </a:p>
          <a:p>
            <a:pPr>
              <a:buNone/>
            </a:pPr>
            <a:r>
              <a:rPr lang="el-GR" sz="2200" dirty="0"/>
              <a:t>Με βάση τα παραπάνω ζητείται:</a:t>
            </a:r>
          </a:p>
          <a:p>
            <a:pPr>
              <a:buNone/>
            </a:pPr>
            <a:endParaRPr lang="el-GR" sz="2200" dirty="0"/>
          </a:p>
          <a:p>
            <a:pPr>
              <a:buNone/>
            </a:pPr>
            <a:r>
              <a:rPr lang="el-GR" sz="2200" b="1" dirty="0"/>
              <a:t>Να προσδιοριστούν όλες οι αποκλίσεις κατ’ είδος δαπάνης και κατά προϊόν.  </a:t>
            </a:r>
          </a:p>
          <a:p>
            <a:pPr>
              <a:buNone/>
            </a:pPr>
            <a:endParaRPr lang="el-GR" sz="18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104</a:t>
            </a:fld>
            <a:endParaRPr lang="el-GR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3"/>
            <a:ext cx="8229600" cy="500066"/>
          </a:xfrm>
        </p:spPr>
        <p:txBody>
          <a:bodyPr>
            <a:noAutofit/>
          </a:bodyPr>
          <a:lstStyle/>
          <a:p>
            <a:r>
              <a:rPr lang="el-GR" sz="2800" b="1" i="1" dirty="0">
                <a:solidFill>
                  <a:srgbClr val="002060"/>
                </a:solidFill>
              </a:rPr>
              <a:t>ΛΥΣΗ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642918"/>
            <a:ext cx="8715436" cy="548324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sz="2200" b="1" i="1" dirty="0">
                <a:solidFill>
                  <a:srgbClr val="0070C0"/>
                </a:solidFill>
              </a:rPr>
              <a:t>ΠΡΟΪΟΝ  Κ1</a:t>
            </a:r>
          </a:p>
          <a:p>
            <a:pPr>
              <a:buNone/>
            </a:pPr>
            <a:r>
              <a:rPr lang="el-GR" sz="2200" b="1" i="1" dirty="0"/>
              <a:t>Αποκλίσεις πρώτων υλών</a:t>
            </a:r>
          </a:p>
          <a:p>
            <a:pPr>
              <a:buNone/>
            </a:pPr>
            <a:r>
              <a:rPr lang="el-GR" sz="2200" u="sng" dirty="0"/>
              <a:t>Πρώτη ύλη Υ1</a:t>
            </a:r>
          </a:p>
          <a:p>
            <a:pPr>
              <a:buNone/>
            </a:pPr>
            <a:r>
              <a:rPr lang="el-GR" sz="2200" dirty="0"/>
              <a:t>Ατ = </a:t>
            </a:r>
            <a:r>
              <a:rPr lang="el-GR" sz="2200" dirty="0" err="1"/>
              <a:t>Ππ</a:t>
            </a:r>
            <a:r>
              <a:rPr lang="el-GR" sz="2200" dirty="0"/>
              <a:t> (</a:t>
            </a:r>
            <a:r>
              <a:rPr lang="en-US" sz="2200" dirty="0"/>
              <a:t>S</a:t>
            </a:r>
            <a:r>
              <a:rPr lang="el-GR" sz="2200" dirty="0"/>
              <a:t>τ – </a:t>
            </a:r>
            <a:r>
              <a:rPr lang="el-GR" sz="2200" dirty="0" err="1"/>
              <a:t>Πτ</a:t>
            </a:r>
            <a:r>
              <a:rPr lang="el-GR" sz="2200" dirty="0"/>
              <a:t>) = 150.000 (20 – 18) = </a:t>
            </a:r>
            <a:r>
              <a:rPr lang="el-GR" sz="2200" b="1" dirty="0"/>
              <a:t>300.000</a:t>
            </a:r>
          </a:p>
          <a:p>
            <a:pPr>
              <a:buNone/>
            </a:pPr>
            <a:r>
              <a:rPr lang="el-GR" sz="2200" dirty="0"/>
              <a:t>Απ = </a:t>
            </a:r>
            <a:r>
              <a:rPr lang="en-US" sz="2200" dirty="0"/>
              <a:t>S</a:t>
            </a:r>
            <a:r>
              <a:rPr lang="el-GR" sz="2200" dirty="0"/>
              <a:t>τ (</a:t>
            </a:r>
            <a:r>
              <a:rPr lang="en-US" sz="2200" dirty="0"/>
              <a:t>S</a:t>
            </a:r>
            <a:r>
              <a:rPr lang="el-GR" sz="2200" dirty="0"/>
              <a:t>π – </a:t>
            </a:r>
            <a:r>
              <a:rPr lang="el-GR" sz="2200" dirty="0" err="1"/>
              <a:t>Ππ</a:t>
            </a:r>
            <a:r>
              <a:rPr lang="el-GR" sz="2200" dirty="0"/>
              <a:t>) = 20 ( 14.500 Χ 10 – 150.000) = </a:t>
            </a:r>
            <a:r>
              <a:rPr lang="el-GR" sz="2200" b="1" dirty="0"/>
              <a:t>- 100.000 €</a:t>
            </a:r>
            <a:endParaRPr lang="el-GR" sz="2200" dirty="0"/>
          </a:p>
          <a:p>
            <a:pPr>
              <a:buNone/>
            </a:pPr>
            <a:endParaRPr lang="el-GR" sz="2200" dirty="0"/>
          </a:p>
          <a:p>
            <a:pPr>
              <a:buNone/>
            </a:pPr>
            <a:r>
              <a:rPr lang="el-GR" sz="2200" u="sng" dirty="0"/>
              <a:t>Πρώτη ύλη Υ2</a:t>
            </a:r>
          </a:p>
          <a:p>
            <a:pPr>
              <a:buNone/>
            </a:pPr>
            <a:r>
              <a:rPr lang="el-GR" sz="2200" dirty="0"/>
              <a:t>Ατ = </a:t>
            </a:r>
            <a:r>
              <a:rPr lang="el-GR" sz="2200" dirty="0" err="1"/>
              <a:t>Ππ</a:t>
            </a:r>
            <a:r>
              <a:rPr lang="el-GR" sz="2200" dirty="0"/>
              <a:t> (</a:t>
            </a:r>
            <a:r>
              <a:rPr lang="en-US" sz="2200" dirty="0"/>
              <a:t>S</a:t>
            </a:r>
            <a:r>
              <a:rPr lang="el-GR" sz="2200" dirty="0"/>
              <a:t>τ – </a:t>
            </a:r>
            <a:r>
              <a:rPr lang="el-GR" sz="2200" dirty="0" err="1"/>
              <a:t>Πτ</a:t>
            </a:r>
            <a:r>
              <a:rPr lang="el-GR" sz="2200" dirty="0"/>
              <a:t>) = 56.000 ( 25 – 25) = </a:t>
            </a:r>
            <a:r>
              <a:rPr lang="el-GR" sz="2200" b="1" dirty="0"/>
              <a:t>0</a:t>
            </a:r>
          </a:p>
          <a:p>
            <a:pPr>
              <a:buNone/>
            </a:pPr>
            <a:r>
              <a:rPr lang="el-GR" sz="2200" dirty="0"/>
              <a:t>Απ = </a:t>
            </a:r>
            <a:r>
              <a:rPr lang="en-US" sz="2200" dirty="0"/>
              <a:t>S</a:t>
            </a:r>
            <a:r>
              <a:rPr lang="el-GR" sz="2200" dirty="0"/>
              <a:t>τ (</a:t>
            </a:r>
            <a:r>
              <a:rPr lang="en-US" sz="2200" dirty="0"/>
              <a:t>S</a:t>
            </a:r>
            <a:r>
              <a:rPr lang="el-GR" sz="2200" dirty="0"/>
              <a:t>π – </a:t>
            </a:r>
            <a:r>
              <a:rPr lang="el-GR" sz="2200" dirty="0" err="1"/>
              <a:t>Ππ</a:t>
            </a:r>
            <a:r>
              <a:rPr lang="el-GR" sz="2200" dirty="0"/>
              <a:t>) = 25 (14.500 Χ 4 – 56.000) = </a:t>
            </a:r>
            <a:r>
              <a:rPr lang="el-GR" sz="2200" b="1" dirty="0"/>
              <a:t>50.000 €</a:t>
            </a:r>
          </a:p>
          <a:p>
            <a:pPr>
              <a:buNone/>
            </a:pPr>
            <a:endParaRPr lang="el-GR" sz="2000" b="1" dirty="0"/>
          </a:p>
          <a:p>
            <a:pPr>
              <a:buNone/>
            </a:pPr>
            <a:endParaRPr lang="el-GR" sz="1800" b="1" dirty="0"/>
          </a:p>
          <a:p>
            <a:pPr>
              <a:buNone/>
            </a:pPr>
            <a:r>
              <a:rPr lang="el-GR" sz="2200" b="1" i="1" dirty="0"/>
              <a:t>Αποκλίσεις άμεσης εργασίας  </a:t>
            </a:r>
            <a:r>
              <a:rPr lang="el-GR" sz="2000" b="1" i="1" dirty="0"/>
              <a:t>             </a:t>
            </a:r>
            <a:r>
              <a:rPr lang="el-GR" sz="1800" i="1" dirty="0">
                <a:solidFill>
                  <a:srgbClr val="0070C0"/>
                </a:solidFill>
              </a:rPr>
              <a:t>(</a:t>
            </a:r>
            <a:r>
              <a:rPr lang="el-GR" sz="1400" b="1" i="1" dirty="0">
                <a:solidFill>
                  <a:srgbClr val="0070C0"/>
                </a:solidFill>
              </a:rPr>
              <a:t>2.520.000/105.000)</a:t>
            </a:r>
          </a:p>
          <a:p>
            <a:pPr>
              <a:buNone/>
            </a:pPr>
            <a:r>
              <a:rPr lang="el-GR" sz="2200" dirty="0"/>
              <a:t>Αμ = Πω (</a:t>
            </a:r>
            <a:r>
              <a:rPr lang="en-US" sz="2200" dirty="0"/>
              <a:t>S</a:t>
            </a:r>
            <a:r>
              <a:rPr lang="el-GR" sz="2200" dirty="0"/>
              <a:t>μ – Πμ) = 60.000 (15 -24) = </a:t>
            </a:r>
            <a:r>
              <a:rPr lang="el-GR" sz="2200" b="1" dirty="0"/>
              <a:t>- 540.000 €</a:t>
            </a:r>
          </a:p>
          <a:p>
            <a:pPr>
              <a:buNone/>
            </a:pPr>
            <a:r>
              <a:rPr lang="el-GR" sz="2200" dirty="0" err="1"/>
              <a:t>Αω</a:t>
            </a:r>
            <a:r>
              <a:rPr lang="el-GR" sz="2200" dirty="0"/>
              <a:t> = </a:t>
            </a:r>
            <a:r>
              <a:rPr lang="en-US" sz="2200" dirty="0"/>
              <a:t>S</a:t>
            </a:r>
            <a:r>
              <a:rPr lang="el-GR" sz="2200" dirty="0"/>
              <a:t>μ (</a:t>
            </a:r>
            <a:r>
              <a:rPr lang="en-US" sz="2200" dirty="0"/>
              <a:t>S</a:t>
            </a:r>
            <a:r>
              <a:rPr lang="el-GR" sz="2200" dirty="0"/>
              <a:t>ω – Πω) = 15 (58.000</a:t>
            </a:r>
            <a:r>
              <a:rPr lang="el-GR" sz="2200" b="1" dirty="0">
                <a:solidFill>
                  <a:srgbClr val="FF0000"/>
                </a:solidFill>
              </a:rPr>
              <a:t> </a:t>
            </a:r>
            <a:r>
              <a:rPr lang="el-GR" sz="2200" dirty="0"/>
              <a:t> – 60.000) = </a:t>
            </a:r>
            <a:r>
              <a:rPr lang="el-GR" sz="2200" b="1" dirty="0"/>
              <a:t>- 30.000 €</a:t>
            </a:r>
          </a:p>
          <a:p>
            <a:pPr>
              <a:buNone/>
            </a:pPr>
            <a:r>
              <a:rPr lang="en-US" sz="1800" b="1" dirty="0"/>
              <a:t>                                                                  </a:t>
            </a:r>
            <a:endParaRPr lang="el-GR" sz="1800" b="1" dirty="0"/>
          </a:p>
          <a:p>
            <a:pPr>
              <a:buNone/>
            </a:pPr>
            <a:r>
              <a:rPr lang="el-GR" sz="1800" b="1" dirty="0"/>
              <a:t>                                         </a:t>
            </a:r>
            <a:r>
              <a:rPr lang="en-US" sz="1400" b="1" dirty="0">
                <a:solidFill>
                  <a:srgbClr val="0070C0"/>
                </a:solidFill>
              </a:rPr>
              <a:t>(</a:t>
            </a:r>
            <a:r>
              <a:rPr lang="el-GR" sz="1400" b="1" i="1" dirty="0">
                <a:solidFill>
                  <a:srgbClr val="0070C0"/>
                </a:solidFill>
              </a:rPr>
              <a:t>14.500 Χ 4</a:t>
            </a:r>
            <a:r>
              <a:rPr lang="en-US" sz="1400" b="1" i="1" dirty="0">
                <a:solidFill>
                  <a:srgbClr val="0070C0"/>
                </a:solidFill>
              </a:rPr>
              <a:t>)</a:t>
            </a:r>
            <a:r>
              <a:rPr lang="el-GR" sz="1400" b="1" i="1" dirty="0">
                <a:solidFill>
                  <a:srgbClr val="0070C0"/>
                </a:solidFill>
              </a:rPr>
              <a:t>                    </a:t>
            </a:r>
            <a:r>
              <a:rPr lang="en-US" sz="1400" b="1" i="1" dirty="0">
                <a:solidFill>
                  <a:srgbClr val="0070C0"/>
                </a:solidFill>
              </a:rPr>
              <a:t>(</a:t>
            </a:r>
            <a:r>
              <a:rPr lang="el-GR" sz="1400" b="1" i="1" dirty="0">
                <a:solidFill>
                  <a:srgbClr val="0070C0"/>
                </a:solidFill>
              </a:rPr>
              <a:t>ωρομίσθια</a:t>
            </a:r>
            <a:r>
              <a:rPr lang="en-US" sz="1400" b="1" i="1" dirty="0">
                <a:solidFill>
                  <a:srgbClr val="0070C0"/>
                </a:solidFill>
              </a:rPr>
              <a:t>:</a:t>
            </a:r>
            <a:r>
              <a:rPr lang="el-GR" sz="1400" b="1" i="1" dirty="0">
                <a:solidFill>
                  <a:srgbClr val="0070C0"/>
                </a:solidFill>
              </a:rPr>
              <a:t> 105.000 – 45.000</a:t>
            </a:r>
            <a:r>
              <a:rPr lang="en-US" sz="1400" b="1" i="1" dirty="0">
                <a:solidFill>
                  <a:srgbClr val="0070C0"/>
                </a:solidFill>
              </a:rPr>
              <a:t>)</a:t>
            </a:r>
            <a:r>
              <a:rPr lang="el-GR" sz="1400" b="1" i="1" dirty="0">
                <a:solidFill>
                  <a:srgbClr val="0070C0"/>
                </a:solidFill>
              </a:rPr>
              <a:t> </a:t>
            </a:r>
            <a:endParaRPr lang="el-GR" sz="1400" i="1" dirty="0">
              <a:solidFill>
                <a:srgbClr val="0070C0"/>
              </a:solidFill>
            </a:endParaRPr>
          </a:p>
          <a:p>
            <a:pPr>
              <a:buNone/>
            </a:pPr>
            <a:endParaRPr lang="el-GR" sz="18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105</a:t>
            </a:fld>
            <a:endParaRPr lang="el-GR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5400000">
            <a:off x="3751257" y="4535495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rot="10800000">
            <a:off x="3857620" y="442913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 rot="5400000" flipH="1" flipV="1">
            <a:off x="2643174" y="5357826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16200000" flipV="1">
            <a:off x="4107653" y="5250669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285728"/>
            <a:ext cx="8858312" cy="5840435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1800" b="1" i="1" dirty="0"/>
          </a:p>
          <a:p>
            <a:pPr>
              <a:buNone/>
            </a:pPr>
            <a:r>
              <a:rPr lang="el-GR" sz="2000" b="1" i="1" dirty="0"/>
              <a:t>Αποκλίσεις Γ.Β.Ε</a:t>
            </a:r>
          </a:p>
          <a:p>
            <a:pPr>
              <a:buNone/>
            </a:pPr>
            <a:r>
              <a:rPr lang="el-GR" sz="2000" b="1" i="1" dirty="0"/>
              <a:t> </a:t>
            </a:r>
            <a:r>
              <a:rPr lang="el-GR" sz="2000" dirty="0"/>
              <a:t>Απόκλιση Όγκου Παραγωγής Γ.Β.Ε = </a:t>
            </a:r>
            <a:r>
              <a:rPr lang="el-GR" sz="2000" dirty="0" err="1"/>
              <a:t>Σταθ</a:t>
            </a:r>
            <a:r>
              <a:rPr lang="el-GR" sz="2000" dirty="0"/>
              <a:t>. Συντ. (Πρότυπες Ώρες – </a:t>
            </a:r>
            <a:r>
              <a:rPr lang="el-GR" sz="2000" dirty="0" err="1"/>
              <a:t>Προϋπολ</a:t>
            </a:r>
            <a:r>
              <a:rPr lang="el-GR" sz="2000" dirty="0"/>
              <a:t>. Ώρες)</a:t>
            </a:r>
          </a:p>
          <a:p>
            <a:pPr>
              <a:buNone/>
            </a:pPr>
            <a:r>
              <a:rPr lang="el-GR" sz="2000" dirty="0"/>
              <a:t>= 20 € /ω </a:t>
            </a:r>
            <a:r>
              <a:rPr lang="el-GR" sz="2000" dirty="0" err="1"/>
              <a:t>αε</a:t>
            </a:r>
            <a:r>
              <a:rPr lang="el-GR" sz="2000" dirty="0"/>
              <a:t> Χ (58.000 – 60.000) = </a:t>
            </a:r>
            <a:r>
              <a:rPr lang="el-GR" sz="2000" b="1" dirty="0"/>
              <a:t>- 40.000 €</a:t>
            </a:r>
          </a:p>
          <a:p>
            <a:pPr>
              <a:buNone/>
            </a:pPr>
            <a:endParaRPr lang="el-GR" sz="1400" b="1" dirty="0"/>
          </a:p>
          <a:p>
            <a:pPr>
              <a:buNone/>
            </a:pPr>
            <a:r>
              <a:rPr lang="el-GR" sz="1400" b="1" dirty="0">
                <a:solidFill>
                  <a:srgbClr val="0070C0"/>
                </a:solidFill>
              </a:rPr>
              <a:t>                                </a:t>
            </a:r>
            <a:r>
              <a:rPr lang="en-US" sz="1400" b="1" dirty="0">
                <a:solidFill>
                  <a:srgbClr val="0070C0"/>
                </a:solidFill>
              </a:rPr>
              <a:t>(</a:t>
            </a:r>
            <a:r>
              <a:rPr lang="el-GR" sz="1400" b="1" dirty="0">
                <a:solidFill>
                  <a:srgbClr val="0070C0"/>
                </a:solidFill>
              </a:rPr>
              <a:t>14.500 Χ 4</a:t>
            </a:r>
            <a:r>
              <a:rPr lang="en-US" sz="1400" b="1" dirty="0">
                <a:solidFill>
                  <a:srgbClr val="0070C0"/>
                </a:solidFill>
              </a:rPr>
              <a:t>)</a:t>
            </a:r>
            <a:r>
              <a:rPr lang="el-GR" sz="1400" b="1" dirty="0">
                <a:solidFill>
                  <a:srgbClr val="0070C0"/>
                </a:solidFill>
              </a:rPr>
              <a:t>     </a:t>
            </a:r>
            <a:r>
              <a:rPr lang="en-US" sz="1400" b="1" dirty="0">
                <a:solidFill>
                  <a:srgbClr val="0070C0"/>
                </a:solidFill>
              </a:rPr>
              <a:t>(</a:t>
            </a:r>
            <a:r>
              <a:rPr lang="el-GR" sz="1400" b="1" dirty="0">
                <a:solidFill>
                  <a:srgbClr val="0070C0"/>
                </a:solidFill>
              </a:rPr>
              <a:t>Παραγωγή με βάση το προϋπολογισμό </a:t>
            </a:r>
            <a:r>
              <a:rPr lang="el-GR" sz="1400" b="1" u="sng" dirty="0">
                <a:solidFill>
                  <a:srgbClr val="0070C0"/>
                </a:solidFill>
              </a:rPr>
              <a:t>15.000</a:t>
            </a:r>
            <a:r>
              <a:rPr lang="el-GR" sz="1400" b="1" dirty="0">
                <a:solidFill>
                  <a:srgbClr val="0070C0"/>
                </a:solidFill>
              </a:rPr>
              <a:t> Χ 4</a:t>
            </a:r>
            <a:r>
              <a:rPr lang="en-US" sz="1400" b="1" dirty="0">
                <a:solidFill>
                  <a:srgbClr val="0070C0"/>
                </a:solidFill>
              </a:rPr>
              <a:t>)</a:t>
            </a:r>
            <a:endParaRPr lang="el-GR" sz="1400" b="1" dirty="0">
              <a:solidFill>
                <a:srgbClr val="0070C0"/>
              </a:solidFill>
            </a:endParaRPr>
          </a:p>
          <a:p>
            <a:pPr>
              <a:buNone/>
            </a:pPr>
            <a:endParaRPr lang="el-GR" sz="1800" b="1" dirty="0"/>
          </a:p>
          <a:p>
            <a:pPr>
              <a:buNone/>
            </a:pPr>
            <a:r>
              <a:rPr lang="el-GR" sz="2000" dirty="0"/>
              <a:t>Απόκλιση </a:t>
            </a:r>
            <a:r>
              <a:rPr lang="el-GR" sz="2000" dirty="0" err="1"/>
              <a:t>Αποτελ</a:t>
            </a:r>
            <a:r>
              <a:rPr lang="el-GR" sz="2000" dirty="0"/>
              <a:t>/</a:t>
            </a:r>
            <a:r>
              <a:rPr lang="el-GR" sz="2000" dirty="0" err="1"/>
              <a:t>τος</a:t>
            </a:r>
            <a:r>
              <a:rPr lang="el-GR" sz="2000" dirty="0"/>
              <a:t> </a:t>
            </a:r>
            <a:r>
              <a:rPr lang="el-GR" sz="2000" dirty="0" err="1"/>
              <a:t>Γ.Β.Ε=Μεταβλ</a:t>
            </a:r>
            <a:r>
              <a:rPr lang="el-GR" sz="2000" dirty="0"/>
              <a:t>. Συντ. (Πρότυπες Ώρες – Πραγματικές Ώρες) =</a:t>
            </a:r>
          </a:p>
          <a:p>
            <a:pPr>
              <a:buNone/>
            </a:pPr>
            <a:r>
              <a:rPr lang="el-GR" sz="2000" dirty="0"/>
              <a:t>= 30 € /ω </a:t>
            </a:r>
            <a:r>
              <a:rPr lang="el-GR" sz="2000" dirty="0" err="1"/>
              <a:t>αε</a:t>
            </a:r>
            <a:r>
              <a:rPr lang="el-GR" sz="2000" dirty="0"/>
              <a:t> Χ (58.</a:t>
            </a:r>
            <a:r>
              <a:rPr lang="en-US" sz="2000" dirty="0"/>
              <a:t>0</a:t>
            </a:r>
            <a:r>
              <a:rPr lang="el-GR" sz="2000" dirty="0"/>
              <a:t>00 – 60.000) =</a:t>
            </a:r>
            <a:r>
              <a:rPr lang="el-GR" sz="2000" b="1" dirty="0"/>
              <a:t> - 60.000 €</a:t>
            </a:r>
            <a:r>
              <a:rPr lang="el-GR" sz="2000" dirty="0"/>
              <a:t>.</a:t>
            </a:r>
          </a:p>
          <a:p>
            <a:pPr>
              <a:buNone/>
            </a:pPr>
            <a:endParaRPr lang="el-GR" sz="1800" dirty="0"/>
          </a:p>
          <a:p>
            <a:pPr>
              <a:buNone/>
            </a:pPr>
            <a:endParaRPr lang="el-GR" sz="1800" dirty="0"/>
          </a:p>
          <a:p>
            <a:pPr>
              <a:buNone/>
            </a:pPr>
            <a:r>
              <a:rPr lang="el-GR" sz="2000" dirty="0" err="1"/>
              <a:t>Απόκλ</a:t>
            </a:r>
            <a:r>
              <a:rPr lang="en-US" sz="2000" dirty="0"/>
              <a:t>.</a:t>
            </a:r>
            <a:r>
              <a:rPr lang="el-GR" sz="2000" dirty="0"/>
              <a:t> </a:t>
            </a:r>
            <a:r>
              <a:rPr lang="el-GR" sz="2000" dirty="0" err="1"/>
              <a:t>προϋπ</a:t>
            </a:r>
            <a:r>
              <a:rPr lang="el-GR" sz="2000" dirty="0"/>
              <a:t>/</a:t>
            </a:r>
            <a:r>
              <a:rPr lang="el-GR" sz="2000" dirty="0" err="1"/>
              <a:t>σμού</a:t>
            </a:r>
            <a:r>
              <a:rPr lang="el-GR" sz="2000" dirty="0"/>
              <a:t>=(</a:t>
            </a:r>
            <a:r>
              <a:rPr lang="el-GR" sz="2000" dirty="0" err="1"/>
              <a:t>Σταθ</a:t>
            </a:r>
            <a:r>
              <a:rPr lang="el-GR" sz="2000" dirty="0"/>
              <a:t>. </a:t>
            </a:r>
            <a:r>
              <a:rPr lang="el-GR" sz="2000" dirty="0" err="1"/>
              <a:t>Συντ.ΧΠροϋπολ</a:t>
            </a:r>
            <a:r>
              <a:rPr lang="el-GR" sz="2000" dirty="0"/>
              <a:t>. Ώρες)+(</a:t>
            </a:r>
            <a:r>
              <a:rPr lang="el-GR" sz="2000" dirty="0" err="1"/>
              <a:t>Μεταβλ</a:t>
            </a:r>
            <a:r>
              <a:rPr lang="el-GR" sz="2000" dirty="0"/>
              <a:t>. </a:t>
            </a:r>
            <a:r>
              <a:rPr lang="el-GR" sz="2000" dirty="0" err="1"/>
              <a:t>Συντ.ΧΠραγμ</a:t>
            </a:r>
            <a:r>
              <a:rPr lang="el-GR" sz="2000" dirty="0"/>
              <a:t>. Ώρες) –</a:t>
            </a:r>
          </a:p>
          <a:p>
            <a:pPr>
              <a:buNone/>
            </a:pPr>
            <a:r>
              <a:rPr lang="el-GR" sz="2000" dirty="0"/>
              <a:t>- Πραγματικά Γ.Β.Ε = (20 Χ 60.000) + (30 Χ 60.000) – 3.400.000 = </a:t>
            </a:r>
          </a:p>
          <a:p>
            <a:pPr>
              <a:buNone/>
            </a:pPr>
            <a:r>
              <a:rPr lang="el-GR" sz="2000" dirty="0"/>
              <a:t>= 1.200.000 + 1.800.000 – 3.400.000 = </a:t>
            </a:r>
            <a:r>
              <a:rPr lang="el-GR" sz="2000" b="1" dirty="0"/>
              <a:t>- 400.000 €</a:t>
            </a:r>
            <a:r>
              <a:rPr lang="el-GR" sz="2000" dirty="0"/>
              <a:t>.</a:t>
            </a:r>
          </a:p>
          <a:p>
            <a:pPr>
              <a:buNone/>
            </a:pPr>
            <a:endParaRPr lang="el-GR" sz="18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106</a:t>
            </a:fld>
            <a:endParaRPr lang="el-GR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5400000" flipH="1" flipV="1">
            <a:off x="1893075" y="1750207"/>
            <a:ext cx="28575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 rot="5400000" flipH="1" flipV="1">
            <a:off x="2965439" y="182085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1 - Τίτλος">
            <a:extLst>
              <a:ext uri="{FF2B5EF4-FFF2-40B4-BE49-F238E27FC236}">
                <a16:creationId xmlns:a16="http://schemas.microsoft.com/office/drawing/2014/main" id="{98D19F91-7A4F-DA46-8C62-0C7E3A3D5D5C}"/>
              </a:ext>
            </a:extLst>
          </p:cNvPr>
          <p:cNvSpPr txBox="1">
            <a:spLocks/>
          </p:cNvSpPr>
          <p:nvPr/>
        </p:nvSpPr>
        <p:spPr>
          <a:xfrm>
            <a:off x="457200" y="404664"/>
            <a:ext cx="8229600" cy="45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l-GR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285728"/>
            <a:ext cx="8786874" cy="5840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l-GR" sz="1800" b="1" i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l-GR" sz="2000" b="1" i="1" dirty="0">
                <a:solidFill>
                  <a:srgbClr val="0070C0"/>
                </a:solidFill>
              </a:rPr>
              <a:t>ΠΡΟΪΟΝ  Κ2</a:t>
            </a:r>
          </a:p>
          <a:p>
            <a:pPr>
              <a:buNone/>
            </a:pPr>
            <a:r>
              <a:rPr lang="el-GR" sz="2000" b="1" i="1" dirty="0"/>
              <a:t>Αποκλίσεις πρώτων υλών</a:t>
            </a:r>
          </a:p>
          <a:p>
            <a:pPr>
              <a:buNone/>
            </a:pPr>
            <a:r>
              <a:rPr lang="el-GR" sz="2000" u="sng" dirty="0"/>
              <a:t>Πρώτη ύλη Υ3</a:t>
            </a:r>
          </a:p>
          <a:p>
            <a:pPr>
              <a:buNone/>
            </a:pPr>
            <a:r>
              <a:rPr lang="el-GR" sz="2000" dirty="0"/>
              <a:t>Ατ = </a:t>
            </a:r>
            <a:r>
              <a:rPr lang="el-GR" sz="2000" dirty="0" err="1"/>
              <a:t>Ππ</a:t>
            </a:r>
            <a:r>
              <a:rPr lang="el-GR" sz="2000" dirty="0"/>
              <a:t> (</a:t>
            </a:r>
            <a:r>
              <a:rPr lang="en-US" sz="2000" dirty="0"/>
              <a:t>S</a:t>
            </a:r>
            <a:r>
              <a:rPr lang="el-GR" sz="2000" dirty="0"/>
              <a:t>τ – </a:t>
            </a:r>
            <a:r>
              <a:rPr lang="el-GR" sz="2000" dirty="0" err="1"/>
              <a:t>Πτ</a:t>
            </a:r>
            <a:r>
              <a:rPr lang="el-GR" sz="2000" dirty="0"/>
              <a:t>) = 110.000 (22 – 25) = </a:t>
            </a:r>
            <a:r>
              <a:rPr lang="el-GR" sz="2000" b="1" dirty="0"/>
              <a:t>- 330.000</a:t>
            </a:r>
          </a:p>
          <a:p>
            <a:pPr>
              <a:buNone/>
            </a:pPr>
            <a:r>
              <a:rPr lang="el-GR" sz="2000" dirty="0"/>
              <a:t>Απ = </a:t>
            </a:r>
            <a:r>
              <a:rPr lang="en-US" sz="2000" dirty="0"/>
              <a:t>S</a:t>
            </a:r>
            <a:r>
              <a:rPr lang="el-GR" sz="2000" dirty="0"/>
              <a:t>τ (</a:t>
            </a:r>
            <a:r>
              <a:rPr lang="en-US" sz="2000" dirty="0"/>
              <a:t>S</a:t>
            </a:r>
            <a:r>
              <a:rPr lang="el-GR" sz="2000" dirty="0"/>
              <a:t>π – </a:t>
            </a:r>
            <a:r>
              <a:rPr lang="el-GR" sz="2000" dirty="0" err="1"/>
              <a:t>Ππ</a:t>
            </a:r>
            <a:r>
              <a:rPr lang="el-GR" sz="2000" dirty="0"/>
              <a:t>) = 22 ( 22.000 Χ 5 – 110.000) = 22 ( 110.000 </a:t>
            </a:r>
            <a:r>
              <a:rPr lang="el-GR" sz="2000" b="1" dirty="0"/>
              <a:t>– </a:t>
            </a:r>
            <a:r>
              <a:rPr lang="el-GR" sz="2000" dirty="0"/>
              <a:t>110.000</a:t>
            </a:r>
            <a:r>
              <a:rPr lang="el-GR" sz="2000" b="1" dirty="0"/>
              <a:t>) </a:t>
            </a:r>
            <a:r>
              <a:rPr lang="el-GR" sz="2000" dirty="0"/>
              <a:t>=</a:t>
            </a:r>
            <a:r>
              <a:rPr lang="el-GR" sz="2000" b="1" dirty="0"/>
              <a:t> 0</a:t>
            </a:r>
          </a:p>
          <a:p>
            <a:pPr>
              <a:buNone/>
            </a:pPr>
            <a:endParaRPr lang="el-GR" sz="1800" b="1" i="1" dirty="0"/>
          </a:p>
          <a:p>
            <a:pPr>
              <a:buNone/>
            </a:pPr>
            <a:r>
              <a:rPr lang="el-GR" sz="2000" b="1" i="1" dirty="0"/>
              <a:t>Αποκλίσεις άμεσης εργασίας </a:t>
            </a:r>
            <a:r>
              <a:rPr lang="el-GR" sz="1800" b="1" i="1" dirty="0"/>
              <a:t>                  </a:t>
            </a:r>
            <a:r>
              <a:rPr lang="el-GR" sz="1400" b="1" i="1" dirty="0">
                <a:solidFill>
                  <a:srgbClr val="0070C0"/>
                </a:solidFill>
              </a:rPr>
              <a:t>(2.520.000 / 105.000)</a:t>
            </a:r>
          </a:p>
          <a:p>
            <a:pPr>
              <a:buNone/>
            </a:pPr>
            <a:r>
              <a:rPr lang="el-GR" sz="2000" dirty="0"/>
              <a:t>Αμ = Πω (</a:t>
            </a:r>
            <a:r>
              <a:rPr lang="en-US" sz="2000" dirty="0"/>
              <a:t>S</a:t>
            </a:r>
            <a:r>
              <a:rPr lang="el-GR" sz="2000" dirty="0"/>
              <a:t>μ – Πμ) = 45.000 (20 -24) = </a:t>
            </a:r>
            <a:r>
              <a:rPr lang="el-GR" sz="2000" b="1" dirty="0"/>
              <a:t>- 180.000 €</a:t>
            </a:r>
          </a:p>
          <a:p>
            <a:pPr>
              <a:buNone/>
            </a:pPr>
            <a:r>
              <a:rPr lang="el-GR" sz="2000" dirty="0" err="1"/>
              <a:t>Αω</a:t>
            </a:r>
            <a:r>
              <a:rPr lang="el-GR" sz="2000" dirty="0"/>
              <a:t> = </a:t>
            </a:r>
            <a:r>
              <a:rPr lang="en-US" sz="2000" dirty="0"/>
              <a:t>S</a:t>
            </a:r>
            <a:r>
              <a:rPr lang="el-GR" sz="2000" dirty="0"/>
              <a:t>μ (</a:t>
            </a:r>
            <a:r>
              <a:rPr lang="en-US" sz="2000" dirty="0"/>
              <a:t>S</a:t>
            </a:r>
            <a:r>
              <a:rPr lang="el-GR" sz="2000" dirty="0"/>
              <a:t>ω – Πω) = 20 (22.000 Χ 2</a:t>
            </a:r>
            <a:r>
              <a:rPr lang="el-GR" sz="2000" b="1" dirty="0">
                <a:solidFill>
                  <a:srgbClr val="FF0000"/>
                </a:solidFill>
              </a:rPr>
              <a:t> </a:t>
            </a:r>
            <a:r>
              <a:rPr lang="el-GR" sz="2000" dirty="0"/>
              <a:t> – 45.000) = </a:t>
            </a:r>
            <a:r>
              <a:rPr lang="el-GR" sz="2000" b="1" dirty="0"/>
              <a:t>- 20.000 €</a:t>
            </a:r>
          </a:p>
          <a:p>
            <a:pPr>
              <a:buNone/>
            </a:pPr>
            <a:r>
              <a:rPr lang="el-GR" sz="1400" b="1" i="1" dirty="0">
                <a:solidFill>
                  <a:srgbClr val="0070C0"/>
                </a:solidFill>
              </a:rPr>
              <a:t>                                                                                                 (παραγωγή με βάση το προϋπολογισμό </a:t>
            </a:r>
            <a:r>
              <a:rPr lang="el-GR" sz="1400" b="1" i="1" u="sng" dirty="0">
                <a:solidFill>
                  <a:srgbClr val="0070C0"/>
                </a:solidFill>
              </a:rPr>
              <a:t>20.000</a:t>
            </a:r>
            <a:r>
              <a:rPr lang="el-GR" sz="1400" b="1" i="1" dirty="0">
                <a:solidFill>
                  <a:srgbClr val="0070C0"/>
                </a:solidFill>
              </a:rPr>
              <a:t> Χ 2)</a:t>
            </a:r>
            <a:endParaRPr lang="el-GR" sz="1400" b="1" i="1" dirty="0"/>
          </a:p>
          <a:p>
            <a:pPr>
              <a:buNone/>
            </a:pPr>
            <a:r>
              <a:rPr lang="el-GR" sz="2000" b="1" i="1" dirty="0"/>
              <a:t>Αποκλίσεις Γ.Β.Ε                                                                         </a:t>
            </a:r>
            <a:r>
              <a:rPr lang="el-GR" sz="2000" b="1" i="1" dirty="0">
                <a:solidFill>
                  <a:srgbClr val="0070C0"/>
                </a:solidFill>
              </a:rPr>
              <a:t> </a:t>
            </a:r>
            <a:r>
              <a:rPr lang="el-GR" sz="2000" b="1" i="1" dirty="0"/>
              <a:t>                                                                       </a:t>
            </a:r>
          </a:p>
          <a:p>
            <a:pPr>
              <a:buNone/>
            </a:pPr>
            <a:r>
              <a:rPr lang="el-GR" sz="2000" dirty="0"/>
              <a:t>Απόκλιση Όγκου Παραγωγής Γ.Β.Ε = 30 (22.000 Χ 2 – 40.000) = </a:t>
            </a:r>
            <a:r>
              <a:rPr lang="el-GR" sz="2000" b="1" dirty="0"/>
              <a:t>120.000 €</a:t>
            </a:r>
          </a:p>
          <a:p>
            <a:pPr>
              <a:buNone/>
            </a:pPr>
            <a:r>
              <a:rPr lang="el-GR" sz="2000" dirty="0"/>
              <a:t>Απόκλιση Αποτελεσματικότητος Γ.Β.Ε = 20 (22.000 Χ 2 – 45.000) = </a:t>
            </a:r>
            <a:r>
              <a:rPr lang="el-GR" sz="2000" b="1" dirty="0"/>
              <a:t>-20.000 €</a:t>
            </a:r>
          </a:p>
          <a:p>
            <a:pPr>
              <a:buNone/>
            </a:pPr>
            <a:r>
              <a:rPr lang="el-GR" sz="2000" dirty="0"/>
              <a:t>Απόκλιση προϋπολογισμού Γ.ΒΕ =(30 Χ 40.000) + (20 Χ 45.000) – 2.100.000 = </a:t>
            </a:r>
            <a:r>
              <a:rPr lang="el-GR" sz="2000" b="1" dirty="0"/>
              <a:t>0</a:t>
            </a:r>
            <a:endParaRPr lang="el-GR" sz="2000" b="1" i="1" dirty="0"/>
          </a:p>
          <a:p>
            <a:pPr>
              <a:buNone/>
            </a:pPr>
            <a:endParaRPr lang="el-GR" sz="1800" b="1" i="1" dirty="0"/>
          </a:p>
          <a:p>
            <a:pPr>
              <a:buNone/>
            </a:pPr>
            <a:r>
              <a:rPr lang="el-GR" sz="1800" b="1" i="1" dirty="0"/>
              <a:t>                                                                                                      </a:t>
            </a:r>
            <a:r>
              <a:rPr lang="el-GR" sz="1400" b="1" i="1" dirty="0">
                <a:solidFill>
                  <a:srgbClr val="0070C0"/>
                </a:solidFill>
              </a:rPr>
              <a:t>(5.500.000 – 3.400.000)</a:t>
            </a:r>
            <a:endParaRPr lang="el-GR" sz="18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107</a:t>
            </a:fld>
            <a:endParaRPr lang="el-GR"/>
          </a:p>
        </p:txBody>
      </p:sp>
      <p:cxnSp>
        <p:nvCxnSpPr>
          <p:cNvPr id="7" name="6 - Ευθεία γραμμή σύνδεσης"/>
          <p:cNvCxnSpPr/>
          <p:nvPr/>
        </p:nvCxnSpPr>
        <p:spPr>
          <a:xfrm rot="10800000">
            <a:off x="3786182" y="2786058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 rot="5400000">
            <a:off x="3679819" y="2892421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 rot="10800000" flipV="1">
            <a:off x="6143636" y="3786190"/>
            <a:ext cx="121444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5400000" flipH="1" flipV="1">
            <a:off x="6750859" y="5179231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 - Τίτλος">
            <a:extLst>
              <a:ext uri="{FF2B5EF4-FFF2-40B4-BE49-F238E27FC236}">
                <a16:creationId xmlns:a16="http://schemas.microsoft.com/office/drawing/2014/main" id="{88FE032A-A4AB-7A4D-94A4-E3D86C1060AA}"/>
              </a:ext>
            </a:extLst>
          </p:cNvPr>
          <p:cNvSpPr txBox="1">
            <a:spLocks/>
          </p:cNvSpPr>
          <p:nvPr/>
        </p:nvSpPr>
        <p:spPr>
          <a:xfrm flipV="1">
            <a:off x="457200" y="548680"/>
            <a:ext cx="8229600" cy="60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l-GR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el-GR" sz="2800" b="1" i="1" dirty="0">
                <a:solidFill>
                  <a:srgbClr val="002060"/>
                </a:solidFill>
              </a:rPr>
              <a:t>ΑΣΚΗΣΗ  9.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571480"/>
            <a:ext cx="8858312" cy="578647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200" dirty="0"/>
              <a:t>Η βιομηχανική </a:t>
            </a:r>
            <a:r>
              <a:rPr lang="el-GR" sz="2200" dirty="0" err="1"/>
              <a:t>επιχ</a:t>
            </a:r>
            <a:r>
              <a:rPr lang="el-GR" sz="2200" dirty="0"/>
              <a:t>/ση «Ω» η οποία εφαρμόζει πρότυπη  κοστολόγηση  είχε</a:t>
            </a:r>
          </a:p>
          <a:p>
            <a:pPr>
              <a:buNone/>
            </a:pPr>
            <a:r>
              <a:rPr lang="el-GR" sz="2200" dirty="0"/>
              <a:t>τα ακόλουθα </a:t>
            </a:r>
            <a:r>
              <a:rPr lang="el-GR" sz="2200" u="sng" dirty="0"/>
              <a:t>πραγματικά δεδομένα</a:t>
            </a:r>
            <a:r>
              <a:rPr lang="el-GR" sz="2200" dirty="0"/>
              <a:t> για το μήνα Σεπτέμβριο του 20ΧΧ.</a:t>
            </a:r>
          </a:p>
          <a:p>
            <a:pPr>
              <a:buNone/>
            </a:pPr>
            <a:r>
              <a:rPr lang="el-GR" sz="2200" b="1" i="1" dirty="0"/>
              <a:t>Αναλωθείσες Πρώτες Ύλες</a:t>
            </a:r>
          </a:p>
          <a:p>
            <a:pPr>
              <a:buNone/>
            </a:pPr>
            <a:r>
              <a:rPr lang="el-GR" sz="2200" dirty="0"/>
              <a:t>Πρώτη ύλη Α</a:t>
            </a:r>
            <a:r>
              <a:rPr lang="en-US" sz="2200" dirty="0"/>
              <a:t>:</a:t>
            </a:r>
            <a:r>
              <a:rPr lang="el-GR" sz="2200" dirty="0"/>
              <a:t> μονάδες 30.000 Χ 2,6 €</a:t>
            </a:r>
          </a:p>
          <a:p>
            <a:pPr>
              <a:buNone/>
            </a:pPr>
            <a:r>
              <a:rPr lang="el-GR" sz="2200" dirty="0"/>
              <a:t>Πρώτη ύλη Β</a:t>
            </a:r>
            <a:r>
              <a:rPr lang="en-US" sz="2200" dirty="0"/>
              <a:t>:</a:t>
            </a:r>
            <a:r>
              <a:rPr lang="el-GR" sz="2200" dirty="0"/>
              <a:t> μονάδες 62.000 Χ 5,4 €</a:t>
            </a:r>
          </a:p>
          <a:p>
            <a:pPr>
              <a:buNone/>
            </a:pPr>
            <a:r>
              <a:rPr lang="el-GR" sz="2200" dirty="0"/>
              <a:t>Το   κόστος  της   άμεσης  εργασίας   ανήλθε   σε  910. 000 €,  με πραγματικό </a:t>
            </a:r>
          </a:p>
          <a:p>
            <a:pPr>
              <a:buNone/>
            </a:pPr>
            <a:r>
              <a:rPr lang="el-GR" sz="2200" dirty="0"/>
              <a:t>ωρομίσθιο 13 €.</a:t>
            </a:r>
          </a:p>
          <a:p>
            <a:pPr>
              <a:buNone/>
            </a:pPr>
            <a:r>
              <a:rPr lang="el-GR" sz="2200" dirty="0"/>
              <a:t>Τα πραγματικά Γ.Β.Ε ανήλθαν σε 1.020.000 €,  εκ  των οποίων τα  400.000 €</a:t>
            </a:r>
          </a:p>
          <a:p>
            <a:pPr>
              <a:buNone/>
            </a:pPr>
            <a:r>
              <a:rPr lang="el-GR" sz="2200" dirty="0"/>
              <a:t>ήταν    σταθερά.  Τα    πραγματικά    σταθερά    Γ.Β.Ε    συμπίπτουν   με     τα</a:t>
            </a:r>
          </a:p>
          <a:p>
            <a:pPr>
              <a:buNone/>
            </a:pPr>
            <a:r>
              <a:rPr lang="el-GR" sz="2200" dirty="0"/>
              <a:t>προϋπολογισμένα σταθερά Γ.Β.Ε.</a:t>
            </a:r>
          </a:p>
          <a:p>
            <a:pPr>
              <a:buNone/>
            </a:pPr>
            <a:r>
              <a:rPr lang="el-GR" sz="2200" dirty="0"/>
              <a:t>Η πραγματική παραγωγή ανήλθε σε 7.500 μονάδες ετοίμου προϊόντος.</a:t>
            </a:r>
          </a:p>
          <a:p>
            <a:pPr>
              <a:buNone/>
            </a:pPr>
            <a:r>
              <a:rPr lang="el-GR" sz="2200" u="sng" dirty="0"/>
              <a:t>Στην αρχή του μηνός Σεπτεμβρίου υπήρξαν </a:t>
            </a:r>
            <a:r>
              <a:rPr lang="el-GR" sz="2200" u="sng" dirty="0" err="1"/>
              <a:t>ημικατεργασμένα</a:t>
            </a:r>
            <a:r>
              <a:rPr lang="el-GR" sz="2200" u="sng" dirty="0"/>
              <a:t> προϊόντα 500</a:t>
            </a:r>
          </a:p>
          <a:p>
            <a:pPr>
              <a:buNone/>
            </a:pPr>
            <a:r>
              <a:rPr lang="el-GR" sz="2200" u="sng" dirty="0"/>
              <a:t>μονάδων</a:t>
            </a:r>
            <a:r>
              <a:rPr lang="el-GR" sz="2200" dirty="0"/>
              <a:t>,   με   το  1/3  κατεργασμένο    ως   προς   την   άμεση  εργασία  και </a:t>
            </a:r>
          </a:p>
          <a:p>
            <a:pPr>
              <a:buNone/>
            </a:pPr>
            <a:r>
              <a:rPr lang="el-GR" sz="2200" dirty="0"/>
              <a:t>κατεργασμένη  ολόκληρη   την   πρώτη  ύλη  Α,   ενώ  η   πρώτη  ύλη  Β  ήταν </a:t>
            </a:r>
          </a:p>
          <a:p>
            <a:pPr>
              <a:buNone/>
            </a:pPr>
            <a:r>
              <a:rPr lang="el-GR" sz="2200" dirty="0"/>
              <a:t>ακατέργαστη.</a:t>
            </a:r>
          </a:p>
          <a:p>
            <a:pPr>
              <a:buNone/>
            </a:pPr>
            <a:endParaRPr lang="el-GR" sz="22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108</a:t>
            </a:fld>
            <a:endParaRPr lang="el-GR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214290"/>
            <a:ext cx="8786874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200" u="sng" dirty="0"/>
              <a:t>Στο  τέλος   του  μηνός  Σεπτεμβρίου  υπήρξαν  </a:t>
            </a:r>
            <a:r>
              <a:rPr lang="el-GR" sz="2200" u="sng" dirty="0" err="1"/>
              <a:t>ημικατεργασμένα</a:t>
            </a:r>
            <a:r>
              <a:rPr lang="el-GR" sz="2200" u="sng" dirty="0"/>
              <a:t>  προϊόντα </a:t>
            </a:r>
          </a:p>
          <a:p>
            <a:pPr>
              <a:buNone/>
            </a:pPr>
            <a:r>
              <a:rPr lang="el-GR" sz="2200" u="sng" dirty="0"/>
              <a:t>1.500 μονάδων</a:t>
            </a:r>
            <a:r>
              <a:rPr lang="el-GR" sz="2200" dirty="0"/>
              <a:t>, με το ήμισυ κατεργασμένο ως προς την άμεση εργασία και</a:t>
            </a:r>
          </a:p>
          <a:p>
            <a:pPr>
              <a:buNone/>
            </a:pPr>
            <a:r>
              <a:rPr lang="el-GR" sz="2200" dirty="0"/>
              <a:t>κατεργασμένη   ολόκληρη  την  πρώτη  ύλη Α,  ενώ  η  πρώτη  ύλη   Β   ήταν</a:t>
            </a:r>
          </a:p>
          <a:p>
            <a:pPr>
              <a:buNone/>
            </a:pPr>
            <a:r>
              <a:rPr lang="el-GR" sz="2200" dirty="0"/>
              <a:t>ακατέργαστη κατά το ήμισυ.</a:t>
            </a:r>
          </a:p>
          <a:p>
            <a:pPr>
              <a:buNone/>
            </a:pPr>
            <a:r>
              <a:rPr lang="el-GR" sz="2200" b="1" i="1" dirty="0"/>
              <a:t>Το πρότυπο κοστολόγιο της επιχείρησης περιλαμβάνει τα εξής</a:t>
            </a:r>
            <a:r>
              <a:rPr lang="en-US" sz="2200" b="1" i="1" dirty="0"/>
              <a:t>:</a:t>
            </a:r>
            <a:endParaRPr lang="el-GR" sz="2200" b="1" i="1" dirty="0"/>
          </a:p>
          <a:p>
            <a:pPr>
              <a:buNone/>
            </a:pPr>
            <a:endParaRPr lang="el-GR" sz="2200" b="1" dirty="0"/>
          </a:p>
          <a:p>
            <a:pPr>
              <a:buNone/>
            </a:pPr>
            <a:r>
              <a:rPr lang="el-GR" sz="2200" dirty="0"/>
              <a:t>Πρώτη ύλη Α                                 μονάδες 4 Χ 2,5 € ανά μον. =    10 €</a:t>
            </a:r>
          </a:p>
          <a:p>
            <a:pPr>
              <a:buNone/>
            </a:pPr>
            <a:r>
              <a:rPr lang="el-GR" sz="2200" dirty="0"/>
              <a:t>Πρώτη ύλη Β                                 μονάδες 8 Χ 5,5 € ανά μον. =    44 € </a:t>
            </a:r>
          </a:p>
          <a:p>
            <a:pPr>
              <a:buNone/>
            </a:pPr>
            <a:r>
              <a:rPr lang="el-GR" sz="2200" dirty="0"/>
              <a:t>Άμεση εργασία                             ώρες     10 Χ 12 €  ανά ώρα =  120 €</a:t>
            </a:r>
          </a:p>
          <a:p>
            <a:pPr>
              <a:buNone/>
            </a:pPr>
            <a:r>
              <a:rPr lang="el-GR" sz="2200" dirty="0"/>
              <a:t>Γ.Β.Ε                                                                                                     </a:t>
            </a:r>
            <a:r>
              <a:rPr lang="el-GR" sz="2200" u="sng" dirty="0"/>
              <a:t>140 €</a:t>
            </a:r>
          </a:p>
          <a:p>
            <a:pPr>
              <a:buNone/>
            </a:pPr>
            <a:r>
              <a:rPr lang="el-GR" sz="2200" b="1" i="1" dirty="0"/>
              <a:t>Πρότυπο κόστος ανά μονάδα                                                         314 € </a:t>
            </a:r>
          </a:p>
          <a:p>
            <a:pPr>
              <a:buNone/>
            </a:pPr>
            <a:endParaRPr lang="el-GR" sz="2200" dirty="0"/>
          </a:p>
          <a:p>
            <a:pPr>
              <a:buNone/>
            </a:pPr>
            <a:r>
              <a:rPr lang="el-GR" sz="2200" dirty="0"/>
              <a:t>Η προϋπολογισθείσα παραγωγή ανήλθε σε 8.000 μονάδες προϊόντος.</a:t>
            </a:r>
          </a:p>
          <a:p>
            <a:pPr>
              <a:buNone/>
            </a:pPr>
            <a:r>
              <a:rPr lang="el-GR" sz="2200" b="1" i="1" dirty="0"/>
              <a:t>Ζητείται</a:t>
            </a:r>
            <a:r>
              <a:rPr lang="el-GR" sz="2200" dirty="0"/>
              <a:t> </a:t>
            </a:r>
            <a:r>
              <a:rPr lang="en-US" sz="2200" dirty="0"/>
              <a:t>:</a:t>
            </a:r>
            <a:endParaRPr lang="el-GR" sz="2200" dirty="0"/>
          </a:p>
          <a:p>
            <a:pPr>
              <a:buNone/>
            </a:pPr>
            <a:r>
              <a:rPr lang="el-GR" sz="2200" b="1" dirty="0"/>
              <a:t>Να υπολογισθούν οι αποκλίσεις.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109</a:t>
            </a:fld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300" b="1" i="1"/>
              <a:t>ΠΡΟΤΥΠΟ ΚΟΣΤΟΣ</a:t>
            </a:r>
            <a:br>
              <a:rPr lang="el-GR" sz="4300" b="1" i="1"/>
            </a:br>
            <a:endParaRPr lang="el-GR" sz="43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/>
              <a:t>Το  </a:t>
            </a:r>
            <a:r>
              <a:rPr lang="el-GR" sz="1900" b="1"/>
              <a:t>πρότυπο κόστος  </a:t>
            </a:r>
            <a:r>
              <a:rPr lang="el-GR" sz="1900"/>
              <a:t>αποτελεί  τη</a:t>
            </a:r>
            <a:r>
              <a:rPr lang="en-US" sz="1900"/>
              <a:t> </a:t>
            </a:r>
            <a:r>
              <a:rPr lang="el-GR" sz="1900"/>
              <a:t> </a:t>
            </a:r>
            <a:r>
              <a:rPr lang="el-GR" sz="1900" b="1"/>
              <a:t>βάση  για  τη μέτρηση </a:t>
            </a:r>
            <a:r>
              <a:rPr lang="el-GR" sz="1900"/>
              <a:t>και τον </a:t>
            </a:r>
          </a:p>
          <a:p>
            <a:pPr>
              <a:buNone/>
            </a:pPr>
            <a:r>
              <a:rPr lang="el-GR" sz="1900"/>
              <a:t>έλεγχο  της  </a:t>
            </a:r>
            <a:r>
              <a:rPr lang="el-GR" sz="1900" b="1"/>
              <a:t>αποτελεσματικότητας</a:t>
            </a:r>
            <a:r>
              <a:rPr lang="el-GR" sz="1900"/>
              <a:t>  της  επιχείρησης.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 b="1"/>
              <a:t>Εκφράζει  το  στόχο  </a:t>
            </a:r>
            <a:r>
              <a:rPr lang="el-GR" sz="1900"/>
              <a:t>που έχει  θέσει  η  επιχείρηση  ως </a:t>
            </a:r>
            <a:r>
              <a:rPr lang="en-US" sz="1900"/>
              <a:t> </a:t>
            </a:r>
            <a:r>
              <a:rPr lang="el-GR" sz="1900"/>
              <a:t>προς την </a:t>
            </a:r>
          </a:p>
          <a:p>
            <a:pPr>
              <a:buNone/>
            </a:pPr>
            <a:r>
              <a:rPr lang="el-GR" sz="1900"/>
              <a:t>αποτελεσματικότητα   και </a:t>
            </a:r>
            <a:r>
              <a:rPr lang="en-US" sz="1900"/>
              <a:t> </a:t>
            </a:r>
            <a:r>
              <a:rPr lang="el-GR" sz="1900"/>
              <a:t> χρησιμοποιείται  για  να   μετρηθεί  ο</a:t>
            </a:r>
          </a:p>
          <a:p>
            <a:pPr>
              <a:buNone/>
            </a:pPr>
            <a:r>
              <a:rPr lang="el-GR" sz="1900"/>
              <a:t>βαθμός  της  πραγματοποίησης  ή  της  </a:t>
            </a:r>
            <a:r>
              <a:rPr lang="en-US" sz="1900"/>
              <a:t> </a:t>
            </a:r>
            <a:r>
              <a:rPr lang="el-GR" sz="1900"/>
              <a:t>απόκλισης από το </a:t>
            </a:r>
            <a:r>
              <a:rPr lang="en-US" sz="1900"/>
              <a:t> </a:t>
            </a:r>
            <a:r>
              <a:rPr lang="el-GR" sz="1900"/>
              <a:t>στόχο </a:t>
            </a:r>
          </a:p>
          <a:p>
            <a:pPr>
              <a:buNone/>
            </a:pPr>
            <a:r>
              <a:rPr lang="el-GR" sz="1900"/>
              <a:t>αυτό.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 b="1" u="sng"/>
              <a:t>Το  πρότυπο κόστος  έχει καθοδηγητικό  σκοπό  και  είναι  μέσο </a:t>
            </a:r>
          </a:p>
          <a:p>
            <a:pPr>
              <a:buNone/>
            </a:pPr>
            <a:r>
              <a:rPr lang="el-GR" sz="1900" b="1" u="sng"/>
              <a:t>διοίκησης  της επιχείρησης</a:t>
            </a:r>
            <a:r>
              <a:rPr lang="el-GR" sz="1900" b="1"/>
              <a:t>.</a:t>
            </a: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11</a:t>
            </a:fld>
            <a:endParaRPr lang="el-GR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28628"/>
          </a:xfrm>
        </p:spPr>
        <p:txBody>
          <a:bodyPr>
            <a:noAutofit/>
          </a:bodyPr>
          <a:lstStyle/>
          <a:p>
            <a:r>
              <a:rPr lang="el-GR" sz="2800" b="1" i="1" dirty="0">
                <a:solidFill>
                  <a:srgbClr val="002060"/>
                </a:solidFill>
              </a:rPr>
              <a:t>ΛΥΣΗ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571480"/>
            <a:ext cx="8786874" cy="57150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200" b="1" i="1" dirty="0">
                <a:solidFill>
                  <a:srgbClr val="0070C0"/>
                </a:solidFill>
              </a:rPr>
              <a:t>Υπολογισμός Πρότυπων Αναλώσεων</a:t>
            </a:r>
          </a:p>
          <a:p>
            <a:pPr>
              <a:buNone/>
            </a:pPr>
            <a:r>
              <a:rPr lang="el-GR" sz="2200" b="1" i="1" dirty="0"/>
              <a:t>Πρότυπη ανάλωση πρώτης ύλης Α</a:t>
            </a:r>
            <a:r>
              <a:rPr lang="en-US" sz="2200" b="1" i="1" dirty="0"/>
              <a:t>:</a:t>
            </a:r>
          </a:p>
          <a:p>
            <a:pPr>
              <a:buNone/>
            </a:pPr>
            <a:r>
              <a:rPr lang="el-GR" sz="2200" dirty="0"/>
              <a:t>Έτοιμες μονάδες προϊόντος     μονάδες</a:t>
            </a:r>
            <a:r>
              <a:rPr lang="en-US" sz="2200" dirty="0"/>
              <a:t>: </a:t>
            </a:r>
            <a:r>
              <a:rPr lang="el-GR" sz="2200" dirty="0"/>
              <a:t>7.500 Χ 4 = 30.000</a:t>
            </a:r>
          </a:p>
          <a:p>
            <a:pPr>
              <a:buNone/>
            </a:pPr>
            <a:r>
              <a:rPr lang="el-GR" sz="2200" dirty="0"/>
              <a:t>(+) </a:t>
            </a:r>
            <a:r>
              <a:rPr lang="el-GR" sz="2200" dirty="0" err="1"/>
              <a:t>Ημικατεργασμένα</a:t>
            </a:r>
            <a:r>
              <a:rPr lang="el-GR" sz="2200" dirty="0"/>
              <a:t> τέλους   μονάδες</a:t>
            </a:r>
            <a:r>
              <a:rPr lang="en-US" sz="2200" dirty="0"/>
              <a:t>:</a:t>
            </a:r>
            <a:r>
              <a:rPr lang="el-GR" sz="2200" dirty="0"/>
              <a:t> 1.500 Χ 4 =   6.000</a:t>
            </a:r>
          </a:p>
          <a:p>
            <a:pPr>
              <a:buNone/>
            </a:pPr>
            <a:r>
              <a:rPr lang="el-GR" sz="2200" dirty="0"/>
              <a:t>(-)  </a:t>
            </a:r>
            <a:r>
              <a:rPr lang="el-GR" sz="2200" dirty="0" err="1"/>
              <a:t>Ημικατεργασμένα</a:t>
            </a:r>
            <a:r>
              <a:rPr lang="el-GR" sz="2200" dirty="0"/>
              <a:t> αρχής    μονάδες</a:t>
            </a:r>
            <a:r>
              <a:rPr lang="en-US" sz="2200" dirty="0"/>
              <a:t>:</a:t>
            </a:r>
            <a:r>
              <a:rPr lang="el-GR" sz="2200" dirty="0"/>
              <a:t>     500 Χ 4 = </a:t>
            </a:r>
            <a:r>
              <a:rPr lang="el-GR" sz="2200" u="sng" dirty="0"/>
              <a:t>(2.000) </a:t>
            </a:r>
          </a:p>
          <a:p>
            <a:pPr>
              <a:buNone/>
            </a:pPr>
            <a:r>
              <a:rPr lang="el-GR" sz="2200" dirty="0"/>
              <a:t>                                                                                            </a:t>
            </a:r>
            <a:r>
              <a:rPr lang="el-GR" sz="2200" b="1" dirty="0">
                <a:solidFill>
                  <a:srgbClr val="C00000"/>
                </a:solidFill>
              </a:rPr>
              <a:t>34.000</a:t>
            </a:r>
          </a:p>
          <a:p>
            <a:pPr>
              <a:buNone/>
            </a:pPr>
            <a:r>
              <a:rPr lang="el-GR" sz="2200" b="1" i="1" dirty="0"/>
              <a:t>Πρότυπη ανάλωση πρώτης ύλης Β</a:t>
            </a:r>
            <a:r>
              <a:rPr lang="en-US" sz="2200" b="1" i="1" dirty="0"/>
              <a:t>:</a:t>
            </a:r>
            <a:endParaRPr lang="el-GR" sz="2200" b="1" i="1" dirty="0"/>
          </a:p>
          <a:p>
            <a:pPr>
              <a:buNone/>
            </a:pPr>
            <a:r>
              <a:rPr lang="el-GR" sz="2200" dirty="0"/>
              <a:t>Έτοιμες μονάδες προϊόντος     μονάδες</a:t>
            </a:r>
            <a:r>
              <a:rPr lang="en-US" sz="2200" dirty="0"/>
              <a:t>: </a:t>
            </a:r>
            <a:r>
              <a:rPr lang="el-GR" sz="2200" dirty="0"/>
              <a:t>7.500 Χ 8               = 60.000</a:t>
            </a:r>
          </a:p>
          <a:p>
            <a:pPr>
              <a:buNone/>
            </a:pPr>
            <a:r>
              <a:rPr lang="el-GR" sz="2200" dirty="0"/>
              <a:t>(+) </a:t>
            </a:r>
            <a:r>
              <a:rPr lang="el-GR" sz="2200" dirty="0" err="1"/>
              <a:t>Ημικατεργασμένα</a:t>
            </a:r>
            <a:r>
              <a:rPr lang="el-GR" sz="2200" dirty="0"/>
              <a:t> τέλους   μονάδες</a:t>
            </a:r>
            <a:r>
              <a:rPr lang="en-US" sz="2200" dirty="0"/>
              <a:t>:</a:t>
            </a:r>
            <a:r>
              <a:rPr lang="el-GR" sz="2200" dirty="0"/>
              <a:t> 1.500 Χ 8 Χ 1/2    = </a:t>
            </a:r>
            <a:r>
              <a:rPr lang="el-GR" sz="2200" u="sng" dirty="0"/>
              <a:t>  6.000</a:t>
            </a:r>
            <a:endParaRPr lang="en-US" sz="2200" b="1" i="1" u="sng" dirty="0"/>
          </a:p>
          <a:p>
            <a:pPr>
              <a:buNone/>
            </a:pPr>
            <a:r>
              <a:rPr lang="el-GR" sz="2200" dirty="0"/>
              <a:t>                                                                                                           </a:t>
            </a:r>
            <a:r>
              <a:rPr lang="el-GR" sz="2200" b="1" dirty="0">
                <a:solidFill>
                  <a:srgbClr val="C00000"/>
                </a:solidFill>
              </a:rPr>
              <a:t>66.000</a:t>
            </a:r>
          </a:p>
          <a:p>
            <a:pPr>
              <a:buNone/>
            </a:pPr>
            <a:r>
              <a:rPr lang="el-GR" sz="2200" b="1" i="1" dirty="0"/>
              <a:t>Πρότυπη ανάλωση άμεσης εργασίας</a:t>
            </a:r>
            <a:r>
              <a:rPr lang="en-US" sz="2200" b="1" i="1" dirty="0"/>
              <a:t>:</a:t>
            </a:r>
            <a:endParaRPr lang="el-GR" sz="2200" b="1" i="1" dirty="0"/>
          </a:p>
          <a:p>
            <a:pPr>
              <a:buNone/>
            </a:pPr>
            <a:r>
              <a:rPr lang="el-GR" sz="2200" dirty="0"/>
              <a:t>Έτοιμες μονάδες προϊόντος     μονάδες</a:t>
            </a:r>
            <a:r>
              <a:rPr lang="en-US" sz="2200" dirty="0"/>
              <a:t>: </a:t>
            </a:r>
            <a:r>
              <a:rPr lang="el-GR" sz="2200" dirty="0"/>
              <a:t>7.500 Χ 10            = 75.000</a:t>
            </a:r>
          </a:p>
          <a:p>
            <a:pPr>
              <a:buNone/>
            </a:pPr>
            <a:r>
              <a:rPr lang="el-GR" sz="2200" dirty="0"/>
              <a:t>(+) </a:t>
            </a:r>
            <a:r>
              <a:rPr lang="el-GR" sz="2200" dirty="0" err="1"/>
              <a:t>Ημικατεργασμένα</a:t>
            </a:r>
            <a:r>
              <a:rPr lang="el-GR" sz="2200" dirty="0"/>
              <a:t> τέλους   μονάδες</a:t>
            </a:r>
            <a:r>
              <a:rPr lang="en-US" sz="2200" dirty="0"/>
              <a:t>:</a:t>
            </a:r>
            <a:r>
              <a:rPr lang="el-GR" sz="2200" dirty="0"/>
              <a:t> 1.500 Χ 10 Χ 1/2 =   7.500</a:t>
            </a:r>
          </a:p>
          <a:p>
            <a:pPr>
              <a:buNone/>
            </a:pPr>
            <a:r>
              <a:rPr lang="el-GR" sz="2200" dirty="0"/>
              <a:t>(-)  </a:t>
            </a:r>
            <a:r>
              <a:rPr lang="el-GR" sz="2200" dirty="0" err="1"/>
              <a:t>Ημικατεργασμένα</a:t>
            </a:r>
            <a:r>
              <a:rPr lang="el-GR" sz="2200" dirty="0"/>
              <a:t> αρχής    μονάδες</a:t>
            </a:r>
            <a:r>
              <a:rPr lang="en-US" sz="2200" dirty="0"/>
              <a:t>:</a:t>
            </a:r>
            <a:r>
              <a:rPr lang="el-GR" sz="2200" dirty="0"/>
              <a:t>     500 Χ 10 Χ 1/3 =  </a:t>
            </a:r>
            <a:r>
              <a:rPr lang="el-GR" sz="2200" u="sng" dirty="0"/>
              <a:t>(1.667) </a:t>
            </a:r>
          </a:p>
          <a:p>
            <a:pPr>
              <a:buNone/>
            </a:pPr>
            <a:r>
              <a:rPr lang="el-GR" sz="2200" dirty="0"/>
              <a:t>                                                                                                           </a:t>
            </a:r>
            <a:r>
              <a:rPr lang="el-GR" sz="2200" b="1" dirty="0">
                <a:solidFill>
                  <a:srgbClr val="C00000"/>
                </a:solidFill>
              </a:rPr>
              <a:t>80.833</a:t>
            </a:r>
          </a:p>
          <a:p>
            <a:pPr>
              <a:buNone/>
            </a:pPr>
            <a:endParaRPr lang="el-GR" sz="2200" b="1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110</a:t>
            </a:fld>
            <a:endParaRPr lang="el-GR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1436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sz="2400" b="1" i="1" dirty="0"/>
              <a:t>Προϋπολογισθείσες ώρες</a:t>
            </a:r>
          </a:p>
          <a:p>
            <a:pPr>
              <a:buNone/>
            </a:pPr>
            <a:r>
              <a:rPr lang="el-GR" sz="2400" dirty="0"/>
              <a:t>Προϋπολογισμένη παραγωγή Χ πρότυπες ώρες ανά μονάδα</a:t>
            </a:r>
          </a:p>
          <a:p>
            <a:pPr>
              <a:buNone/>
            </a:pPr>
            <a:r>
              <a:rPr lang="el-GR" sz="2400" dirty="0"/>
              <a:t>8.000 μονάδες Χ 10 = 80.000 προϋπολογιστικές ώρες</a:t>
            </a:r>
          </a:p>
          <a:p>
            <a:pPr>
              <a:buNone/>
            </a:pPr>
            <a:endParaRPr lang="el-GR" sz="2400" dirty="0"/>
          </a:p>
          <a:p>
            <a:pPr algn="ctr">
              <a:buNone/>
            </a:pPr>
            <a:r>
              <a:rPr lang="el-GR" sz="2400" b="1" i="1" u="sng" dirty="0">
                <a:solidFill>
                  <a:srgbClr val="0070C0"/>
                </a:solidFill>
              </a:rPr>
              <a:t>ΑΠΟΚΛΙΣΕΙΣ</a:t>
            </a:r>
          </a:p>
          <a:p>
            <a:pPr algn="just">
              <a:buNone/>
            </a:pPr>
            <a:r>
              <a:rPr lang="el-GR" sz="2400" b="1" i="1" dirty="0"/>
              <a:t>Αποκλίσεις πρώτων υλών</a:t>
            </a:r>
          </a:p>
          <a:p>
            <a:pPr>
              <a:buNone/>
            </a:pPr>
            <a:r>
              <a:rPr lang="el-GR" sz="2400" u="sng" dirty="0"/>
              <a:t>Πρώτη ύλη Α</a:t>
            </a:r>
          </a:p>
          <a:p>
            <a:pPr>
              <a:buNone/>
            </a:pPr>
            <a:r>
              <a:rPr lang="el-GR" sz="2400" dirty="0"/>
              <a:t>Ατ = </a:t>
            </a:r>
            <a:r>
              <a:rPr lang="el-GR" sz="2400" dirty="0" err="1"/>
              <a:t>Ππ</a:t>
            </a:r>
            <a:r>
              <a:rPr lang="el-GR" sz="2400" dirty="0"/>
              <a:t> (</a:t>
            </a:r>
            <a:r>
              <a:rPr lang="en-US" sz="2400" dirty="0"/>
              <a:t>S</a:t>
            </a:r>
            <a:r>
              <a:rPr lang="el-GR" sz="2400" dirty="0"/>
              <a:t>τ – </a:t>
            </a:r>
            <a:r>
              <a:rPr lang="el-GR" sz="2400" dirty="0" err="1"/>
              <a:t>Πτ</a:t>
            </a:r>
            <a:r>
              <a:rPr lang="el-GR" sz="2400" dirty="0"/>
              <a:t>) = 30.000 (2,5 – 2,6) = 30.000 (-0,1) = </a:t>
            </a:r>
            <a:r>
              <a:rPr lang="el-GR" sz="2400" b="1" dirty="0"/>
              <a:t>- 3.000  </a:t>
            </a:r>
            <a:r>
              <a:rPr lang="el-GR" sz="2400" b="1" dirty="0">
                <a:solidFill>
                  <a:srgbClr val="FF0000"/>
                </a:solidFill>
              </a:rPr>
              <a:t>Δυσμενής</a:t>
            </a:r>
          </a:p>
          <a:p>
            <a:pPr>
              <a:buNone/>
            </a:pPr>
            <a:r>
              <a:rPr lang="el-GR" sz="2400" dirty="0"/>
              <a:t>Απ = </a:t>
            </a:r>
            <a:r>
              <a:rPr lang="en-US" sz="2400" dirty="0"/>
              <a:t>S</a:t>
            </a:r>
            <a:r>
              <a:rPr lang="el-GR" sz="2400" dirty="0"/>
              <a:t>τ (</a:t>
            </a:r>
            <a:r>
              <a:rPr lang="en-US" sz="2400" dirty="0"/>
              <a:t>S</a:t>
            </a:r>
            <a:r>
              <a:rPr lang="el-GR" sz="2400" dirty="0"/>
              <a:t>π – </a:t>
            </a:r>
            <a:r>
              <a:rPr lang="el-GR" sz="2400" dirty="0" err="1"/>
              <a:t>Ππ</a:t>
            </a:r>
            <a:r>
              <a:rPr lang="el-GR" sz="2400" dirty="0"/>
              <a:t>) = 2,5 ( </a:t>
            </a:r>
            <a:r>
              <a:rPr lang="el-GR" sz="2400" b="1" dirty="0">
                <a:solidFill>
                  <a:srgbClr val="C00000"/>
                </a:solidFill>
              </a:rPr>
              <a:t>34.000</a:t>
            </a:r>
            <a:r>
              <a:rPr lang="el-GR" sz="2400" dirty="0">
                <a:solidFill>
                  <a:srgbClr val="C00000"/>
                </a:solidFill>
              </a:rPr>
              <a:t> </a:t>
            </a:r>
            <a:r>
              <a:rPr lang="el-GR" sz="2400" dirty="0"/>
              <a:t>– 30.000) = 2,5 Χ 4.000 = </a:t>
            </a:r>
            <a:r>
              <a:rPr lang="el-GR" sz="2400" b="1" dirty="0"/>
              <a:t>10.000</a:t>
            </a:r>
            <a:r>
              <a:rPr lang="el-GR" sz="2400" dirty="0"/>
              <a:t>  </a:t>
            </a:r>
            <a:r>
              <a:rPr lang="el-GR" sz="2400" b="1" dirty="0">
                <a:solidFill>
                  <a:srgbClr val="00B050"/>
                </a:solidFill>
              </a:rPr>
              <a:t>Ευνοϊκή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u="sng" dirty="0"/>
              <a:t>Πρώτη ύλη Β</a:t>
            </a:r>
          </a:p>
          <a:p>
            <a:pPr>
              <a:buNone/>
            </a:pPr>
            <a:r>
              <a:rPr lang="el-GR" sz="2400" dirty="0"/>
              <a:t>Ατ = </a:t>
            </a:r>
            <a:r>
              <a:rPr lang="el-GR" sz="2400" dirty="0" err="1"/>
              <a:t>Ππ</a:t>
            </a:r>
            <a:r>
              <a:rPr lang="el-GR" sz="2400" dirty="0"/>
              <a:t> (</a:t>
            </a:r>
            <a:r>
              <a:rPr lang="en-US" sz="2400" dirty="0"/>
              <a:t>S</a:t>
            </a:r>
            <a:r>
              <a:rPr lang="el-GR" sz="2400" dirty="0"/>
              <a:t>τ – </a:t>
            </a:r>
            <a:r>
              <a:rPr lang="el-GR" sz="2400" dirty="0" err="1"/>
              <a:t>Πτ</a:t>
            </a:r>
            <a:r>
              <a:rPr lang="el-GR" sz="2400" dirty="0"/>
              <a:t>) = 62.000 ( 5,5 – 5,4) = 62.000 (0,1) = </a:t>
            </a:r>
            <a:r>
              <a:rPr lang="el-GR" sz="2400" b="1" dirty="0"/>
              <a:t>6.200</a:t>
            </a:r>
            <a:r>
              <a:rPr lang="el-GR" sz="2400" dirty="0"/>
              <a:t>   </a:t>
            </a:r>
            <a:r>
              <a:rPr lang="el-GR" sz="2400" b="1" dirty="0">
                <a:solidFill>
                  <a:srgbClr val="00B050"/>
                </a:solidFill>
              </a:rPr>
              <a:t>Ευνοϊκή</a:t>
            </a:r>
            <a:r>
              <a:rPr lang="el-GR" sz="2400" b="1" dirty="0"/>
              <a:t> </a:t>
            </a:r>
          </a:p>
          <a:p>
            <a:pPr>
              <a:buNone/>
            </a:pPr>
            <a:r>
              <a:rPr lang="el-GR" sz="2400" dirty="0"/>
              <a:t>Απ = </a:t>
            </a:r>
            <a:r>
              <a:rPr lang="en-US" sz="2400" dirty="0"/>
              <a:t>S</a:t>
            </a:r>
            <a:r>
              <a:rPr lang="el-GR" sz="2400" dirty="0"/>
              <a:t>τ (</a:t>
            </a:r>
            <a:r>
              <a:rPr lang="en-US" sz="2400" dirty="0"/>
              <a:t>S</a:t>
            </a:r>
            <a:r>
              <a:rPr lang="el-GR" sz="2400" dirty="0"/>
              <a:t>π – </a:t>
            </a:r>
            <a:r>
              <a:rPr lang="el-GR" sz="2400" dirty="0" err="1"/>
              <a:t>Ππ</a:t>
            </a:r>
            <a:r>
              <a:rPr lang="el-GR" sz="2400" dirty="0"/>
              <a:t>) = 5,5 (</a:t>
            </a:r>
            <a:r>
              <a:rPr lang="el-GR" sz="2400" b="1" dirty="0">
                <a:solidFill>
                  <a:srgbClr val="C00000"/>
                </a:solidFill>
              </a:rPr>
              <a:t>66.000</a:t>
            </a:r>
            <a:r>
              <a:rPr lang="el-GR" sz="2400" dirty="0"/>
              <a:t> – 62.000) = 5,5 Χ 4.000 = </a:t>
            </a:r>
            <a:r>
              <a:rPr lang="el-GR" sz="2400" b="1" dirty="0"/>
              <a:t>22.000</a:t>
            </a:r>
            <a:r>
              <a:rPr lang="el-GR" sz="2400" dirty="0"/>
              <a:t>  </a:t>
            </a:r>
            <a:r>
              <a:rPr lang="el-GR" sz="2400" b="1" dirty="0">
                <a:solidFill>
                  <a:srgbClr val="00B050"/>
                </a:solidFill>
              </a:rPr>
              <a:t>Ευνοϊκή</a:t>
            </a:r>
          </a:p>
          <a:p>
            <a:pPr>
              <a:buNone/>
            </a:pPr>
            <a:endParaRPr lang="el-GR" sz="2400" b="1" dirty="0"/>
          </a:p>
          <a:p>
            <a:pPr>
              <a:buNone/>
            </a:pPr>
            <a:r>
              <a:rPr lang="el-GR" sz="2400" b="1" i="1" dirty="0"/>
              <a:t>Αποκλίσεις άμεσης εργασίας      </a:t>
            </a:r>
            <a:r>
              <a:rPr lang="el-GR" sz="1500" b="1" i="1" dirty="0">
                <a:solidFill>
                  <a:srgbClr val="0070C0"/>
                </a:solidFill>
              </a:rPr>
              <a:t>910.000/13</a:t>
            </a:r>
            <a:r>
              <a:rPr lang="el-GR" sz="1500" b="1" i="1" dirty="0"/>
              <a:t>  </a:t>
            </a:r>
            <a:r>
              <a:rPr lang="el-GR" sz="2400" b="1" i="1" dirty="0"/>
              <a:t>     </a:t>
            </a:r>
            <a:endParaRPr lang="el-GR" sz="2400" b="1" i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l-GR" sz="2400" dirty="0"/>
              <a:t>Αμ = Πω (</a:t>
            </a:r>
            <a:r>
              <a:rPr lang="en-US" sz="2400" dirty="0"/>
              <a:t>S</a:t>
            </a:r>
            <a:r>
              <a:rPr lang="el-GR" sz="2400" dirty="0"/>
              <a:t>μ – Πμ) = 70.000 (12 -13) = </a:t>
            </a:r>
            <a:r>
              <a:rPr lang="el-GR" sz="2400" b="1" dirty="0"/>
              <a:t>- 70.000 </a:t>
            </a:r>
            <a:r>
              <a:rPr lang="el-GR" sz="2400" b="1" dirty="0">
                <a:solidFill>
                  <a:srgbClr val="FF0000"/>
                </a:solidFill>
              </a:rPr>
              <a:t>Δυσμενής</a:t>
            </a:r>
          </a:p>
          <a:p>
            <a:pPr>
              <a:buNone/>
            </a:pPr>
            <a:r>
              <a:rPr lang="el-GR" sz="2400" dirty="0" err="1"/>
              <a:t>Αω</a:t>
            </a:r>
            <a:r>
              <a:rPr lang="el-GR" sz="2400" dirty="0"/>
              <a:t> = </a:t>
            </a:r>
            <a:r>
              <a:rPr lang="en-US" sz="2400" dirty="0"/>
              <a:t>S</a:t>
            </a:r>
            <a:r>
              <a:rPr lang="el-GR" sz="2400" dirty="0"/>
              <a:t>μ (</a:t>
            </a:r>
            <a:r>
              <a:rPr lang="en-US" sz="2400" dirty="0"/>
              <a:t>S</a:t>
            </a:r>
            <a:r>
              <a:rPr lang="el-GR" sz="2400" dirty="0"/>
              <a:t>ω – Πω) = 12 (</a:t>
            </a:r>
            <a:r>
              <a:rPr lang="el-GR" sz="2400" b="1" dirty="0">
                <a:solidFill>
                  <a:srgbClr val="C00000"/>
                </a:solidFill>
              </a:rPr>
              <a:t>80.833</a:t>
            </a:r>
            <a:r>
              <a:rPr lang="el-GR" sz="2400" b="1" dirty="0">
                <a:solidFill>
                  <a:srgbClr val="FF0000"/>
                </a:solidFill>
              </a:rPr>
              <a:t> </a:t>
            </a:r>
            <a:r>
              <a:rPr lang="el-GR" sz="2400" dirty="0"/>
              <a:t> – 70.000) = 12 Χ 10.833 = </a:t>
            </a:r>
            <a:r>
              <a:rPr lang="el-GR" sz="2400" b="1" dirty="0"/>
              <a:t>129.996</a:t>
            </a:r>
            <a:r>
              <a:rPr lang="el-GR" sz="2400" dirty="0"/>
              <a:t> </a:t>
            </a:r>
            <a:r>
              <a:rPr lang="el-GR" sz="2400" b="1" dirty="0">
                <a:solidFill>
                  <a:srgbClr val="00B050"/>
                </a:solidFill>
              </a:rPr>
              <a:t>Ευνοϊκή</a:t>
            </a:r>
          </a:p>
          <a:p>
            <a:pPr>
              <a:buNone/>
            </a:pPr>
            <a:r>
              <a:rPr lang="en-US" sz="2400" b="1" dirty="0"/>
              <a:t>                                                                  </a:t>
            </a:r>
            <a:endParaRPr lang="el-GR" sz="2400" b="1" dirty="0"/>
          </a:p>
          <a:p>
            <a:pPr algn="just">
              <a:buNone/>
            </a:pPr>
            <a:endParaRPr lang="el-GR" sz="2200" b="1" i="1" dirty="0">
              <a:solidFill>
                <a:srgbClr val="0070C0"/>
              </a:solidFill>
            </a:endParaRPr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b="1" i="1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111</a:t>
            </a:fld>
            <a:endParaRPr lang="el-GR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10800000" flipV="1">
            <a:off x="3286116" y="5072074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5911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200" b="1" i="1" dirty="0"/>
              <a:t>Αποκλίσεις Γ.Β.Ε</a:t>
            </a:r>
          </a:p>
          <a:p>
            <a:pPr>
              <a:buNone/>
            </a:pPr>
            <a:endParaRPr lang="el-GR" sz="2200" b="1" i="1" dirty="0"/>
          </a:p>
          <a:p>
            <a:pPr>
              <a:buNone/>
            </a:pPr>
            <a:r>
              <a:rPr lang="el-GR" sz="2000" dirty="0"/>
              <a:t>Απόκλιση Όγκου Παραγωγής Γ.Β.Ε = </a:t>
            </a:r>
            <a:r>
              <a:rPr lang="el-GR" sz="2000" dirty="0" err="1"/>
              <a:t>Σταθ</a:t>
            </a:r>
            <a:r>
              <a:rPr lang="el-GR" sz="2000" dirty="0"/>
              <a:t>. Συντ. (Πρότυπες Ώρες – </a:t>
            </a:r>
            <a:r>
              <a:rPr lang="el-GR" sz="2000" dirty="0" err="1"/>
              <a:t>Προϋπολ</a:t>
            </a:r>
            <a:r>
              <a:rPr lang="el-GR" sz="2000" dirty="0"/>
              <a:t>. Ώρες)</a:t>
            </a:r>
          </a:p>
          <a:p>
            <a:pPr>
              <a:buNone/>
            </a:pPr>
            <a:r>
              <a:rPr lang="el-GR" sz="2000" dirty="0"/>
              <a:t>= 5 € /ω </a:t>
            </a:r>
            <a:r>
              <a:rPr lang="el-GR" sz="2000" dirty="0" err="1"/>
              <a:t>αε</a:t>
            </a:r>
            <a:r>
              <a:rPr lang="el-GR" sz="2000" dirty="0"/>
              <a:t> Χ (80.833 – 80.000) = </a:t>
            </a:r>
            <a:r>
              <a:rPr lang="el-GR" sz="2000" b="1" dirty="0"/>
              <a:t>4.165</a:t>
            </a:r>
            <a:r>
              <a:rPr lang="el-GR" sz="2000" dirty="0"/>
              <a:t> </a:t>
            </a:r>
            <a:r>
              <a:rPr lang="el-GR" sz="2000" b="1" dirty="0">
                <a:solidFill>
                  <a:srgbClr val="00B050"/>
                </a:solidFill>
              </a:rPr>
              <a:t>Ευνοϊκή</a:t>
            </a:r>
          </a:p>
          <a:p>
            <a:pPr>
              <a:buNone/>
            </a:pPr>
            <a:endParaRPr lang="el-GR" sz="2000" b="1" dirty="0"/>
          </a:p>
          <a:p>
            <a:pPr>
              <a:buNone/>
            </a:pPr>
            <a:r>
              <a:rPr lang="el-GR" sz="1400" b="1" dirty="0">
                <a:solidFill>
                  <a:srgbClr val="0070C0"/>
                </a:solidFill>
              </a:rPr>
              <a:t>Σταθερός συντελεστής = Σταθερά πρότυπα Γ.Β.Ε / Β.Α = 400.000/80.000 = 5 €/ ω </a:t>
            </a:r>
            <a:r>
              <a:rPr lang="el-GR" sz="1400" b="1" dirty="0" err="1">
                <a:solidFill>
                  <a:srgbClr val="0070C0"/>
                </a:solidFill>
              </a:rPr>
              <a:t>αε</a:t>
            </a:r>
            <a:endParaRPr lang="el-GR" sz="1400" b="1" dirty="0">
              <a:solidFill>
                <a:srgbClr val="0070C0"/>
              </a:solidFill>
            </a:endParaRPr>
          </a:p>
          <a:p>
            <a:pPr>
              <a:buNone/>
            </a:pPr>
            <a:endParaRPr lang="el-GR" sz="2000" b="1" dirty="0"/>
          </a:p>
          <a:p>
            <a:pPr>
              <a:buNone/>
            </a:pPr>
            <a:r>
              <a:rPr lang="el-GR" sz="2000" dirty="0"/>
              <a:t>Απόκλιση </a:t>
            </a:r>
            <a:r>
              <a:rPr lang="el-GR" sz="2000" dirty="0" err="1"/>
              <a:t>Αποτελ</a:t>
            </a:r>
            <a:r>
              <a:rPr lang="el-GR" sz="2000" dirty="0"/>
              <a:t>/</a:t>
            </a:r>
            <a:r>
              <a:rPr lang="el-GR" sz="2000" dirty="0" err="1"/>
              <a:t>τος</a:t>
            </a:r>
            <a:r>
              <a:rPr lang="el-GR" sz="2000" dirty="0"/>
              <a:t> Γ.Β.Ε= </a:t>
            </a:r>
            <a:r>
              <a:rPr lang="el-GR" sz="2000" dirty="0" err="1"/>
              <a:t>Μεταβλ</a:t>
            </a:r>
            <a:r>
              <a:rPr lang="el-GR" sz="2000" dirty="0"/>
              <a:t>. Συντ. (Πρότυπες Ώρες – Πραγματικές Ώρες) =</a:t>
            </a:r>
          </a:p>
          <a:p>
            <a:pPr>
              <a:buNone/>
            </a:pPr>
            <a:r>
              <a:rPr lang="el-GR" sz="2000" dirty="0"/>
              <a:t>= 9 € /ω </a:t>
            </a:r>
            <a:r>
              <a:rPr lang="el-GR" sz="2000" dirty="0" err="1"/>
              <a:t>αε</a:t>
            </a:r>
            <a:r>
              <a:rPr lang="el-GR" sz="2000" dirty="0"/>
              <a:t> Χ (80.833 – 70.000) =</a:t>
            </a:r>
            <a:r>
              <a:rPr lang="el-GR" sz="2000" b="1" dirty="0"/>
              <a:t> 97.497 </a:t>
            </a:r>
            <a:r>
              <a:rPr lang="el-GR" sz="2000" b="1" dirty="0">
                <a:solidFill>
                  <a:srgbClr val="00B050"/>
                </a:solidFill>
              </a:rPr>
              <a:t>Ευνοϊκή</a:t>
            </a:r>
            <a:endParaRPr lang="el-GR" sz="2000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l-GR" sz="2000" dirty="0"/>
              <a:t>   </a:t>
            </a:r>
          </a:p>
          <a:p>
            <a:pPr>
              <a:buNone/>
            </a:pPr>
            <a:r>
              <a:rPr lang="el-GR" sz="1400" dirty="0"/>
              <a:t> </a:t>
            </a:r>
            <a:r>
              <a:rPr lang="el-GR" sz="1400" b="1" i="1" dirty="0">
                <a:solidFill>
                  <a:srgbClr val="0070C0"/>
                </a:solidFill>
              </a:rPr>
              <a:t>(140/10) - 5 = 14 – 5 = 9</a:t>
            </a:r>
          </a:p>
          <a:p>
            <a:pPr>
              <a:buNone/>
            </a:pPr>
            <a:endParaRPr lang="el-GR" sz="2000" dirty="0"/>
          </a:p>
          <a:p>
            <a:pPr>
              <a:buNone/>
            </a:pPr>
            <a:r>
              <a:rPr lang="el-GR" sz="2000" dirty="0" err="1"/>
              <a:t>Απόκλ</a:t>
            </a:r>
            <a:r>
              <a:rPr lang="en-US" sz="2000" dirty="0"/>
              <a:t>.</a:t>
            </a:r>
            <a:r>
              <a:rPr lang="el-GR" sz="2000" dirty="0"/>
              <a:t> </a:t>
            </a:r>
            <a:r>
              <a:rPr lang="el-GR" sz="2000" dirty="0" err="1"/>
              <a:t>προϋπ</a:t>
            </a:r>
            <a:r>
              <a:rPr lang="el-GR" sz="2000" dirty="0"/>
              <a:t>/</a:t>
            </a:r>
            <a:r>
              <a:rPr lang="el-GR" sz="2000" dirty="0" err="1"/>
              <a:t>σμού</a:t>
            </a:r>
            <a:r>
              <a:rPr lang="el-GR" sz="2000" dirty="0"/>
              <a:t>=(</a:t>
            </a:r>
            <a:r>
              <a:rPr lang="el-GR" sz="2000" dirty="0" err="1"/>
              <a:t>Σταθ</a:t>
            </a:r>
            <a:r>
              <a:rPr lang="el-GR" sz="2000" dirty="0"/>
              <a:t>. </a:t>
            </a:r>
            <a:r>
              <a:rPr lang="el-GR" sz="2000" dirty="0" err="1"/>
              <a:t>Συντ.ΧΠροϋπολ</a:t>
            </a:r>
            <a:r>
              <a:rPr lang="el-GR" sz="2000" dirty="0"/>
              <a:t>. Ώρες)+(</a:t>
            </a:r>
            <a:r>
              <a:rPr lang="el-GR" sz="2000" dirty="0" err="1"/>
              <a:t>Μεταβλ</a:t>
            </a:r>
            <a:r>
              <a:rPr lang="el-GR" sz="2000" dirty="0"/>
              <a:t>. </a:t>
            </a:r>
            <a:r>
              <a:rPr lang="el-GR" sz="2000" dirty="0" err="1"/>
              <a:t>Συντ.ΧΠραγμ</a:t>
            </a:r>
            <a:r>
              <a:rPr lang="el-GR" sz="2000" dirty="0"/>
              <a:t>. Ώρες) –</a:t>
            </a:r>
          </a:p>
          <a:p>
            <a:pPr>
              <a:buNone/>
            </a:pPr>
            <a:r>
              <a:rPr lang="el-GR" sz="2000" dirty="0"/>
              <a:t>- Πραγματικά Γ.Β.Ε = (5 Χ 80.000) + (9 Χ 70.000) – 1.020.000 = </a:t>
            </a:r>
          </a:p>
          <a:p>
            <a:pPr>
              <a:buNone/>
            </a:pPr>
            <a:r>
              <a:rPr lang="el-GR" sz="2000" dirty="0"/>
              <a:t>= 400.000 + 630.000 – 1.020.000 = </a:t>
            </a:r>
            <a:r>
              <a:rPr lang="el-GR" sz="2000" b="1" dirty="0"/>
              <a:t>- 10.000 </a:t>
            </a:r>
            <a:r>
              <a:rPr lang="el-GR" sz="2000" b="1" dirty="0">
                <a:solidFill>
                  <a:srgbClr val="00B050"/>
                </a:solidFill>
              </a:rPr>
              <a:t>Ευνοϊκή</a:t>
            </a:r>
            <a:endParaRPr lang="el-GR" sz="2000" dirty="0">
              <a:solidFill>
                <a:srgbClr val="00B050"/>
              </a:solidFill>
            </a:endParaRPr>
          </a:p>
          <a:p>
            <a:pPr>
              <a:buNone/>
            </a:pPr>
            <a:endParaRPr lang="el-GR" sz="22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112</a:t>
            </a:fld>
            <a:endParaRPr lang="el-GR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16200000" flipV="1">
            <a:off x="357158" y="1857364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 rot="16200000" flipV="1">
            <a:off x="357158" y="3571876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28628"/>
          </a:xfrm>
        </p:spPr>
        <p:txBody>
          <a:bodyPr>
            <a:noAutofit/>
          </a:bodyPr>
          <a:lstStyle/>
          <a:p>
            <a:r>
              <a:rPr lang="el-GR" sz="2800" b="1" i="1" dirty="0">
                <a:solidFill>
                  <a:srgbClr val="002060"/>
                </a:solidFill>
              </a:rPr>
              <a:t>ΑΣΚΗΣΗ  10.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571480"/>
            <a:ext cx="8643998" cy="61436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sz="2400" dirty="0"/>
              <a:t>Το  πρότυπο  κοστολόγιο  του  προϊόντος «Π» της βιομηχανικής </a:t>
            </a:r>
            <a:r>
              <a:rPr lang="el-GR" sz="2400" dirty="0" err="1"/>
              <a:t>επιχ</a:t>
            </a:r>
            <a:r>
              <a:rPr lang="en-US" sz="2400" dirty="0"/>
              <a:t>/</a:t>
            </a:r>
            <a:r>
              <a:rPr lang="el-GR" sz="2400" dirty="0"/>
              <a:t>σης «ΩΜΕΓΑ</a:t>
            </a:r>
            <a:endParaRPr lang="en-US" sz="2400" dirty="0"/>
          </a:p>
          <a:p>
            <a:pPr>
              <a:buNone/>
            </a:pPr>
            <a:r>
              <a:rPr lang="el-GR" sz="2400" dirty="0"/>
              <a:t>ΑΒΕΕ» έχει ως εξής:</a:t>
            </a:r>
          </a:p>
          <a:p>
            <a:pPr>
              <a:buNone/>
            </a:pPr>
            <a:endParaRPr lang="el-GR" sz="2000" dirty="0"/>
          </a:p>
          <a:p>
            <a:pPr algn="just">
              <a:buNone/>
            </a:pPr>
            <a:r>
              <a:rPr lang="el-GR" sz="2400" i="1" u="sng" dirty="0"/>
              <a:t> Κατεργασία </a:t>
            </a:r>
            <a:r>
              <a:rPr lang="el-GR" sz="2400" i="1" u="sng" dirty="0" err="1"/>
              <a:t>Νο</a:t>
            </a:r>
            <a:r>
              <a:rPr lang="el-GR" sz="2400" i="1" u="sng" dirty="0"/>
              <a:t> 1</a:t>
            </a:r>
            <a:endParaRPr lang="el-GR" sz="2400" dirty="0"/>
          </a:p>
          <a:p>
            <a:pPr algn="just">
              <a:buNone/>
            </a:pPr>
            <a:r>
              <a:rPr lang="el-GR" sz="2400" dirty="0"/>
              <a:t> Πρώτη  ύλη  Υ1         μονάδες  4 Χ 10</a:t>
            </a:r>
            <a:r>
              <a:rPr lang="en-US" sz="2400" dirty="0"/>
              <a:t> =</a:t>
            </a:r>
            <a:r>
              <a:rPr lang="el-GR" sz="2400" dirty="0"/>
              <a:t> </a:t>
            </a:r>
            <a:r>
              <a:rPr lang="en-US" sz="2400" dirty="0"/>
              <a:t> </a:t>
            </a:r>
            <a:r>
              <a:rPr lang="el-GR" sz="2400" dirty="0"/>
              <a:t>40</a:t>
            </a:r>
          </a:p>
          <a:p>
            <a:pPr algn="just">
              <a:buNone/>
            </a:pPr>
            <a:r>
              <a:rPr lang="el-GR" sz="2400" dirty="0"/>
              <a:t> Πρώτη  ύλη  Υ2         μονάδες  5 Χ   8</a:t>
            </a:r>
            <a:r>
              <a:rPr lang="en-US" sz="2400" dirty="0"/>
              <a:t> =</a:t>
            </a:r>
            <a:r>
              <a:rPr lang="el-GR" sz="2400" dirty="0"/>
              <a:t> </a:t>
            </a:r>
            <a:r>
              <a:rPr lang="en-US" sz="2400" dirty="0"/>
              <a:t> </a:t>
            </a:r>
            <a:r>
              <a:rPr lang="el-GR" sz="2400" dirty="0"/>
              <a:t>40</a:t>
            </a:r>
          </a:p>
          <a:p>
            <a:pPr algn="just">
              <a:buNone/>
            </a:pPr>
            <a:r>
              <a:rPr lang="el-GR" sz="2400" dirty="0"/>
              <a:t> Α.Ε                              ώρες        </a:t>
            </a:r>
            <a:r>
              <a:rPr lang="en-US" sz="2400" dirty="0"/>
              <a:t> </a:t>
            </a:r>
            <a:r>
              <a:rPr lang="el-GR" sz="2400" dirty="0"/>
              <a:t>2 Χ   4</a:t>
            </a:r>
            <a:r>
              <a:rPr lang="en-US" sz="2400" dirty="0"/>
              <a:t> =</a:t>
            </a:r>
            <a:r>
              <a:rPr lang="el-GR" sz="2400" dirty="0"/>
              <a:t>    8</a:t>
            </a:r>
          </a:p>
          <a:p>
            <a:pPr algn="just">
              <a:buNone/>
            </a:pPr>
            <a:r>
              <a:rPr lang="el-GR" sz="2400" dirty="0"/>
              <a:t> Γ.Β.Ε                           ώρες        </a:t>
            </a:r>
            <a:r>
              <a:rPr lang="en-US" sz="2400" dirty="0"/>
              <a:t> </a:t>
            </a:r>
            <a:r>
              <a:rPr lang="el-GR" sz="2400" dirty="0"/>
              <a:t>2 Χ 25</a:t>
            </a:r>
            <a:r>
              <a:rPr lang="en-US" sz="2400" dirty="0"/>
              <a:t> =</a:t>
            </a:r>
            <a:r>
              <a:rPr lang="el-GR" sz="2400" dirty="0"/>
              <a:t>  </a:t>
            </a:r>
            <a:r>
              <a:rPr lang="el-GR" sz="2400" u="sng" dirty="0"/>
              <a:t>50 </a:t>
            </a:r>
            <a:r>
              <a:rPr lang="el-GR" sz="2400" dirty="0"/>
              <a:t> </a:t>
            </a:r>
            <a:r>
              <a:rPr lang="el-GR" sz="2400" b="1" dirty="0"/>
              <a:t>138</a:t>
            </a:r>
          </a:p>
          <a:p>
            <a:pPr algn="just">
              <a:buNone/>
            </a:pPr>
            <a:r>
              <a:rPr lang="el-GR" sz="2400" dirty="0"/>
              <a:t> </a:t>
            </a:r>
          </a:p>
          <a:p>
            <a:pPr algn="just">
              <a:buNone/>
            </a:pPr>
            <a:r>
              <a:rPr lang="el-GR" sz="2400" i="1" u="sng" dirty="0"/>
              <a:t> Κατεργασία  </a:t>
            </a:r>
            <a:r>
              <a:rPr lang="el-GR" sz="2400" i="1" u="sng" dirty="0" err="1"/>
              <a:t>Νο</a:t>
            </a:r>
            <a:r>
              <a:rPr lang="el-GR" sz="2400" i="1" u="sng" dirty="0"/>
              <a:t> 2</a:t>
            </a:r>
            <a:endParaRPr lang="el-GR" sz="2400" dirty="0"/>
          </a:p>
          <a:p>
            <a:pPr algn="just">
              <a:buNone/>
            </a:pPr>
            <a:r>
              <a:rPr lang="el-GR" sz="2400" dirty="0"/>
              <a:t> Πρώτη  ύλη   Υ1        μονάδες  2 Χ 10</a:t>
            </a:r>
            <a:r>
              <a:rPr lang="en-US" sz="2400" dirty="0"/>
              <a:t> </a:t>
            </a:r>
            <a:r>
              <a:rPr lang="el-GR" sz="2400" dirty="0"/>
              <a:t>= </a:t>
            </a:r>
            <a:r>
              <a:rPr lang="en-US" sz="2400" dirty="0"/>
              <a:t> </a:t>
            </a:r>
            <a:r>
              <a:rPr lang="el-GR" sz="2400" dirty="0"/>
              <a:t>20</a:t>
            </a:r>
          </a:p>
          <a:p>
            <a:pPr algn="just">
              <a:buNone/>
            </a:pPr>
            <a:r>
              <a:rPr lang="el-GR" sz="2400" dirty="0"/>
              <a:t> Πρώτη  ύλη   Υ3        μονάδες  6 Χ 15</a:t>
            </a:r>
            <a:r>
              <a:rPr lang="en-US" sz="2400" dirty="0"/>
              <a:t> =</a:t>
            </a:r>
            <a:r>
              <a:rPr lang="el-GR" sz="2400" dirty="0"/>
              <a:t> </a:t>
            </a:r>
            <a:r>
              <a:rPr lang="en-US" sz="2400" dirty="0"/>
              <a:t> </a:t>
            </a:r>
            <a:r>
              <a:rPr lang="el-GR" sz="2400" dirty="0"/>
              <a:t>90</a:t>
            </a:r>
          </a:p>
          <a:p>
            <a:pPr algn="just">
              <a:buNone/>
            </a:pPr>
            <a:r>
              <a:rPr lang="el-GR" sz="2400" dirty="0"/>
              <a:t> Α.Ε                              ώρες</a:t>
            </a:r>
            <a:r>
              <a:rPr lang="en-US" sz="2400" dirty="0"/>
              <a:t> </a:t>
            </a:r>
            <a:r>
              <a:rPr lang="el-GR" sz="2400" dirty="0"/>
              <a:t>   </a:t>
            </a:r>
            <a:r>
              <a:rPr lang="en-US" sz="2400" dirty="0"/>
              <a:t> </a:t>
            </a:r>
            <a:r>
              <a:rPr lang="el-GR" sz="2400" dirty="0"/>
              <a:t>   </a:t>
            </a:r>
            <a:r>
              <a:rPr lang="en-US" sz="2400" dirty="0"/>
              <a:t> </a:t>
            </a:r>
            <a:r>
              <a:rPr lang="el-GR" sz="2400" dirty="0"/>
              <a:t>5 Χ  </a:t>
            </a:r>
            <a:r>
              <a:rPr lang="en-US" sz="2400" dirty="0"/>
              <a:t> </a:t>
            </a:r>
            <a:r>
              <a:rPr lang="el-GR" sz="2400" dirty="0"/>
              <a:t>4</a:t>
            </a:r>
            <a:r>
              <a:rPr lang="en-US" sz="2400" dirty="0"/>
              <a:t> =</a:t>
            </a:r>
            <a:r>
              <a:rPr lang="el-GR" sz="2400" dirty="0"/>
              <a:t> </a:t>
            </a:r>
            <a:r>
              <a:rPr lang="en-US" sz="2400" dirty="0"/>
              <a:t> </a:t>
            </a:r>
            <a:r>
              <a:rPr lang="el-GR" sz="2400" dirty="0"/>
              <a:t>20 </a:t>
            </a:r>
          </a:p>
          <a:p>
            <a:pPr algn="just">
              <a:buNone/>
            </a:pPr>
            <a:r>
              <a:rPr lang="el-GR" sz="2400" dirty="0"/>
              <a:t> Γ.Β.Ε                           ώρες</a:t>
            </a:r>
            <a:r>
              <a:rPr lang="en-US" sz="2400" dirty="0"/>
              <a:t> </a:t>
            </a:r>
            <a:r>
              <a:rPr lang="el-GR" sz="2400" dirty="0"/>
              <a:t>       </a:t>
            </a:r>
            <a:r>
              <a:rPr lang="en-US" sz="2400" dirty="0"/>
              <a:t> </a:t>
            </a:r>
            <a:r>
              <a:rPr lang="el-GR" sz="2400" dirty="0"/>
              <a:t>5 Χ 25</a:t>
            </a:r>
            <a:r>
              <a:rPr lang="en-US" sz="2400" dirty="0"/>
              <a:t> =</a:t>
            </a:r>
            <a:r>
              <a:rPr lang="el-GR" sz="2400" u="sng" dirty="0"/>
              <a:t>125 </a:t>
            </a:r>
            <a:r>
              <a:rPr lang="el-GR" sz="2400" dirty="0"/>
              <a:t> </a:t>
            </a:r>
            <a:r>
              <a:rPr lang="el-GR" sz="2400" b="1" u="sng" dirty="0"/>
              <a:t>255</a:t>
            </a:r>
            <a:endParaRPr lang="el-GR" sz="2400" b="1" dirty="0"/>
          </a:p>
          <a:p>
            <a:pPr algn="just">
              <a:buNone/>
            </a:pPr>
            <a:r>
              <a:rPr lang="el-GR" sz="2400" dirty="0"/>
              <a:t>                                                                    </a:t>
            </a:r>
            <a:r>
              <a:rPr lang="en-US" sz="2400" dirty="0"/>
              <a:t> </a:t>
            </a:r>
            <a:r>
              <a:rPr lang="el-GR" sz="2400" b="1" dirty="0"/>
              <a:t>393</a:t>
            </a:r>
          </a:p>
          <a:p>
            <a:pPr>
              <a:buNone/>
            </a:pPr>
            <a:r>
              <a:rPr lang="el-GR" sz="2400" dirty="0"/>
              <a:t>Οι λογαριασμοί στο τέλος της χρήσης έχουν ως εξής:</a:t>
            </a:r>
          </a:p>
          <a:p>
            <a:pPr>
              <a:buNone/>
            </a:pPr>
            <a:r>
              <a:rPr lang="el-GR" sz="2400" dirty="0"/>
              <a:t>Προϊόντα έτοιμα           589.500 €</a:t>
            </a:r>
          </a:p>
          <a:p>
            <a:pPr>
              <a:buNone/>
            </a:pPr>
            <a:r>
              <a:rPr lang="el-GR" sz="2400" dirty="0"/>
              <a:t>Παραγωγή σε εξέλιξη     20.700 €</a:t>
            </a:r>
          </a:p>
          <a:p>
            <a:pPr>
              <a:buNone/>
            </a:pPr>
            <a:r>
              <a:rPr lang="el-GR" sz="2000" dirty="0"/>
              <a:t> </a:t>
            </a:r>
          </a:p>
          <a:p>
            <a:pPr>
              <a:buNone/>
            </a:pPr>
            <a:r>
              <a:rPr lang="el-GR" sz="2000" dirty="0"/>
              <a:t> 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113</a:t>
            </a:fld>
            <a:endParaRPr lang="el-GR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5911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dirty="0"/>
              <a:t>Οι πρώτες ύλες οι οποίες αναλώθηκαν είναι:</a:t>
            </a:r>
          </a:p>
          <a:p>
            <a:pPr>
              <a:buNone/>
            </a:pPr>
            <a:r>
              <a:rPr lang="el-GR" sz="2000" dirty="0"/>
              <a:t>Υ1  μονάδες   6.700 Χ 11 </a:t>
            </a:r>
          </a:p>
          <a:p>
            <a:pPr>
              <a:buNone/>
            </a:pPr>
            <a:r>
              <a:rPr lang="el-GR" sz="2000" dirty="0"/>
              <a:t>Υ2  μονάδες 11.000 Χ   7</a:t>
            </a:r>
          </a:p>
          <a:p>
            <a:pPr>
              <a:buNone/>
            </a:pPr>
            <a:r>
              <a:rPr lang="el-GR" sz="2000" dirty="0"/>
              <a:t>Υ3  μονάδες 10.000 Χ 14,50</a:t>
            </a:r>
          </a:p>
          <a:p>
            <a:pPr>
              <a:buNone/>
            </a:pPr>
            <a:endParaRPr lang="el-GR" sz="2000" dirty="0"/>
          </a:p>
          <a:p>
            <a:pPr>
              <a:buNone/>
            </a:pPr>
            <a:r>
              <a:rPr lang="el-GR" sz="2000" dirty="0"/>
              <a:t>Οι πραγματικές ώρες άμεσης εργασίας είναι 14.000 με πραγματικό ωρομίσθιο 5 €.</a:t>
            </a:r>
          </a:p>
          <a:p>
            <a:pPr>
              <a:buNone/>
            </a:pPr>
            <a:r>
              <a:rPr lang="el-GR" sz="2000" dirty="0"/>
              <a:t>Τα πραγματικά Γ.Β.Ε  375.000 €.</a:t>
            </a:r>
          </a:p>
          <a:p>
            <a:pPr>
              <a:buNone/>
            </a:pPr>
            <a:r>
              <a:rPr lang="el-GR" sz="2000" dirty="0"/>
              <a:t>Ο  προϋπολογισμός  προέβλεψε  παραγωγή 2.000 μονάδες προϊόντων, συντελεστή</a:t>
            </a:r>
          </a:p>
          <a:p>
            <a:pPr>
              <a:buNone/>
            </a:pPr>
            <a:r>
              <a:rPr lang="el-GR" sz="2000" dirty="0"/>
              <a:t>Γ.Β.Ε 25 € (10 € το σταθερό μέρος &amp; 15 € το μεταβλητό) ανά ώρα άμεσης εργασίας. </a:t>
            </a:r>
          </a:p>
          <a:p>
            <a:pPr>
              <a:buNone/>
            </a:pPr>
            <a:endParaRPr lang="el-GR" sz="2000" dirty="0"/>
          </a:p>
          <a:p>
            <a:pPr>
              <a:buNone/>
            </a:pPr>
            <a:r>
              <a:rPr lang="el-GR" sz="2000" b="1" i="1" dirty="0"/>
              <a:t>Ζητείται:</a:t>
            </a:r>
            <a:r>
              <a:rPr lang="el-GR" sz="2000" b="1" dirty="0"/>
              <a:t> </a:t>
            </a:r>
          </a:p>
          <a:p>
            <a:pPr>
              <a:buNone/>
            </a:pPr>
            <a:r>
              <a:rPr lang="en-US" sz="2000" dirty="0"/>
              <a:t>N</a:t>
            </a:r>
            <a:r>
              <a:rPr lang="el-GR" sz="2000" dirty="0"/>
              <a:t>α   προσδιορισθούν   οι   αποκλίσεις,  λαμβάνοντας  υπόψη  ότι  η  παραγωγή  σε</a:t>
            </a:r>
          </a:p>
          <a:p>
            <a:pPr>
              <a:buNone/>
            </a:pPr>
            <a:r>
              <a:rPr lang="el-GR" sz="2000" dirty="0"/>
              <a:t>εξέλιξη περιλαμβάνει  στοιχεία  κόστους  μόνο  για  την  κατεργασία  </a:t>
            </a:r>
            <a:r>
              <a:rPr lang="el-GR" sz="2000" dirty="0" err="1"/>
              <a:t>Νο</a:t>
            </a:r>
            <a:r>
              <a:rPr lang="el-GR" sz="2000" dirty="0"/>
              <a:t> 1.     </a:t>
            </a:r>
          </a:p>
          <a:p>
            <a:pPr>
              <a:buNone/>
            </a:pPr>
            <a:endParaRPr lang="el-GR" sz="20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114</a:t>
            </a:fld>
            <a:endParaRPr lang="el-GR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28628"/>
          </a:xfrm>
        </p:spPr>
        <p:txBody>
          <a:bodyPr>
            <a:noAutofit/>
          </a:bodyPr>
          <a:lstStyle/>
          <a:p>
            <a:r>
              <a:rPr lang="el-GR" sz="2800" b="1" i="1" dirty="0">
                <a:solidFill>
                  <a:srgbClr val="002060"/>
                </a:solidFill>
              </a:rPr>
              <a:t>ΛΥΣΗ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571480"/>
            <a:ext cx="8858312" cy="57150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000" b="1" i="1" u="sng" dirty="0">
                <a:solidFill>
                  <a:srgbClr val="0070C0"/>
                </a:solidFill>
              </a:rPr>
              <a:t>Αποκλίσεις πρώτων υλών</a:t>
            </a:r>
          </a:p>
          <a:p>
            <a:pPr>
              <a:buNone/>
            </a:pPr>
            <a:r>
              <a:rPr lang="el-GR" sz="2000" b="1" i="1" dirty="0"/>
              <a:t>Αποκλίσεις πρώτης ύλης Υ1                                                     </a:t>
            </a:r>
          </a:p>
          <a:p>
            <a:pPr>
              <a:buNone/>
            </a:pPr>
            <a:r>
              <a:rPr lang="el-GR" sz="2000" dirty="0"/>
              <a:t>Ατ = </a:t>
            </a:r>
            <a:r>
              <a:rPr lang="el-GR" sz="2000" dirty="0" err="1"/>
              <a:t>Ππ</a:t>
            </a:r>
            <a:r>
              <a:rPr lang="el-GR" sz="2000" dirty="0"/>
              <a:t> (</a:t>
            </a:r>
            <a:r>
              <a:rPr lang="en-US" sz="2000" dirty="0"/>
              <a:t>S</a:t>
            </a:r>
            <a:r>
              <a:rPr lang="el-GR" sz="2000" dirty="0"/>
              <a:t>τ – </a:t>
            </a:r>
            <a:r>
              <a:rPr lang="el-GR" sz="2000" dirty="0" err="1"/>
              <a:t>Πτ</a:t>
            </a:r>
            <a:r>
              <a:rPr lang="el-GR" sz="2000" dirty="0"/>
              <a:t>) = 6.700 (10 – 11) = </a:t>
            </a:r>
            <a:r>
              <a:rPr lang="el-GR" sz="2000" b="1" dirty="0"/>
              <a:t>- 6.700</a:t>
            </a:r>
          </a:p>
          <a:p>
            <a:pPr>
              <a:buNone/>
            </a:pPr>
            <a:r>
              <a:rPr lang="el-GR" sz="2000" dirty="0"/>
              <a:t>Απ = </a:t>
            </a:r>
            <a:r>
              <a:rPr lang="en-US" sz="2000" dirty="0"/>
              <a:t>S</a:t>
            </a:r>
            <a:r>
              <a:rPr lang="el-GR" sz="2000" dirty="0"/>
              <a:t>τ (</a:t>
            </a:r>
            <a:r>
              <a:rPr lang="en-US" sz="2000" dirty="0"/>
              <a:t>S</a:t>
            </a:r>
            <a:r>
              <a:rPr lang="el-GR" sz="2000" dirty="0"/>
              <a:t>π – </a:t>
            </a:r>
            <a:r>
              <a:rPr lang="el-GR" sz="2000" dirty="0" err="1"/>
              <a:t>Ππ</a:t>
            </a:r>
            <a:r>
              <a:rPr lang="el-GR" sz="2000" dirty="0"/>
              <a:t>) = 10 ( 9.600 </a:t>
            </a:r>
            <a:r>
              <a:rPr lang="el-GR" sz="2000" b="1" dirty="0">
                <a:solidFill>
                  <a:srgbClr val="FF0000"/>
                </a:solidFill>
              </a:rPr>
              <a:t>*</a:t>
            </a:r>
            <a:r>
              <a:rPr lang="el-GR" sz="2000" dirty="0"/>
              <a:t> – 6.700) = </a:t>
            </a:r>
            <a:r>
              <a:rPr lang="el-GR" sz="2000" b="1" dirty="0"/>
              <a:t>29.000</a:t>
            </a:r>
            <a:r>
              <a:rPr lang="el-GR" sz="2000" dirty="0"/>
              <a:t>                    </a:t>
            </a:r>
            <a:r>
              <a:rPr lang="el-GR" sz="1400" b="1" u="sng" dirty="0">
                <a:solidFill>
                  <a:srgbClr val="0070C0"/>
                </a:solidFill>
              </a:rPr>
              <a:t>Πρότυπη ανάλωση</a:t>
            </a:r>
            <a:r>
              <a:rPr lang="el-GR" sz="1400" b="1" dirty="0">
                <a:solidFill>
                  <a:srgbClr val="FF0000"/>
                </a:solidFill>
              </a:rPr>
              <a:t> *</a:t>
            </a:r>
            <a:endParaRPr lang="el-GR" sz="1400" dirty="0"/>
          </a:p>
          <a:p>
            <a:pPr>
              <a:buNone/>
            </a:pPr>
            <a:r>
              <a:rPr lang="el-GR" sz="1400" b="1" dirty="0">
                <a:solidFill>
                  <a:srgbClr val="0070C0"/>
                </a:solidFill>
              </a:rPr>
              <a:t>                                                                                        Έτοιμα προϊόντα </a:t>
            </a:r>
            <a:r>
              <a:rPr lang="en-US" sz="1400" b="1" dirty="0">
                <a:solidFill>
                  <a:srgbClr val="0070C0"/>
                </a:solidFill>
              </a:rPr>
              <a:t>: 589.500 / 393 =1.500 </a:t>
            </a:r>
            <a:r>
              <a:rPr lang="el-GR" sz="1400" b="1" dirty="0">
                <a:solidFill>
                  <a:srgbClr val="0070C0"/>
                </a:solidFill>
              </a:rPr>
              <a:t>μον. Χ (4 + 2) = 9.000</a:t>
            </a:r>
            <a:endParaRPr lang="el-GR" sz="1400" dirty="0"/>
          </a:p>
          <a:p>
            <a:pPr>
              <a:buNone/>
            </a:pPr>
            <a:r>
              <a:rPr lang="el-GR" sz="1400" dirty="0"/>
              <a:t>                                                                                        </a:t>
            </a:r>
            <a:r>
              <a:rPr lang="el-GR" sz="1400" b="1" dirty="0">
                <a:solidFill>
                  <a:srgbClr val="0070C0"/>
                </a:solidFill>
              </a:rPr>
              <a:t>Παραγωγή σε εξέλιξη</a:t>
            </a:r>
            <a:r>
              <a:rPr lang="en-US" sz="1400" b="1" dirty="0">
                <a:solidFill>
                  <a:srgbClr val="0070C0"/>
                </a:solidFill>
              </a:rPr>
              <a:t>:   20.700 / 138 = 150 </a:t>
            </a:r>
            <a:r>
              <a:rPr lang="el-GR" sz="1400" b="1" dirty="0">
                <a:solidFill>
                  <a:srgbClr val="0070C0"/>
                </a:solidFill>
              </a:rPr>
              <a:t>μον. Χ 4      =    600</a:t>
            </a:r>
            <a:endParaRPr lang="el-GR" sz="1400" dirty="0"/>
          </a:p>
          <a:p>
            <a:pPr>
              <a:buNone/>
            </a:pPr>
            <a:endParaRPr lang="el-GR" sz="2000" dirty="0"/>
          </a:p>
          <a:p>
            <a:pPr>
              <a:buNone/>
            </a:pPr>
            <a:r>
              <a:rPr lang="el-GR" sz="2000" b="1" i="1" dirty="0"/>
              <a:t>Αποκλίσεις πρώτης ύλης Υ2</a:t>
            </a:r>
            <a:endParaRPr lang="el-GR" sz="2000" dirty="0"/>
          </a:p>
          <a:p>
            <a:pPr>
              <a:buNone/>
            </a:pPr>
            <a:r>
              <a:rPr lang="el-GR" sz="2000" dirty="0"/>
              <a:t>Ατ = </a:t>
            </a:r>
            <a:r>
              <a:rPr lang="el-GR" sz="2000" dirty="0" err="1"/>
              <a:t>Ππ</a:t>
            </a:r>
            <a:r>
              <a:rPr lang="el-GR" sz="2000" dirty="0"/>
              <a:t> (</a:t>
            </a:r>
            <a:r>
              <a:rPr lang="en-US" sz="2000" dirty="0"/>
              <a:t>S</a:t>
            </a:r>
            <a:r>
              <a:rPr lang="el-GR" sz="2000" dirty="0"/>
              <a:t>τ – </a:t>
            </a:r>
            <a:r>
              <a:rPr lang="el-GR" sz="2000" dirty="0" err="1"/>
              <a:t>Πτ</a:t>
            </a:r>
            <a:r>
              <a:rPr lang="el-GR" sz="2000" dirty="0"/>
              <a:t>) = 11.000 ( 8 – 7) = </a:t>
            </a:r>
            <a:r>
              <a:rPr lang="el-GR" sz="2000" b="1" dirty="0"/>
              <a:t>11.000</a:t>
            </a:r>
          </a:p>
          <a:p>
            <a:pPr>
              <a:buNone/>
            </a:pPr>
            <a:r>
              <a:rPr lang="el-GR" sz="2000" dirty="0"/>
              <a:t>Απ = </a:t>
            </a:r>
            <a:r>
              <a:rPr lang="en-US" sz="2000" dirty="0"/>
              <a:t>S</a:t>
            </a:r>
            <a:r>
              <a:rPr lang="el-GR" sz="2000" dirty="0"/>
              <a:t>τ (</a:t>
            </a:r>
            <a:r>
              <a:rPr lang="en-US" sz="2000" dirty="0"/>
              <a:t>S</a:t>
            </a:r>
            <a:r>
              <a:rPr lang="el-GR" sz="2000" dirty="0"/>
              <a:t>π – </a:t>
            </a:r>
            <a:r>
              <a:rPr lang="el-GR" sz="2000" dirty="0" err="1"/>
              <a:t>Ππ</a:t>
            </a:r>
            <a:r>
              <a:rPr lang="el-GR" sz="2000" dirty="0"/>
              <a:t>) = 8 (8.250</a:t>
            </a:r>
            <a:r>
              <a:rPr lang="el-GR" sz="2000" b="1" dirty="0">
                <a:solidFill>
                  <a:srgbClr val="FF0000"/>
                </a:solidFill>
              </a:rPr>
              <a:t> * *</a:t>
            </a:r>
            <a:r>
              <a:rPr lang="el-GR" sz="2000" dirty="0"/>
              <a:t> – 11.000) = </a:t>
            </a:r>
            <a:r>
              <a:rPr lang="el-GR" sz="2000" b="1" dirty="0"/>
              <a:t>- 22.000</a:t>
            </a:r>
            <a:r>
              <a:rPr lang="el-GR" sz="2000" dirty="0"/>
              <a:t>       </a:t>
            </a:r>
            <a:r>
              <a:rPr lang="el-GR" sz="2000" b="1" dirty="0">
                <a:solidFill>
                  <a:srgbClr val="0070C0"/>
                </a:solidFill>
              </a:rPr>
              <a:t>        </a:t>
            </a:r>
            <a:r>
              <a:rPr lang="el-GR" sz="1400" b="1" u="sng" dirty="0">
                <a:solidFill>
                  <a:srgbClr val="0070C0"/>
                </a:solidFill>
              </a:rPr>
              <a:t>Πρότυπη ανάλωση</a:t>
            </a:r>
            <a:r>
              <a:rPr lang="el-GR" sz="1400" b="1" dirty="0">
                <a:solidFill>
                  <a:srgbClr val="FF0000"/>
                </a:solidFill>
              </a:rPr>
              <a:t> * *</a:t>
            </a:r>
            <a:endParaRPr lang="el-GR" sz="1400" b="1" dirty="0"/>
          </a:p>
          <a:p>
            <a:pPr>
              <a:buNone/>
            </a:pPr>
            <a:r>
              <a:rPr lang="el-GR" sz="1400" b="1" dirty="0">
                <a:solidFill>
                  <a:srgbClr val="0070C0"/>
                </a:solidFill>
              </a:rPr>
              <a:t>                                                                                        Έτοιμα προϊόντα </a:t>
            </a:r>
            <a:r>
              <a:rPr lang="en-US" sz="1400" b="1" dirty="0">
                <a:solidFill>
                  <a:srgbClr val="0070C0"/>
                </a:solidFill>
              </a:rPr>
              <a:t>:          589.500 / 393 =1.500 </a:t>
            </a:r>
            <a:r>
              <a:rPr lang="el-GR" sz="1400" b="1" dirty="0">
                <a:solidFill>
                  <a:srgbClr val="0070C0"/>
                </a:solidFill>
              </a:rPr>
              <a:t>μον. Χ  5 = 7.500</a:t>
            </a:r>
          </a:p>
          <a:p>
            <a:pPr>
              <a:buNone/>
            </a:pPr>
            <a:r>
              <a:rPr lang="el-GR" sz="1400" b="1" dirty="0">
                <a:solidFill>
                  <a:srgbClr val="0070C0"/>
                </a:solidFill>
              </a:rPr>
              <a:t>                                                                                        Παραγωγή σε εξέλιξη</a:t>
            </a:r>
            <a:r>
              <a:rPr lang="en-US" sz="1400" b="1" dirty="0">
                <a:solidFill>
                  <a:srgbClr val="0070C0"/>
                </a:solidFill>
              </a:rPr>
              <a:t>:    20.700 / 138 =    150 </a:t>
            </a:r>
            <a:r>
              <a:rPr lang="el-GR" sz="1400" b="1" dirty="0">
                <a:solidFill>
                  <a:srgbClr val="0070C0"/>
                </a:solidFill>
              </a:rPr>
              <a:t>μον. Χ 5  =    750</a:t>
            </a:r>
          </a:p>
          <a:p>
            <a:pPr>
              <a:buNone/>
            </a:pPr>
            <a:endParaRPr lang="el-GR" sz="1600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l-GR" sz="2000" b="1" i="1" dirty="0"/>
              <a:t>Αποκλίσεις πρώτης ύλης Υ3</a:t>
            </a:r>
            <a:endParaRPr lang="el-GR" sz="2000" dirty="0"/>
          </a:p>
          <a:p>
            <a:pPr>
              <a:buNone/>
            </a:pPr>
            <a:r>
              <a:rPr lang="el-GR" sz="2000" dirty="0"/>
              <a:t>Ατ = </a:t>
            </a:r>
            <a:r>
              <a:rPr lang="el-GR" sz="2000" dirty="0" err="1"/>
              <a:t>Ππ</a:t>
            </a:r>
            <a:r>
              <a:rPr lang="el-GR" sz="2000" dirty="0"/>
              <a:t> (</a:t>
            </a:r>
            <a:r>
              <a:rPr lang="en-US" sz="2000" dirty="0"/>
              <a:t>S</a:t>
            </a:r>
            <a:r>
              <a:rPr lang="el-GR" sz="2000" dirty="0"/>
              <a:t>τ – </a:t>
            </a:r>
            <a:r>
              <a:rPr lang="el-GR" sz="2000" dirty="0" err="1"/>
              <a:t>Πτ</a:t>
            </a:r>
            <a:r>
              <a:rPr lang="el-GR" sz="2000" dirty="0"/>
              <a:t>) = 10.000 ( 15 – 14,50) = </a:t>
            </a:r>
            <a:r>
              <a:rPr lang="el-GR" sz="2000" b="1" dirty="0"/>
              <a:t>5.000</a:t>
            </a:r>
          </a:p>
          <a:p>
            <a:pPr>
              <a:buNone/>
            </a:pPr>
            <a:r>
              <a:rPr lang="el-GR" sz="2000" dirty="0"/>
              <a:t>Απ = </a:t>
            </a:r>
            <a:r>
              <a:rPr lang="en-US" sz="2000" dirty="0"/>
              <a:t>S</a:t>
            </a:r>
            <a:r>
              <a:rPr lang="el-GR" sz="2000" dirty="0"/>
              <a:t>τ (</a:t>
            </a:r>
            <a:r>
              <a:rPr lang="en-US" sz="2000" dirty="0"/>
              <a:t>S</a:t>
            </a:r>
            <a:r>
              <a:rPr lang="el-GR" sz="2000" dirty="0"/>
              <a:t>π – </a:t>
            </a:r>
            <a:r>
              <a:rPr lang="el-GR" sz="2000" dirty="0" err="1"/>
              <a:t>Ππ</a:t>
            </a:r>
            <a:r>
              <a:rPr lang="el-GR" sz="2000" dirty="0"/>
              <a:t>) = 15 (9.000</a:t>
            </a:r>
            <a:r>
              <a:rPr lang="el-GR" sz="2000" b="1" dirty="0">
                <a:solidFill>
                  <a:srgbClr val="FF0000"/>
                </a:solidFill>
              </a:rPr>
              <a:t> * * *</a:t>
            </a:r>
            <a:r>
              <a:rPr lang="el-GR" sz="2000" dirty="0"/>
              <a:t> – 10.000) = </a:t>
            </a:r>
            <a:r>
              <a:rPr lang="el-GR" sz="2000" b="1" dirty="0"/>
              <a:t>- 15.000</a:t>
            </a:r>
            <a:r>
              <a:rPr lang="el-GR" sz="2000" dirty="0"/>
              <a:t>         </a:t>
            </a:r>
            <a:r>
              <a:rPr lang="el-GR" sz="1400" b="1" u="sng" dirty="0">
                <a:solidFill>
                  <a:srgbClr val="0070C0"/>
                </a:solidFill>
              </a:rPr>
              <a:t>Πρότυπη ανάλωση</a:t>
            </a:r>
            <a:r>
              <a:rPr lang="el-GR" sz="1400" b="1" dirty="0">
                <a:solidFill>
                  <a:srgbClr val="FF0000"/>
                </a:solidFill>
              </a:rPr>
              <a:t> * * *</a:t>
            </a:r>
            <a:endParaRPr lang="el-GR" sz="1400" dirty="0"/>
          </a:p>
          <a:p>
            <a:pPr>
              <a:buNone/>
            </a:pPr>
            <a:r>
              <a:rPr lang="el-GR" sz="1400" b="1" dirty="0">
                <a:solidFill>
                  <a:srgbClr val="0070C0"/>
                </a:solidFill>
              </a:rPr>
              <a:t>                                                                                        Έτοιμα προϊόντα </a:t>
            </a:r>
            <a:r>
              <a:rPr lang="en-US" sz="1400" b="1" dirty="0">
                <a:solidFill>
                  <a:srgbClr val="0070C0"/>
                </a:solidFill>
              </a:rPr>
              <a:t>:          589.500 / 393 =1.500 </a:t>
            </a:r>
            <a:r>
              <a:rPr lang="el-GR" sz="1400" b="1" dirty="0">
                <a:solidFill>
                  <a:srgbClr val="0070C0"/>
                </a:solidFill>
              </a:rPr>
              <a:t>μον. Χ  6 = 9.000</a:t>
            </a:r>
            <a:endParaRPr lang="el-GR" sz="1400" dirty="0"/>
          </a:p>
          <a:p>
            <a:pPr>
              <a:buNone/>
            </a:pPr>
            <a:endParaRPr lang="el-GR" sz="20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115</a:t>
            </a:fld>
            <a:endParaRPr lang="el-GR"/>
          </a:p>
        </p:txBody>
      </p:sp>
      <p:sp>
        <p:nvSpPr>
          <p:cNvPr id="6" name="5 - Δεξιό άγκιστρο"/>
          <p:cNvSpPr/>
          <p:nvPr/>
        </p:nvSpPr>
        <p:spPr>
          <a:xfrm>
            <a:off x="8286776" y="2071678"/>
            <a:ext cx="155448" cy="4286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Δεξιό άγκιστρο"/>
          <p:cNvSpPr/>
          <p:nvPr/>
        </p:nvSpPr>
        <p:spPr>
          <a:xfrm>
            <a:off x="8286776" y="4071942"/>
            <a:ext cx="155448" cy="4286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1436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sz="2600" b="1" i="1" u="sng" dirty="0">
                <a:solidFill>
                  <a:srgbClr val="0070C0"/>
                </a:solidFill>
              </a:rPr>
              <a:t>Αποκλίσεις άμεσης εργασίας</a:t>
            </a:r>
          </a:p>
          <a:p>
            <a:pPr>
              <a:buNone/>
            </a:pPr>
            <a:r>
              <a:rPr lang="el-GR" sz="2600" dirty="0"/>
              <a:t>Αμ = Πω (</a:t>
            </a:r>
            <a:r>
              <a:rPr lang="en-US" sz="2600" dirty="0"/>
              <a:t>S</a:t>
            </a:r>
            <a:r>
              <a:rPr lang="el-GR" sz="2600" dirty="0"/>
              <a:t>μ – Πμ) = 14.000 (4 -5) = </a:t>
            </a:r>
            <a:r>
              <a:rPr lang="el-GR" sz="2600" b="1" dirty="0"/>
              <a:t>- 14.000</a:t>
            </a:r>
          </a:p>
          <a:p>
            <a:pPr>
              <a:buNone/>
            </a:pPr>
            <a:r>
              <a:rPr lang="el-GR" sz="2600" dirty="0" err="1"/>
              <a:t>Αω</a:t>
            </a:r>
            <a:r>
              <a:rPr lang="el-GR" sz="2600" dirty="0"/>
              <a:t> = </a:t>
            </a:r>
            <a:r>
              <a:rPr lang="en-US" sz="2600" dirty="0"/>
              <a:t>S</a:t>
            </a:r>
            <a:r>
              <a:rPr lang="el-GR" sz="2600" dirty="0"/>
              <a:t>μ (</a:t>
            </a:r>
            <a:r>
              <a:rPr lang="en-US" sz="2600" dirty="0"/>
              <a:t>S</a:t>
            </a:r>
            <a:r>
              <a:rPr lang="el-GR" sz="2600" dirty="0"/>
              <a:t>ω – Πω) = 4 (10.800</a:t>
            </a:r>
            <a:r>
              <a:rPr lang="el-GR" sz="2600" b="1" dirty="0">
                <a:solidFill>
                  <a:srgbClr val="FF0000"/>
                </a:solidFill>
              </a:rPr>
              <a:t> *</a:t>
            </a:r>
            <a:r>
              <a:rPr lang="el-GR" sz="2600" dirty="0"/>
              <a:t> – 14.000) = </a:t>
            </a:r>
            <a:r>
              <a:rPr lang="el-GR" sz="2600" b="1" dirty="0"/>
              <a:t>- 12.820</a:t>
            </a:r>
            <a:r>
              <a:rPr lang="el-GR" sz="2600" dirty="0"/>
              <a:t>              </a:t>
            </a:r>
            <a:r>
              <a:rPr lang="el-GR" sz="1800" b="1" dirty="0">
                <a:solidFill>
                  <a:srgbClr val="0070C0"/>
                </a:solidFill>
              </a:rPr>
              <a:t>Πρότυπη ανάλωση</a:t>
            </a:r>
            <a:r>
              <a:rPr lang="el-GR" sz="1800" b="1" dirty="0">
                <a:solidFill>
                  <a:srgbClr val="FF0000"/>
                </a:solidFill>
              </a:rPr>
              <a:t> *</a:t>
            </a:r>
            <a:r>
              <a:rPr lang="el-GR" sz="1800" b="1" dirty="0">
                <a:solidFill>
                  <a:srgbClr val="0070C0"/>
                </a:solidFill>
              </a:rPr>
              <a:t>                                           </a:t>
            </a:r>
            <a:endParaRPr lang="el-GR" sz="1800" dirty="0"/>
          </a:p>
          <a:p>
            <a:pPr>
              <a:buNone/>
            </a:pPr>
            <a:r>
              <a:rPr lang="el-GR" sz="1800" b="1" dirty="0">
                <a:solidFill>
                  <a:srgbClr val="0070C0"/>
                </a:solidFill>
              </a:rPr>
              <a:t>                                                                                            Έτοιμα προϊόντα </a:t>
            </a:r>
            <a:r>
              <a:rPr lang="en-US" sz="1800" b="1" dirty="0">
                <a:solidFill>
                  <a:srgbClr val="0070C0"/>
                </a:solidFill>
              </a:rPr>
              <a:t>: 589.500 / 393 =1.500 </a:t>
            </a:r>
            <a:r>
              <a:rPr lang="el-GR" sz="1800" b="1" dirty="0">
                <a:solidFill>
                  <a:srgbClr val="0070C0"/>
                </a:solidFill>
              </a:rPr>
              <a:t>μον. Χ (2 + 5) = 10.500</a:t>
            </a:r>
            <a:endParaRPr lang="el-GR" sz="1800" dirty="0"/>
          </a:p>
          <a:p>
            <a:pPr>
              <a:buNone/>
            </a:pPr>
            <a:r>
              <a:rPr lang="el-GR" sz="1800" dirty="0"/>
              <a:t>                                                                                            </a:t>
            </a:r>
            <a:r>
              <a:rPr lang="el-GR" sz="1800" b="1" dirty="0">
                <a:solidFill>
                  <a:srgbClr val="0070C0"/>
                </a:solidFill>
              </a:rPr>
              <a:t>Παραγωγή σε εξέλιξη</a:t>
            </a:r>
            <a:r>
              <a:rPr lang="en-US" sz="1800" b="1" dirty="0">
                <a:solidFill>
                  <a:srgbClr val="0070C0"/>
                </a:solidFill>
              </a:rPr>
              <a:t>:   20.700 / 138 = 150 </a:t>
            </a:r>
            <a:r>
              <a:rPr lang="el-GR" sz="1800" b="1" dirty="0">
                <a:solidFill>
                  <a:srgbClr val="0070C0"/>
                </a:solidFill>
              </a:rPr>
              <a:t>μον. Χ 2     =       300</a:t>
            </a:r>
            <a:endParaRPr lang="el-GR" sz="1800" dirty="0"/>
          </a:p>
          <a:p>
            <a:pPr>
              <a:buNone/>
            </a:pPr>
            <a:endParaRPr lang="el-GR" sz="2400" b="1" i="1" u="sng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l-GR" sz="2600" b="1" i="1" u="sng" dirty="0">
                <a:solidFill>
                  <a:srgbClr val="0070C0"/>
                </a:solidFill>
              </a:rPr>
              <a:t>Αποκλίσεις Γ.Β.Ε</a:t>
            </a:r>
          </a:p>
          <a:p>
            <a:pPr>
              <a:buNone/>
            </a:pPr>
            <a:r>
              <a:rPr lang="el-GR" sz="2600" dirty="0"/>
              <a:t>Απόκλιση όγκου παραγωγής = </a:t>
            </a:r>
            <a:r>
              <a:rPr lang="el-GR" sz="2600" dirty="0" err="1"/>
              <a:t>Σταθ</a:t>
            </a:r>
            <a:r>
              <a:rPr lang="el-GR" sz="2600" dirty="0"/>
              <a:t>. </a:t>
            </a:r>
            <a:r>
              <a:rPr lang="el-GR" sz="2600" dirty="0" err="1"/>
              <a:t>συντ</a:t>
            </a:r>
            <a:r>
              <a:rPr lang="el-GR" sz="2600" dirty="0"/>
              <a:t>/</a:t>
            </a:r>
            <a:r>
              <a:rPr lang="el-GR" sz="2600" dirty="0" err="1"/>
              <a:t>στής</a:t>
            </a:r>
            <a:r>
              <a:rPr lang="el-GR" sz="2600" dirty="0"/>
              <a:t>(Πρότυπες ώρες – </a:t>
            </a:r>
            <a:r>
              <a:rPr lang="el-GR" sz="2600" dirty="0" err="1"/>
              <a:t>Προϋπολ</a:t>
            </a:r>
            <a:r>
              <a:rPr lang="el-GR" sz="2600" dirty="0"/>
              <a:t>. ώρες) =</a:t>
            </a:r>
          </a:p>
          <a:p>
            <a:pPr>
              <a:buNone/>
            </a:pPr>
            <a:r>
              <a:rPr lang="el-GR" sz="2600" dirty="0"/>
              <a:t>= 10 (10.800 – 14.000</a:t>
            </a:r>
            <a:r>
              <a:rPr lang="el-GR" sz="2600" b="1" dirty="0">
                <a:solidFill>
                  <a:srgbClr val="FF0000"/>
                </a:solidFill>
              </a:rPr>
              <a:t> * *</a:t>
            </a:r>
            <a:r>
              <a:rPr lang="el-GR" sz="2600" dirty="0"/>
              <a:t> ) = </a:t>
            </a:r>
            <a:r>
              <a:rPr lang="el-GR" sz="2600" b="1" dirty="0"/>
              <a:t>- 32.000 </a:t>
            </a:r>
          </a:p>
          <a:p>
            <a:pPr>
              <a:buNone/>
            </a:pPr>
            <a:r>
              <a:rPr lang="el-GR" sz="2400" b="1" dirty="0"/>
              <a:t>                                                                     </a:t>
            </a:r>
            <a:r>
              <a:rPr lang="el-GR" sz="2400" b="1" dirty="0">
                <a:solidFill>
                  <a:srgbClr val="FF0000"/>
                </a:solidFill>
              </a:rPr>
              <a:t>* * </a:t>
            </a:r>
            <a:r>
              <a:rPr lang="el-GR" sz="1800" b="1" dirty="0">
                <a:solidFill>
                  <a:srgbClr val="0070C0"/>
                </a:solidFill>
              </a:rPr>
              <a:t>Προϋπολογιστικές ώρες</a:t>
            </a:r>
            <a:r>
              <a:rPr lang="en-US" sz="1800" b="1" dirty="0">
                <a:solidFill>
                  <a:srgbClr val="0070C0"/>
                </a:solidFill>
              </a:rPr>
              <a:t>:</a:t>
            </a:r>
            <a:r>
              <a:rPr lang="el-GR" sz="1800" b="1" dirty="0">
                <a:solidFill>
                  <a:srgbClr val="0070C0"/>
                </a:solidFill>
              </a:rPr>
              <a:t> μονάδες 2.000 Χ (5 +2) = 14.000</a:t>
            </a:r>
            <a:endParaRPr lang="el-GR" sz="1800" b="1" u="sng" dirty="0">
              <a:solidFill>
                <a:srgbClr val="0070C0"/>
              </a:solidFill>
            </a:endParaRPr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600" dirty="0"/>
              <a:t>Απόκλιση </a:t>
            </a:r>
            <a:r>
              <a:rPr lang="el-GR" sz="2600" dirty="0" err="1"/>
              <a:t>αποτελ</a:t>
            </a:r>
            <a:r>
              <a:rPr lang="el-GR" sz="2600" dirty="0"/>
              <a:t>/</a:t>
            </a:r>
            <a:r>
              <a:rPr lang="el-GR" sz="2600" dirty="0" err="1"/>
              <a:t>τος</a:t>
            </a:r>
            <a:r>
              <a:rPr lang="el-GR" sz="2600" dirty="0"/>
              <a:t> = Μεταβλητός  </a:t>
            </a:r>
            <a:r>
              <a:rPr lang="el-GR" sz="2600" dirty="0" err="1"/>
              <a:t>συντ</a:t>
            </a:r>
            <a:r>
              <a:rPr lang="el-GR" sz="2600" dirty="0"/>
              <a:t>/</a:t>
            </a:r>
            <a:r>
              <a:rPr lang="el-GR" sz="2600" dirty="0" err="1"/>
              <a:t>στής</a:t>
            </a:r>
            <a:r>
              <a:rPr lang="el-GR" sz="2600" dirty="0"/>
              <a:t> (Πρότυπες ώρες – </a:t>
            </a:r>
            <a:r>
              <a:rPr lang="el-GR" sz="2600" dirty="0" err="1"/>
              <a:t>Πραγμ</a:t>
            </a:r>
            <a:r>
              <a:rPr lang="el-GR" sz="2600" dirty="0"/>
              <a:t>. ώρες) =</a:t>
            </a:r>
          </a:p>
          <a:p>
            <a:pPr>
              <a:buNone/>
            </a:pPr>
            <a:r>
              <a:rPr lang="el-GR" sz="2600" dirty="0"/>
              <a:t>= 15(10.800 – 14.000) = </a:t>
            </a:r>
            <a:r>
              <a:rPr lang="el-GR" sz="2600" b="1" dirty="0"/>
              <a:t>- 48.000 </a:t>
            </a:r>
            <a:endParaRPr lang="el-GR" sz="2600" b="1" u="sng" dirty="0"/>
          </a:p>
          <a:p>
            <a:pPr>
              <a:buNone/>
            </a:pPr>
            <a:endParaRPr lang="el-GR" sz="2400" b="1" u="sng" dirty="0"/>
          </a:p>
          <a:p>
            <a:pPr>
              <a:buNone/>
            </a:pPr>
            <a:r>
              <a:rPr lang="el-GR" sz="2600" dirty="0" err="1"/>
              <a:t>Απόκλ</a:t>
            </a:r>
            <a:r>
              <a:rPr lang="el-GR" sz="2600" dirty="0"/>
              <a:t>. </a:t>
            </a:r>
            <a:r>
              <a:rPr lang="el-GR" sz="2600" dirty="0" err="1"/>
              <a:t>προϋπ</a:t>
            </a:r>
            <a:r>
              <a:rPr lang="el-GR" sz="2600" dirty="0"/>
              <a:t>/</a:t>
            </a:r>
            <a:r>
              <a:rPr lang="el-GR" sz="2600" dirty="0" err="1"/>
              <a:t>σμού</a:t>
            </a:r>
            <a:r>
              <a:rPr lang="el-GR" sz="2600" dirty="0"/>
              <a:t>=(</a:t>
            </a:r>
            <a:r>
              <a:rPr lang="el-GR" sz="2600" dirty="0" err="1"/>
              <a:t>Σταθ</a:t>
            </a:r>
            <a:r>
              <a:rPr lang="el-GR" sz="2600" dirty="0"/>
              <a:t>. </a:t>
            </a:r>
            <a:r>
              <a:rPr lang="el-GR" sz="2600" dirty="0" err="1"/>
              <a:t>συντ.Χ</a:t>
            </a:r>
            <a:r>
              <a:rPr lang="el-GR" sz="2600" dirty="0"/>
              <a:t> </a:t>
            </a:r>
            <a:r>
              <a:rPr lang="el-GR" sz="2600" dirty="0" err="1"/>
              <a:t>Προϋπολ</a:t>
            </a:r>
            <a:r>
              <a:rPr lang="el-GR" sz="2600" dirty="0"/>
              <a:t>. ώρες)+(</a:t>
            </a:r>
            <a:r>
              <a:rPr lang="el-GR" sz="2600" dirty="0" err="1"/>
              <a:t>Μεταβλ</a:t>
            </a:r>
            <a:r>
              <a:rPr lang="el-GR" sz="2600" dirty="0"/>
              <a:t>. </a:t>
            </a:r>
            <a:r>
              <a:rPr lang="el-GR" sz="2600" dirty="0" err="1"/>
              <a:t>Συντ.ΧΠραγμ</a:t>
            </a:r>
            <a:r>
              <a:rPr lang="el-GR" sz="2600" dirty="0"/>
              <a:t>. ώρες)- </a:t>
            </a:r>
          </a:p>
          <a:p>
            <a:pPr>
              <a:buNone/>
            </a:pPr>
            <a:r>
              <a:rPr lang="el-GR" sz="2600" dirty="0"/>
              <a:t>-Πραγματικά Γ.Β.Ε =(10 Χ 14.000) +(15 Χ 14.000) – 375.000 =140.000 + 210.000 – </a:t>
            </a:r>
          </a:p>
          <a:p>
            <a:pPr>
              <a:buNone/>
            </a:pPr>
            <a:r>
              <a:rPr lang="el-GR" sz="2600" dirty="0"/>
              <a:t>-375.000 = </a:t>
            </a:r>
            <a:r>
              <a:rPr lang="el-GR" sz="2600" b="1" dirty="0"/>
              <a:t>- 25.000</a:t>
            </a:r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116</a:t>
            </a:fld>
            <a:endParaRPr lang="el-GR"/>
          </a:p>
        </p:txBody>
      </p:sp>
      <p:sp>
        <p:nvSpPr>
          <p:cNvPr id="6" name="5 - Δεξιό άγκιστρο"/>
          <p:cNvSpPr/>
          <p:nvPr/>
        </p:nvSpPr>
        <p:spPr>
          <a:xfrm>
            <a:off x="8572528" y="1142984"/>
            <a:ext cx="84010" cy="35719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sz="4400" b="1" i="1" dirty="0">
                <a:solidFill>
                  <a:srgbClr val="0070C0"/>
                </a:solidFill>
              </a:rPr>
              <a:t>ΕΥΧΑΡΙΣΤΩ </a:t>
            </a:r>
          </a:p>
          <a:p>
            <a:pPr algn="ctr">
              <a:buNone/>
            </a:pPr>
            <a:r>
              <a:rPr lang="el-GR" sz="4400" b="1" i="1" dirty="0">
                <a:solidFill>
                  <a:srgbClr val="0070C0"/>
                </a:solidFill>
              </a:rPr>
              <a:t>ΓΙΑ ΤΗΝ ΠΡΟΣΟΧΗ ΣΑΣ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117</a:t>
            </a:fld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300" b="1" i="1"/>
              <a:t>ΠΡΟΤΥΠΟ ΚΟΣΤΟΣ</a:t>
            </a:r>
            <a:br>
              <a:rPr lang="el-GR" sz="4300" b="1" i="1"/>
            </a:br>
            <a:endParaRPr lang="el-GR" sz="43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/>
              <a:t>Το  πρότυπο   κόστος   εισήχθη  για  πρώτη  φορά στην  </a:t>
            </a:r>
            <a:r>
              <a:rPr lang="el-GR" sz="1900" b="1"/>
              <a:t>Ιαπωνία </a:t>
            </a:r>
          </a:p>
          <a:p>
            <a:pPr>
              <a:buNone/>
            </a:pPr>
            <a:r>
              <a:rPr lang="el-GR" sz="1900"/>
              <a:t>μετά </a:t>
            </a:r>
            <a:r>
              <a:rPr lang="en-US" sz="1900"/>
              <a:t> </a:t>
            </a:r>
            <a:r>
              <a:rPr lang="el-GR" sz="1900"/>
              <a:t>τον   Β’  Παγκόσμιο </a:t>
            </a:r>
            <a:r>
              <a:rPr lang="en-US" sz="1900"/>
              <a:t> </a:t>
            </a:r>
            <a:r>
              <a:rPr lang="el-GR" sz="1900"/>
              <a:t>Πόλεμο, </a:t>
            </a:r>
            <a:r>
              <a:rPr lang="en-US" sz="1900"/>
              <a:t> </a:t>
            </a:r>
            <a:r>
              <a:rPr lang="el-GR" sz="1900"/>
              <a:t>με </a:t>
            </a:r>
            <a:r>
              <a:rPr lang="en-US" sz="1900"/>
              <a:t>  </a:t>
            </a:r>
            <a:r>
              <a:rPr lang="el-GR" sz="1900"/>
              <a:t>την </a:t>
            </a:r>
            <a:r>
              <a:rPr lang="en-US" sz="1900"/>
              <a:t> </a:t>
            </a:r>
            <a:r>
              <a:rPr lang="el-GR" sz="1900"/>
              <a:t> </a:t>
            </a:r>
            <a:r>
              <a:rPr lang="en-US" sz="1900" b="1"/>
              <a:t>Nippon  Electronics</a:t>
            </a:r>
            <a:endParaRPr lang="el-GR" sz="1900" b="1"/>
          </a:p>
          <a:p>
            <a:pPr>
              <a:buNone/>
            </a:pPr>
            <a:r>
              <a:rPr lang="en-US" sz="1900" b="1"/>
              <a:t>Company </a:t>
            </a:r>
            <a:r>
              <a:rPr lang="el-GR" sz="1900" b="1"/>
              <a:t> </a:t>
            </a:r>
            <a:r>
              <a:rPr lang="el-GR" sz="1900"/>
              <a:t>να  είναι  μια από  τις πρώτες Ιαπωνικές επιχειρήσεις</a:t>
            </a:r>
          </a:p>
          <a:p>
            <a:pPr>
              <a:buNone/>
            </a:pPr>
            <a:r>
              <a:rPr lang="el-GR" sz="1900"/>
              <a:t>που υιοθέτησαν  το   πρότυπο   κόστος   για   όλα   τα   προϊόντα</a:t>
            </a:r>
          </a:p>
          <a:p>
            <a:pPr>
              <a:buNone/>
            </a:pPr>
            <a:r>
              <a:rPr lang="el-GR" sz="1900"/>
              <a:t>τους. 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12</a:t>
            </a:fld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300" b="1" i="1"/>
              <a:t>ΠΡΟΤΥΠΟ ΚΟΣΤΟΣ</a:t>
            </a:r>
            <a:br>
              <a:rPr lang="el-GR" sz="4300" b="1" i="1"/>
            </a:br>
            <a:endParaRPr lang="el-GR" sz="43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/>
              <a:t>Μια  μελέτη(παλαιότερη)  των  μεθόδων  κοστολόγησης   έδειξε</a:t>
            </a:r>
          </a:p>
          <a:p>
            <a:pPr>
              <a:buNone/>
            </a:pPr>
            <a:r>
              <a:rPr lang="el-GR" sz="1900"/>
              <a:t>ότι</a:t>
            </a:r>
            <a:r>
              <a:rPr lang="en-US" sz="1900"/>
              <a:t>:</a:t>
            </a:r>
            <a:endParaRPr lang="el-GR" sz="1900"/>
          </a:p>
          <a:p>
            <a:pPr>
              <a:buNone/>
            </a:pPr>
            <a:endParaRPr lang="el-GR" sz="1900"/>
          </a:p>
          <a:p>
            <a:r>
              <a:rPr lang="el-GR" sz="1900"/>
              <a:t>Τα  3/4  των  επιχειρήσεων  που  ερευνήθηκαν  στο  Ηνωμένο Βασίλειο</a:t>
            </a:r>
          </a:p>
          <a:p>
            <a:r>
              <a:rPr lang="el-GR" sz="1900"/>
              <a:t>Τα  2/3   των  επιχειρήσεων   που  ερευνήθηκαν  στο  Καναδά </a:t>
            </a:r>
          </a:p>
          <a:p>
            <a:r>
              <a:rPr lang="el-GR" sz="1900"/>
              <a:t>Το  40%  των  επιχειρήσεων  που ερευνήθηκαν  στην  Ιαπωνία </a:t>
            </a:r>
          </a:p>
          <a:p>
            <a:endParaRPr lang="el-GR" sz="1900"/>
          </a:p>
          <a:p>
            <a:pPr>
              <a:buNone/>
            </a:pPr>
            <a:r>
              <a:rPr lang="el-GR" sz="1900"/>
              <a:t>χρησιμοποιούσαν συστήματα πρότυπου κόστους. </a:t>
            </a:r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13</a:t>
            </a:fld>
            <a:endParaRPr lang="el-G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br>
              <a:rPr lang="el-GR" sz="3600" b="1" i="1"/>
            </a:br>
            <a:r>
              <a:rPr lang="el-GR" sz="3600" b="1" i="1"/>
              <a:t>Επιχειρήσεις που Εφαρμόζουν </a:t>
            </a:r>
            <a:br>
              <a:rPr lang="en-US" sz="3600" b="1" i="1"/>
            </a:br>
            <a:r>
              <a:rPr lang="el-GR" sz="3600" b="1" i="1"/>
              <a:t>Πρότυπη Κοστολόγηση</a:t>
            </a:r>
            <a:br>
              <a:rPr lang="el-GR" sz="3600" b="1" i="1"/>
            </a:br>
            <a:endParaRPr lang="el-GR" sz="36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830629 w 4480560"/>
              <a:gd name="connsiteY3" fmla="*/ 0 h 13716"/>
              <a:gd name="connsiteX4" fmla="*/ 2425903 w 4480560"/>
              <a:gd name="connsiteY4" fmla="*/ 0 h 13716"/>
              <a:gd name="connsiteX5" fmla="*/ 3021178 w 4480560"/>
              <a:gd name="connsiteY5" fmla="*/ 0 h 13716"/>
              <a:gd name="connsiteX6" fmla="*/ 3750869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930091 w 4480560"/>
              <a:gd name="connsiteY9" fmla="*/ 13716 h 13716"/>
              <a:gd name="connsiteX10" fmla="*/ 3290011 w 4480560"/>
              <a:gd name="connsiteY10" fmla="*/ 13716 h 13716"/>
              <a:gd name="connsiteX11" fmla="*/ 2649931 w 4480560"/>
              <a:gd name="connsiteY11" fmla="*/ 13716 h 13716"/>
              <a:gd name="connsiteX12" fmla="*/ 2054657 w 4480560"/>
              <a:gd name="connsiteY12" fmla="*/ 13716 h 13716"/>
              <a:gd name="connsiteX13" fmla="*/ 1324966 w 4480560"/>
              <a:gd name="connsiteY13" fmla="*/ 13716 h 13716"/>
              <a:gd name="connsiteX14" fmla="*/ 595274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574" y="14606"/>
                  <a:pt x="338605" y="-40"/>
                  <a:pt x="595274" y="0"/>
                </a:cubicBezTo>
                <a:cubicBezTo>
                  <a:pt x="856171" y="-2198"/>
                  <a:pt x="863435" y="-13333"/>
                  <a:pt x="1100938" y="0"/>
                </a:cubicBezTo>
                <a:cubicBezTo>
                  <a:pt x="1340270" y="17713"/>
                  <a:pt x="1418448" y="-18893"/>
                  <a:pt x="1651406" y="0"/>
                </a:cubicBezTo>
                <a:cubicBezTo>
                  <a:pt x="1875387" y="1627"/>
                  <a:pt x="2153037" y="22688"/>
                  <a:pt x="2336292" y="0"/>
                </a:cubicBezTo>
                <a:cubicBezTo>
                  <a:pt x="2522206" y="-4211"/>
                  <a:pt x="2718333" y="34959"/>
                  <a:pt x="2931566" y="0"/>
                </a:cubicBezTo>
                <a:cubicBezTo>
                  <a:pt x="3137043" y="-17106"/>
                  <a:pt x="3304331" y="1415"/>
                  <a:pt x="3482035" y="0"/>
                </a:cubicBezTo>
                <a:cubicBezTo>
                  <a:pt x="3649837" y="-24078"/>
                  <a:pt x="4010577" y="-51921"/>
                  <a:pt x="4480560" y="0"/>
                </a:cubicBezTo>
                <a:cubicBezTo>
                  <a:pt x="4480642" y="3611"/>
                  <a:pt x="4480510" y="9346"/>
                  <a:pt x="4480560" y="13716"/>
                </a:cubicBezTo>
                <a:cubicBezTo>
                  <a:pt x="4305601" y="36948"/>
                  <a:pt x="4025154" y="21890"/>
                  <a:pt x="3840480" y="13716"/>
                </a:cubicBezTo>
                <a:cubicBezTo>
                  <a:pt x="3668919" y="-16903"/>
                  <a:pt x="3556555" y="-17246"/>
                  <a:pt x="3290011" y="13716"/>
                </a:cubicBezTo>
                <a:cubicBezTo>
                  <a:pt x="2991827" y="13600"/>
                  <a:pt x="2862038" y="-27094"/>
                  <a:pt x="2560320" y="13716"/>
                </a:cubicBezTo>
                <a:cubicBezTo>
                  <a:pt x="2273396" y="32804"/>
                  <a:pt x="2159701" y="35426"/>
                  <a:pt x="1965046" y="13716"/>
                </a:cubicBezTo>
                <a:cubicBezTo>
                  <a:pt x="1785994" y="24616"/>
                  <a:pt x="1686680" y="47748"/>
                  <a:pt x="1459382" y="13716"/>
                </a:cubicBezTo>
                <a:cubicBezTo>
                  <a:pt x="1260610" y="398"/>
                  <a:pt x="913962" y="26960"/>
                  <a:pt x="774497" y="13716"/>
                </a:cubicBezTo>
                <a:cubicBezTo>
                  <a:pt x="689426" y="-2719"/>
                  <a:pt x="378264" y="1751"/>
                  <a:pt x="0" y="13716"/>
                </a:cubicBezTo>
                <a:cubicBezTo>
                  <a:pt x="-173" y="8371"/>
                  <a:pt x="-387" y="6213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90844" y="5546"/>
                  <a:pt x="318443" y="10543"/>
                  <a:pt x="595274" y="0"/>
                </a:cubicBezTo>
                <a:cubicBezTo>
                  <a:pt x="862223" y="-10630"/>
                  <a:pt x="1008164" y="-6970"/>
                  <a:pt x="1100938" y="0"/>
                </a:cubicBezTo>
                <a:cubicBezTo>
                  <a:pt x="1231751" y="-9052"/>
                  <a:pt x="1563421" y="-55931"/>
                  <a:pt x="1830629" y="0"/>
                </a:cubicBezTo>
                <a:cubicBezTo>
                  <a:pt x="2081843" y="38764"/>
                  <a:pt x="2181743" y="16966"/>
                  <a:pt x="2425903" y="0"/>
                </a:cubicBezTo>
                <a:cubicBezTo>
                  <a:pt x="2657412" y="-20059"/>
                  <a:pt x="2795431" y="8423"/>
                  <a:pt x="3021178" y="0"/>
                </a:cubicBezTo>
                <a:cubicBezTo>
                  <a:pt x="3275119" y="-4749"/>
                  <a:pt x="3480943" y="2522"/>
                  <a:pt x="3750869" y="0"/>
                </a:cubicBezTo>
                <a:cubicBezTo>
                  <a:pt x="4005211" y="16055"/>
                  <a:pt x="4302144" y="-2969"/>
                  <a:pt x="4480560" y="0"/>
                </a:cubicBezTo>
                <a:cubicBezTo>
                  <a:pt x="4480397" y="3458"/>
                  <a:pt x="4481383" y="8632"/>
                  <a:pt x="4480560" y="13716"/>
                </a:cubicBezTo>
                <a:cubicBezTo>
                  <a:pt x="4261480" y="-10003"/>
                  <a:pt x="4206199" y="28529"/>
                  <a:pt x="3930091" y="13716"/>
                </a:cubicBezTo>
                <a:cubicBezTo>
                  <a:pt x="3666932" y="-15474"/>
                  <a:pt x="3493645" y="14804"/>
                  <a:pt x="3290011" y="13716"/>
                </a:cubicBezTo>
                <a:cubicBezTo>
                  <a:pt x="3137078" y="-41032"/>
                  <a:pt x="2894690" y="-17948"/>
                  <a:pt x="2649931" y="13716"/>
                </a:cubicBezTo>
                <a:cubicBezTo>
                  <a:pt x="2413020" y="21294"/>
                  <a:pt x="2225991" y="-10559"/>
                  <a:pt x="2054657" y="13716"/>
                </a:cubicBezTo>
                <a:cubicBezTo>
                  <a:pt x="1886877" y="37541"/>
                  <a:pt x="1548763" y="45390"/>
                  <a:pt x="1324966" y="13716"/>
                </a:cubicBezTo>
                <a:cubicBezTo>
                  <a:pt x="1040995" y="1897"/>
                  <a:pt x="786929" y="-17655"/>
                  <a:pt x="595274" y="13716"/>
                </a:cubicBezTo>
                <a:cubicBezTo>
                  <a:pt x="371401" y="32831"/>
                  <a:pt x="168483" y="23167"/>
                  <a:pt x="0" y="13716"/>
                </a:cubicBezTo>
                <a:cubicBezTo>
                  <a:pt x="-740" y="8467"/>
                  <a:pt x="-279" y="4434"/>
                  <a:pt x="0" y="0"/>
                </a:cubicBezTo>
                <a:close/>
              </a:path>
              <a:path w="4480560" h="13716" fill="none" stroke="0" extrusionOk="0">
                <a:moveTo>
                  <a:pt x="0" y="0"/>
                </a:moveTo>
                <a:cubicBezTo>
                  <a:pt x="254633" y="596"/>
                  <a:pt x="318854" y="8353"/>
                  <a:pt x="595274" y="0"/>
                </a:cubicBezTo>
                <a:cubicBezTo>
                  <a:pt x="857042" y="-2503"/>
                  <a:pt x="863005" y="-13327"/>
                  <a:pt x="1100938" y="0"/>
                </a:cubicBezTo>
                <a:cubicBezTo>
                  <a:pt x="1322315" y="28736"/>
                  <a:pt x="1429801" y="-15572"/>
                  <a:pt x="1651406" y="0"/>
                </a:cubicBezTo>
                <a:cubicBezTo>
                  <a:pt x="1861310" y="20479"/>
                  <a:pt x="2199002" y="36173"/>
                  <a:pt x="2336292" y="0"/>
                </a:cubicBezTo>
                <a:cubicBezTo>
                  <a:pt x="2504451" y="-23230"/>
                  <a:pt x="2735943" y="-3451"/>
                  <a:pt x="2931566" y="0"/>
                </a:cubicBezTo>
                <a:cubicBezTo>
                  <a:pt x="3109081" y="-33272"/>
                  <a:pt x="3310374" y="39503"/>
                  <a:pt x="3482035" y="0"/>
                </a:cubicBezTo>
                <a:cubicBezTo>
                  <a:pt x="3630968" y="-117346"/>
                  <a:pt x="3975789" y="30358"/>
                  <a:pt x="4480560" y="0"/>
                </a:cubicBezTo>
                <a:cubicBezTo>
                  <a:pt x="4480546" y="3532"/>
                  <a:pt x="4481771" y="9530"/>
                  <a:pt x="4480560" y="13716"/>
                </a:cubicBezTo>
                <a:cubicBezTo>
                  <a:pt x="4299745" y="8025"/>
                  <a:pt x="4055484" y="54224"/>
                  <a:pt x="3840480" y="13716"/>
                </a:cubicBezTo>
                <a:cubicBezTo>
                  <a:pt x="3665362" y="14404"/>
                  <a:pt x="3548412" y="6532"/>
                  <a:pt x="3290011" y="13716"/>
                </a:cubicBezTo>
                <a:cubicBezTo>
                  <a:pt x="3037450" y="36923"/>
                  <a:pt x="2862123" y="43167"/>
                  <a:pt x="2560320" y="13716"/>
                </a:cubicBezTo>
                <a:cubicBezTo>
                  <a:pt x="2308793" y="7156"/>
                  <a:pt x="2153402" y="-25971"/>
                  <a:pt x="1965046" y="13716"/>
                </a:cubicBezTo>
                <a:cubicBezTo>
                  <a:pt x="1778601" y="25944"/>
                  <a:pt x="1672011" y="23840"/>
                  <a:pt x="1459382" y="13716"/>
                </a:cubicBezTo>
                <a:cubicBezTo>
                  <a:pt x="1212351" y="-9856"/>
                  <a:pt x="906131" y="12859"/>
                  <a:pt x="774497" y="13716"/>
                </a:cubicBezTo>
                <a:cubicBezTo>
                  <a:pt x="636671" y="-47283"/>
                  <a:pt x="331670" y="1705"/>
                  <a:pt x="0" y="13716"/>
                </a:cubicBezTo>
                <a:cubicBezTo>
                  <a:pt x="-561" y="8546"/>
                  <a:pt x="-377" y="61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480560"/>
                      <a:gd name="connsiteY0" fmla="*/ 0 h 13716"/>
                      <a:gd name="connsiteX1" fmla="*/ 595274 w 4480560"/>
                      <a:gd name="connsiteY1" fmla="*/ 0 h 13716"/>
                      <a:gd name="connsiteX2" fmla="*/ 1100938 w 4480560"/>
                      <a:gd name="connsiteY2" fmla="*/ 0 h 13716"/>
                      <a:gd name="connsiteX3" fmla="*/ 1651406 w 4480560"/>
                      <a:gd name="connsiteY3" fmla="*/ 0 h 13716"/>
                      <a:gd name="connsiteX4" fmla="*/ 2336292 w 4480560"/>
                      <a:gd name="connsiteY4" fmla="*/ 0 h 13716"/>
                      <a:gd name="connsiteX5" fmla="*/ 2931566 w 4480560"/>
                      <a:gd name="connsiteY5" fmla="*/ 0 h 13716"/>
                      <a:gd name="connsiteX6" fmla="*/ 3482035 w 4480560"/>
                      <a:gd name="connsiteY6" fmla="*/ 0 h 13716"/>
                      <a:gd name="connsiteX7" fmla="*/ 4480560 w 4480560"/>
                      <a:gd name="connsiteY7" fmla="*/ 0 h 13716"/>
                      <a:gd name="connsiteX8" fmla="*/ 4480560 w 4480560"/>
                      <a:gd name="connsiteY8" fmla="*/ 13716 h 13716"/>
                      <a:gd name="connsiteX9" fmla="*/ 3840480 w 4480560"/>
                      <a:gd name="connsiteY9" fmla="*/ 13716 h 13716"/>
                      <a:gd name="connsiteX10" fmla="*/ 3290011 w 4480560"/>
                      <a:gd name="connsiteY10" fmla="*/ 13716 h 13716"/>
                      <a:gd name="connsiteX11" fmla="*/ 2560320 w 4480560"/>
                      <a:gd name="connsiteY11" fmla="*/ 13716 h 13716"/>
                      <a:gd name="connsiteX12" fmla="*/ 1965046 w 4480560"/>
                      <a:gd name="connsiteY12" fmla="*/ 13716 h 13716"/>
                      <a:gd name="connsiteX13" fmla="*/ 1459382 w 4480560"/>
                      <a:gd name="connsiteY13" fmla="*/ 13716 h 13716"/>
                      <a:gd name="connsiteX14" fmla="*/ 774497 w 4480560"/>
                      <a:gd name="connsiteY14" fmla="*/ 13716 h 13716"/>
                      <a:gd name="connsiteX15" fmla="*/ 0 w 4480560"/>
                      <a:gd name="connsiteY15" fmla="*/ 13716 h 13716"/>
                      <a:gd name="connsiteX16" fmla="*/ 0 w 4480560"/>
                      <a:gd name="connsiteY16" fmla="*/ 0 h 137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480560" h="13716" fill="none" extrusionOk="0">
                        <a:moveTo>
                          <a:pt x="0" y="0"/>
                        </a:moveTo>
                        <a:cubicBezTo>
                          <a:pt x="267821" y="8731"/>
                          <a:pt x="334105" y="2629"/>
                          <a:pt x="595274" y="0"/>
                        </a:cubicBezTo>
                        <a:cubicBezTo>
                          <a:pt x="856443" y="-2629"/>
                          <a:pt x="863808" y="-13353"/>
                          <a:pt x="1100938" y="0"/>
                        </a:cubicBezTo>
                        <a:cubicBezTo>
                          <a:pt x="1338068" y="13353"/>
                          <a:pt x="1431663" y="-25862"/>
                          <a:pt x="1651406" y="0"/>
                        </a:cubicBezTo>
                        <a:cubicBezTo>
                          <a:pt x="1871149" y="25862"/>
                          <a:pt x="2173163" y="23827"/>
                          <a:pt x="2336292" y="0"/>
                        </a:cubicBezTo>
                        <a:cubicBezTo>
                          <a:pt x="2499421" y="-23827"/>
                          <a:pt x="2720589" y="28148"/>
                          <a:pt x="2931566" y="0"/>
                        </a:cubicBezTo>
                        <a:cubicBezTo>
                          <a:pt x="3142543" y="-28148"/>
                          <a:pt x="3323630" y="27022"/>
                          <a:pt x="3482035" y="0"/>
                        </a:cubicBezTo>
                        <a:cubicBezTo>
                          <a:pt x="3640440" y="-27022"/>
                          <a:pt x="4012110" y="-20118"/>
                          <a:pt x="4480560" y="0"/>
                        </a:cubicBezTo>
                        <a:cubicBezTo>
                          <a:pt x="4480273" y="3379"/>
                          <a:pt x="4480768" y="9289"/>
                          <a:pt x="4480560" y="13716"/>
                        </a:cubicBezTo>
                        <a:cubicBezTo>
                          <a:pt x="4314132" y="10352"/>
                          <a:pt x="4028383" y="32060"/>
                          <a:pt x="3840480" y="13716"/>
                        </a:cubicBezTo>
                        <a:cubicBezTo>
                          <a:pt x="3652577" y="-4628"/>
                          <a:pt x="3547615" y="-1724"/>
                          <a:pt x="3290011" y="13716"/>
                        </a:cubicBezTo>
                        <a:cubicBezTo>
                          <a:pt x="3032407" y="29156"/>
                          <a:pt x="2830268" y="4147"/>
                          <a:pt x="2560320" y="13716"/>
                        </a:cubicBezTo>
                        <a:cubicBezTo>
                          <a:pt x="2290372" y="23285"/>
                          <a:pt x="2147422" y="2156"/>
                          <a:pt x="1965046" y="13716"/>
                        </a:cubicBezTo>
                        <a:cubicBezTo>
                          <a:pt x="1782670" y="25276"/>
                          <a:pt x="1689791" y="36108"/>
                          <a:pt x="1459382" y="13716"/>
                        </a:cubicBezTo>
                        <a:cubicBezTo>
                          <a:pt x="1228973" y="-8676"/>
                          <a:pt x="915486" y="31929"/>
                          <a:pt x="774497" y="13716"/>
                        </a:cubicBezTo>
                        <a:cubicBezTo>
                          <a:pt x="633508" y="-4497"/>
                          <a:pt x="361442" y="-15679"/>
                          <a:pt x="0" y="13716"/>
                        </a:cubicBezTo>
                        <a:cubicBezTo>
                          <a:pt x="-362" y="8190"/>
                          <a:pt x="-434" y="6098"/>
                          <a:pt x="0" y="0"/>
                        </a:cubicBezTo>
                        <a:close/>
                      </a:path>
                      <a:path w="4480560" h="13716" stroke="0" extrusionOk="0">
                        <a:moveTo>
                          <a:pt x="0" y="0"/>
                        </a:moveTo>
                        <a:cubicBezTo>
                          <a:pt x="285465" y="225"/>
                          <a:pt x="322691" y="16223"/>
                          <a:pt x="595274" y="0"/>
                        </a:cubicBezTo>
                        <a:cubicBezTo>
                          <a:pt x="867857" y="-16223"/>
                          <a:pt x="989129" y="-11242"/>
                          <a:pt x="1100938" y="0"/>
                        </a:cubicBezTo>
                        <a:cubicBezTo>
                          <a:pt x="1212747" y="11242"/>
                          <a:pt x="1574350" y="-36410"/>
                          <a:pt x="1830629" y="0"/>
                        </a:cubicBezTo>
                        <a:cubicBezTo>
                          <a:pt x="2086908" y="36410"/>
                          <a:pt x="2180922" y="4645"/>
                          <a:pt x="2425903" y="0"/>
                        </a:cubicBezTo>
                        <a:cubicBezTo>
                          <a:pt x="2670884" y="-4645"/>
                          <a:pt x="2782024" y="22929"/>
                          <a:pt x="3021178" y="0"/>
                        </a:cubicBezTo>
                        <a:cubicBezTo>
                          <a:pt x="3260332" y="-22929"/>
                          <a:pt x="3456982" y="-1586"/>
                          <a:pt x="3750869" y="0"/>
                        </a:cubicBezTo>
                        <a:cubicBezTo>
                          <a:pt x="4044756" y="1586"/>
                          <a:pt x="4302726" y="17043"/>
                          <a:pt x="4480560" y="0"/>
                        </a:cubicBezTo>
                        <a:cubicBezTo>
                          <a:pt x="4480360" y="3832"/>
                          <a:pt x="4481152" y="9314"/>
                          <a:pt x="4480560" y="13716"/>
                        </a:cubicBezTo>
                        <a:cubicBezTo>
                          <a:pt x="4279652" y="-11422"/>
                          <a:pt x="4200762" y="36994"/>
                          <a:pt x="3930091" y="13716"/>
                        </a:cubicBezTo>
                        <a:cubicBezTo>
                          <a:pt x="3659420" y="-9562"/>
                          <a:pt x="3456052" y="17722"/>
                          <a:pt x="3290011" y="13716"/>
                        </a:cubicBezTo>
                        <a:cubicBezTo>
                          <a:pt x="3123970" y="9710"/>
                          <a:pt x="2882392" y="28246"/>
                          <a:pt x="2649931" y="13716"/>
                        </a:cubicBezTo>
                        <a:cubicBezTo>
                          <a:pt x="2417470" y="-814"/>
                          <a:pt x="2238426" y="2765"/>
                          <a:pt x="2054657" y="13716"/>
                        </a:cubicBezTo>
                        <a:cubicBezTo>
                          <a:pt x="1870888" y="24667"/>
                          <a:pt x="1566368" y="40468"/>
                          <a:pt x="1324966" y="13716"/>
                        </a:cubicBezTo>
                        <a:cubicBezTo>
                          <a:pt x="1083564" y="-13036"/>
                          <a:pt x="787410" y="6374"/>
                          <a:pt x="595274" y="13716"/>
                        </a:cubicBezTo>
                        <a:cubicBezTo>
                          <a:pt x="403138" y="21058"/>
                          <a:pt x="169622" y="5927"/>
                          <a:pt x="0" y="13716"/>
                        </a:cubicBezTo>
                        <a:cubicBezTo>
                          <a:pt x="-475" y="8699"/>
                          <a:pt x="-565" y="440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endParaRPr lang="el-GR" sz="1900"/>
          </a:p>
          <a:p>
            <a:r>
              <a:rPr lang="el-GR" sz="1900"/>
              <a:t>Βιομηχανικές επιχειρήσεις</a:t>
            </a:r>
          </a:p>
          <a:p>
            <a:endParaRPr lang="el-GR" sz="1900"/>
          </a:p>
          <a:p>
            <a:r>
              <a:rPr lang="el-GR" sz="1900"/>
              <a:t>Εμπορικές επιχειρήσεις</a:t>
            </a:r>
          </a:p>
          <a:p>
            <a:endParaRPr lang="el-GR" sz="1900"/>
          </a:p>
          <a:p>
            <a:r>
              <a:rPr lang="el-GR" sz="1900"/>
              <a:t>Επιχειρήσεις παροχής υπηρεσιών</a:t>
            </a:r>
          </a:p>
          <a:p>
            <a:endParaRPr lang="el-GR" sz="1900"/>
          </a:p>
          <a:p>
            <a:r>
              <a:rPr lang="el-GR" sz="1900"/>
              <a:t>Μη κερδοσκοπικές επιχειρήσεις</a:t>
            </a: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14</a:t>
            </a:fld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300" b="1" i="1"/>
              <a:t>Επιχειρήσεις που Εφαρμόζουν </a:t>
            </a:r>
            <a:br>
              <a:rPr lang="en-US" sz="4300" b="1" i="1"/>
            </a:br>
            <a:r>
              <a:rPr lang="el-GR" sz="4300" b="1" i="1"/>
              <a:t>Πρότυπη Κοστολόγηση</a:t>
            </a:r>
            <a:endParaRPr lang="el-GR" sz="43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/>
              <a:t>Η   πιο  συχνή  εφαρμογή   του  πρότυπου   κόστους   συναντάται </a:t>
            </a:r>
          </a:p>
          <a:p>
            <a:pPr>
              <a:buNone/>
            </a:pPr>
            <a:r>
              <a:rPr lang="el-GR" sz="1900"/>
              <a:t>στις    </a:t>
            </a:r>
            <a:r>
              <a:rPr lang="el-GR" sz="1900" b="1"/>
              <a:t>βιομηχανικές    επιχειρήσεις</a:t>
            </a:r>
            <a:r>
              <a:rPr lang="el-GR" sz="1900"/>
              <a:t>,    οι    οποίες    έχουν     πολύ </a:t>
            </a:r>
          </a:p>
          <a:p>
            <a:pPr>
              <a:buNone/>
            </a:pPr>
            <a:r>
              <a:rPr lang="el-GR" sz="1900"/>
              <a:t>αναπτυγμένα   συστήματα  πρότυπου  κόστους,   στα  οποία  για</a:t>
            </a:r>
          </a:p>
          <a:p>
            <a:pPr>
              <a:buNone/>
            </a:pPr>
            <a:r>
              <a:rPr lang="el-GR" sz="1900"/>
              <a:t>κάθε ξεχωριστό προϊόν καταρτίζονται λεπτομερώς πρότυπα που</a:t>
            </a:r>
          </a:p>
          <a:p>
            <a:pPr>
              <a:buNone/>
            </a:pPr>
            <a:r>
              <a:rPr lang="el-GR" sz="1900"/>
              <a:t>συνδέονται  με</a:t>
            </a:r>
            <a:r>
              <a:rPr lang="en-US" sz="1900"/>
              <a:t>:</a:t>
            </a:r>
            <a:endParaRPr lang="el-GR" sz="1900"/>
          </a:p>
          <a:p>
            <a:r>
              <a:rPr lang="el-GR" sz="1900"/>
              <a:t>Τα υλικά </a:t>
            </a:r>
          </a:p>
          <a:p>
            <a:r>
              <a:rPr lang="el-GR" sz="1900"/>
              <a:t>Την εργασία </a:t>
            </a:r>
          </a:p>
          <a:p>
            <a:r>
              <a:rPr lang="el-GR" sz="1900"/>
              <a:t>Τα  Γ.Β.Ε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15</a:t>
            </a:fld>
            <a:endParaRPr lang="el-G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br>
              <a:rPr lang="el-GR" sz="2200" b="1" i="1"/>
            </a:br>
            <a:r>
              <a:rPr lang="el-GR" sz="2200" b="1" i="1"/>
              <a:t>Συστατικά στοιχεία του πρότυπου κόστους</a:t>
            </a:r>
            <a:br>
              <a:rPr lang="el-GR" sz="2200" b="1" i="1"/>
            </a:br>
            <a:br>
              <a:rPr lang="el-GR" sz="2200" b="1" i="1"/>
            </a:br>
            <a:endParaRPr lang="el-GR" sz="22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1900"/>
          </a:p>
          <a:p>
            <a:pPr>
              <a:buNone/>
            </a:pPr>
            <a:endParaRPr lang="el-GR" sz="1900"/>
          </a:p>
          <a:p>
            <a:pPr>
              <a:buFont typeface="Wingdings" pitchFamily="2" charset="2"/>
              <a:buChar char="Ø"/>
            </a:pPr>
            <a:r>
              <a:rPr lang="el-GR" sz="1900"/>
              <a:t>Το πρότυπο κόστος των </a:t>
            </a:r>
            <a:r>
              <a:rPr lang="el-GR" sz="1900" b="1"/>
              <a:t>άμεσων υλικών</a:t>
            </a:r>
          </a:p>
          <a:p>
            <a:pPr>
              <a:buFont typeface="Wingdings" pitchFamily="2" charset="2"/>
              <a:buChar char="Ø"/>
            </a:pPr>
            <a:endParaRPr lang="el-GR" sz="1900"/>
          </a:p>
          <a:p>
            <a:pPr>
              <a:buFont typeface="Wingdings" pitchFamily="2" charset="2"/>
              <a:buChar char="Ø"/>
            </a:pPr>
            <a:r>
              <a:rPr lang="el-GR" sz="1900"/>
              <a:t>Το πρότυπο κόστος της </a:t>
            </a:r>
            <a:r>
              <a:rPr lang="el-GR" sz="1900" b="1"/>
              <a:t>άμεσης εργασίας</a:t>
            </a:r>
          </a:p>
          <a:p>
            <a:pPr>
              <a:buFont typeface="Wingdings" pitchFamily="2" charset="2"/>
              <a:buChar char="Ø"/>
            </a:pPr>
            <a:endParaRPr lang="el-GR" sz="1900"/>
          </a:p>
          <a:p>
            <a:pPr>
              <a:buFont typeface="Wingdings" pitchFamily="2" charset="2"/>
              <a:buChar char="Ø"/>
            </a:pPr>
            <a:r>
              <a:rPr lang="el-GR" sz="1900"/>
              <a:t>Το πρότυπο κόστος των </a:t>
            </a:r>
            <a:r>
              <a:rPr lang="el-GR" sz="1900" b="1"/>
              <a:t>Γ.Β.Ε.</a:t>
            </a: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16</a:t>
            </a:fld>
            <a:endParaRPr lang="el-G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954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2800" b="1" i="1" dirty="0"/>
              <a:t>Συστατικά στοιχεία του πρότυπου κόστους</a:t>
            </a:r>
            <a:br>
              <a:rPr lang="el-GR" sz="2400" b="1" i="1" dirty="0"/>
            </a:b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400" dirty="0"/>
              <a:t> </a:t>
            </a:r>
            <a:r>
              <a:rPr lang="el-GR" sz="2400" b="1" dirty="0"/>
              <a:t>Πρότυπο κόστος         </a:t>
            </a:r>
          </a:p>
          <a:p>
            <a:pPr>
              <a:buNone/>
            </a:pPr>
            <a:r>
              <a:rPr lang="el-GR" sz="2400" b="1" dirty="0"/>
              <a:t> άμεσων υλικών                                                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dirty="0"/>
              <a:t> </a:t>
            </a:r>
            <a:r>
              <a:rPr lang="el-GR" sz="2400" b="1" dirty="0"/>
              <a:t>Πρότυπο κόστος                       </a:t>
            </a:r>
          </a:p>
          <a:p>
            <a:pPr>
              <a:buNone/>
            </a:pPr>
            <a:r>
              <a:rPr lang="el-GR" sz="2400" b="1" dirty="0"/>
              <a:t> άμεσης εργασίας   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dirty="0"/>
              <a:t> </a:t>
            </a:r>
            <a:r>
              <a:rPr lang="el-GR" sz="2400" b="1" dirty="0"/>
              <a:t>Πρότυπο κόστος             </a:t>
            </a:r>
          </a:p>
          <a:p>
            <a:pPr>
              <a:buNone/>
            </a:pPr>
            <a:r>
              <a:rPr lang="el-GR" sz="2400" b="1" dirty="0"/>
              <a:t> Γ.Β.Ε                         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</a:t>
            </a:fld>
            <a:endParaRPr lang="el-GR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857752" y="1643050"/>
          <a:ext cx="33782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Φύλλο εργασίας" r:id="rId3" imgW="3378685" imgH="777152" progId="Excel.Sheet.12">
                  <p:embed/>
                </p:oleObj>
              </mc:Choice>
              <mc:Fallback>
                <p:oleObj name="Φύλλο εργασίας" r:id="rId3" imgW="3378685" imgH="777152" progId="Excel.Sheet.12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2" y="1643050"/>
                        <a:ext cx="337820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4857752" y="3429000"/>
          <a:ext cx="337820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Φύλλο εργασίας" r:id="rId5" imgW="3378685" imgH="795510" progId="Excel.Sheet.12">
                  <p:embed/>
                </p:oleObj>
              </mc:Choice>
              <mc:Fallback>
                <p:oleObj name="Φύλλο εργασίας" r:id="rId5" imgW="3378685" imgH="795510" progId="Excel.Sheet.12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2" y="3429000"/>
                        <a:ext cx="3378200" cy="795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4857752" y="4714884"/>
          <a:ext cx="406400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Φύλλο εργασίας" r:id="rId7" imgW="4064440" imgH="786511" progId="Excel.Sheet.12">
                  <p:embed/>
                </p:oleObj>
              </mc:Choice>
              <mc:Fallback>
                <p:oleObj name="Φύλλο εργασίας" r:id="rId7" imgW="4064440" imgH="786511" progId="Excel.Sheet.12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2" y="4714884"/>
                        <a:ext cx="4064000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13 - Δεξιό βέλος"/>
          <p:cNvSpPr/>
          <p:nvPr/>
        </p:nvSpPr>
        <p:spPr>
          <a:xfrm>
            <a:off x="3143240" y="1857364"/>
            <a:ext cx="121444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Δεξιό βέλος"/>
          <p:cNvSpPr/>
          <p:nvPr/>
        </p:nvSpPr>
        <p:spPr>
          <a:xfrm>
            <a:off x="3214678" y="3571876"/>
            <a:ext cx="121444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Δεξιό βέλος"/>
          <p:cNvSpPr/>
          <p:nvPr/>
        </p:nvSpPr>
        <p:spPr>
          <a:xfrm>
            <a:off x="3214678" y="4929198"/>
            <a:ext cx="121444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Ελεύθερη σχεδίαση 5">
            <a:extLst>
              <a:ext uri="{FF2B5EF4-FFF2-40B4-BE49-F238E27FC236}">
                <a16:creationId xmlns:a16="http://schemas.microsoft.com/office/drawing/2014/main" id="{B4D03DC1-561E-7746-878D-26251056A150}"/>
              </a:ext>
            </a:extLst>
          </p:cNvPr>
          <p:cNvSpPr/>
          <p:nvPr/>
        </p:nvSpPr>
        <p:spPr>
          <a:xfrm>
            <a:off x="605093" y="998483"/>
            <a:ext cx="7458537" cy="95761"/>
          </a:xfrm>
          <a:custGeom>
            <a:avLst/>
            <a:gdLst>
              <a:gd name="connsiteX0" fmla="*/ 36038 w 7458537"/>
              <a:gd name="connsiteY0" fmla="*/ 0 h 95761"/>
              <a:gd name="connsiteX1" fmla="*/ 1265748 w 7458537"/>
              <a:gd name="connsiteY1" fmla="*/ 84083 h 95761"/>
              <a:gd name="connsiteX2" fmla="*/ 3210162 w 7458537"/>
              <a:gd name="connsiteY2" fmla="*/ 10510 h 95761"/>
              <a:gd name="connsiteX3" fmla="*/ 4250686 w 7458537"/>
              <a:gd name="connsiteY3" fmla="*/ 42041 h 95761"/>
              <a:gd name="connsiteX4" fmla="*/ 6373776 w 7458537"/>
              <a:gd name="connsiteY4" fmla="*/ 10510 h 95761"/>
              <a:gd name="connsiteX5" fmla="*/ 7141031 w 7458537"/>
              <a:gd name="connsiteY5" fmla="*/ 31531 h 95761"/>
              <a:gd name="connsiteX6" fmla="*/ 7456341 w 7458537"/>
              <a:gd name="connsiteY6" fmla="*/ 21020 h 95761"/>
              <a:gd name="connsiteX7" fmla="*/ 7004397 w 7458537"/>
              <a:gd name="connsiteY7" fmla="*/ 31531 h 95761"/>
              <a:gd name="connsiteX8" fmla="*/ 6394797 w 7458537"/>
              <a:gd name="connsiteY8" fmla="*/ 31531 h 95761"/>
              <a:gd name="connsiteX9" fmla="*/ 5711624 w 7458537"/>
              <a:gd name="connsiteY9" fmla="*/ 42041 h 95761"/>
              <a:gd name="connsiteX10" fmla="*/ 4986410 w 7458537"/>
              <a:gd name="connsiteY10" fmla="*/ 31531 h 95761"/>
              <a:gd name="connsiteX11" fmla="*/ 4093031 w 7458537"/>
              <a:gd name="connsiteY11" fmla="*/ 63062 h 95761"/>
              <a:gd name="connsiteX12" fmla="*/ 3535983 w 7458537"/>
              <a:gd name="connsiteY12" fmla="*/ 31531 h 95761"/>
              <a:gd name="connsiteX13" fmla="*/ 2989445 w 7458537"/>
              <a:gd name="connsiteY13" fmla="*/ 31531 h 95761"/>
              <a:gd name="connsiteX14" fmla="*/ 2054024 w 7458537"/>
              <a:gd name="connsiteY14" fmla="*/ 52551 h 95761"/>
              <a:gd name="connsiteX15" fmla="*/ 1223707 w 7458537"/>
              <a:gd name="connsiteY15" fmla="*/ 73572 h 95761"/>
              <a:gd name="connsiteX16" fmla="*/ 866355 w 7458537"/>
              <a:gd name="connsiteY16" fmla="*/ 94593 h 95761"/>
              <a:gd name="connsiteX17" fmla="*/ 372369 w 7458537"/>
              <a:gd name="connsiteY17" fmla="*/ 84083 h 95761"/>
              <a:gd name="connsiteX18" fmla="*/ 36038 w 7458537"/>
              <a:gd name="connsiteY18" fmla="*/ 0 h 9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458537" h="95761">
                <a:moveTo>
                  <a:pt x="36038" y="0"/>
                </a:moveTo>
                <a:cubicBezTo>
                  <a:pt x="184934" y="0"/>
                  <a:pt x="736727" y="82331"/>
                  <a:pt x="1265748" y="84083"/>
                </a:cubicBezTo>
                <a:cubicBezTo>
                  <a:pt x="1794769" y="85835"/>
                  <a:pt x="2712672" y="17517"/>
                  <a:pt x="3210162" y="10510"/>
                </a:cubicBezTo>
                <a:cubicBezTo>
                  <a:pt x="3707652" y="3503"/>
                  <a:pt x="3723417" y="42041"/>
                  <a:pt x="4250686" y="42041"/>
                </a:cubicBezTo>
                <a:cubicBezTo>
                  <a:pt x="4777955" y="42041"/>
                  <a:pt x="5892052" y="12262"/>
                  <a:pt x="6373776" y="10510"/>
                </a:cubicBezTo>
                <a:cubicBezTo>
                  <a:pt x="6855500" y="8758"/>
                  <a:pt x="6960604" y="29779"/>
                  <a:pt x="7141031" y="31531"/>
                </a:cubicBezTo>
                <a:cubicBezTo>
                  <a:pt x="7321458" y="33283"/>
                  <a:pt x="7479113" y="21020"/>
                  <a:pt x="7456341" y="21020"/>
                </a:cubicBezTo>
                <a:cubicBezTo>
                  <a:pt x="7433569" y="21020"/>
                  <a:pt x="7004397" y="31531"/>
                  <a:pt x="7004397" y="31531"/>
                </a:cubicBezTo>
                <a:lnTo>
                  <a:pt x="6394797" y="31531"/>
                </a:lnTo>
                <a:lnTo>
                  <a:pt x="5711624" y="42041"/>
                </a:lnTo>
                <a:cubicBezTo>
                  <a:pt x="5476893" y="42041"/>
                  <a:pt x="5256175" y="28028"/>
                  <a:pt x="4986410" y="31531"/>
                </a:cubicBezTo>
                <a:cubicBezTo>
                  <a:pt x="4716645" y="35034"/>
                  <a:pt x="4334769" y="63062"/>
                  <a:pt x="4093031" y="63062"/>
                </a:cubicBezTo>
                <a:cubicBezTo>
                  <a:pt x="3851293" y="63062"/>
                  <a:pt x="3719914" y="36786"/>
                  <a:pt x="3535983" y="31531"/>
                </a:cubicBezTo>
                <a:cubicBezTo>
                  <a:pt x="3352052" y="26276"/>
                  <a:pt x="2989445" y="31531"/>
                  <a:pt x="2989445" y="31531"/>
                </a:cubicBezTo>
                <a:lnTo>
                  <a:pt x="2054024" y="52551"/>
                </a:lnTo>
                <a:lnTo>
                  <a:pt x="1223707" y="73572"/>
                </a:lnTo>
                <a:cubicBezTo>
                  <a:pt x="1025762" y="80579"/>
                  <a:pt x="866355" y="94593"/>
                  <a:pt x="866355" y="94593"/>
                </a:cubicBezTo>
                <a:cubicBezTo>
                  <a:pt x="724465" y="96345"/>
                  <a:pt x="505500" y="98097"/>
                  <a:pt x="372369" y="84083"/>
                </a:cubicBezTo>
                <a:cubicBezTo>
                  <a:pt x="239238" y="70069"/>
                  <a:pt x="-112858" y="0"/>
                  <a:pt x="36038" y="0"/>
                </a:cubicBezTo>
                <a:close/>
              </a:path>
            </a:pathLst>
          </a:cu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300" b="1" i="1"/>
              <a:t>Συστατικά στοιχεία του πρότυπου κόστους</a:t>
            </a:r>
            <a:endParaRPr lang="el-GR" sz="43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/>
              <a:t>Για   την   κατάρτιση   του   πρότυπου  κοστολογίου   απαιτείται  να </a:t>
            </a:r>
          </a:p>
          <a:p>
            <a:pPr>
              <a:buNone/>
            </a:pPr>
            <a:r>
              <a:rPr lang="el-GR" sz="1900" b="1"/>
              <a:t>είναι  γνωστά</a:t>
            </a:r>
            <a:r>
              <a:rPr lang="en-US" sz="1900" b="1"/>
              <a:t>:</a:t>
            </a:r>
            <a:r>
              <a:rPr lang="el-GR" sz="1900" b="1"/>
              <a:t> </a:t>
            </a:r>
            <a:endParaRPr lang="en-US" sz="1900" b="1"/>
          </a:p>
          <a:p>
            <a:pPr>
              <a:buNone/>
            </a:pPr>
            <a:r>
              <a:rPr lang="el-GR" sz="1900"/>
              <a:t>                                                             </a:t>
            </a:r>
            <a:endParaRPr lang="en-US" sz="1900"/>
          </a:p>
          <a:p>
            <a:pPr marL="457200" indent="-457200">
              <a:buNone/>
            </a:pPr>
            <a:r>
              <a:rPr lang="el-GR" sz="1900"/>
              <a:t>1)   Τα ποσοτικά πρότυπα (</a:t>
            </a:r>
            <a:r>
              <a:rPr lang="el-GR" sz="1900" b="1"/>
              <a:t>πρότυπη ανάλωση </a:t>
            </a:r>
            <a:r>
              <a:rPr lang="el-GR" sz="1900"/>
              <a:t>&amp; </a:t>
            </a:r>
            <a:r>
              <a:rPr lang="el-GR" sz="1900" b="1"/>
              <a:t>πρότυπες ώρες</a:t>
            </a:r>
            <a:r>
              <a:rPr lang="el-GR" sz="1900"/>
              <a:t>)</a:t>
            </a:r>
          </a:p>
          <a:p>
            <a:pPr marL="457200" indent="-457200">
              <a:buNone/>
            </a:pPr>
            <a:r>
              <a:rPr lang="el-GR" sz="1900"/>
              <a:t>                                                             </a:t>
            </a:r>
          </a:p>
          <a:p>
            <a:pPr marL="457200" indent="-457200">
              <a:buNone/>
            </a:pPr>
            <a:r>
              <a:rPr lang="el-GR" sz="1900"/>
              <a:t>2)   Οι πρότυπες τιμές (</a:t>
            </a:r>
            <a:r>
              <a:rPr lang="el-GR" sz="1900" b="1"/>
              <a:t>πρότυπη τιμή  Π.Υ </a:t>
            </a:r>
            <a:r>
              <a:rPr lang="el-GR" sz="1900"/>
              <a:t>&amp; </a:t>
            </a:r>
            <a:r>
              <a:rPr lang="el-GR" sz="1900" b="1"/>
              <a:t>πρότυπο ωρομίσθιο</a:t>
            </a:r>
            <a:r>
              <a:rPr lang="el-GR" sz="1900"/>
              <a:t>)</a:t>
            </a:r>
          </a:p>
          <a:p>
            <a:pPr marL="457200" indent="-457200">
              <a:buAutoNum type="arabicParenR" startAt="2"/>
            </a:pPr>
            <a:endParaRPr lang="el-GR" sz="1900"/>
          </a:p>
          <a:p>
            <a:pPr marL="457200" indent="-457200">
              <a:buNone/>
            </a:pPr>
            <a:r>
              <a:rPr lang="el-GR" sz="1900"/>
              <a:t>3)   Επιβάρυνση του κόστους με Γ.Β.Ε( </a:t>
            </a:r>
            <a:r>
              <a:rPr lang="el-GR" sz="1900" b="1"/>
              <a:t>πρότυπος συντελεστής Γ.Β.Ε</a:t>
            </a:r>
            <a:r>
              <a:rPr lang="el-GR" sz="1900"/>
              <a:t>) </a:t>
            </a:r>
          </a:p>
          <a:p>
            <a:pPr marL="457200" indent="-457200">
              <a:buAutoNum type="arabicParenR"/>
            </a:pPr>
            <a:endParaRPr lang="el-GR" sz="1900"/>
          </a:p>
          <a:p>
            <a:pPr marL="457200" indent="-457200"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18</a:t>
            </a:fld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ΠΡΟΤΥΠΟ  ΚΟΣΤΟΛΟΓΙΟ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/>
              <a:t>Το   πρότυπο   κόστος   αναφέρεται   στη   μονάδα   παραγόμενου </a:t>
            </a:r>
          </a:p>
          <a:p>
            <a:pPr>
              <a:buNone/>
            </a:pPr>
            <a:r>
              <a:rPr lang="el-GR" sz="1900"/>
              <a:t>προϊόντος  ή  προσφερόμενης  υπηρεσίας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 b="1"/>
              <a:t>Πρότυπο κόστος Π.Υ  = Πρότυπη Ποσότητα Χ Πρότυπη Τιμή</a:t>
            </a:r>
          </a:p>
          <a:p>
            <a:pPr>
              <a:buNone/>
            </a:pPr>
            <a:endParaRPr lang="el-GR" sz="1900" b="1"/>
          </a:p>
          <a:p>
            <a:pPr>
              <a:buNone/>
            </a:pPr>
            <a:r>
              <a:rPr lang="el-GR" sz="1900" b="1"/>
              <a:t>Πρότυπο κόστος Α.Ε  = Πρότυπες Ώρες Χ Πρότυπο Ωρομίσθιο</a:t>
            </a:r>
          </a:p>
          <a:p>
            <a:pPr>
              <a:buNone/>
            </a:pPr>
            <a:endParaRPr lang="el-GR" sz="1900" b="1"/>
          </a:p>
          <a:p>
            <a:pPr>
              <a:buNone/>
            </a:pPr>
            <a:r>
              <a:rPr lang="el-GR" sz="1900" b="1"/>
              <a:t>Πρότυπο κόστος ΓΒΕ = Πρότυπες Ώρες Χ Πρότυπο Συντελεστή Γ</a:t>
            </a:r>
            <a:r>
              <a:rPr lang="en-US" sz="1900" b="1"/>
              <a:t>.</a:t>
            </a:r>
            <a:r>
              <a:rPr lang="el-GR" sz="1900" b="1"/>
              <a:t>Β</a:t>
            </a:r>
            <a:r>
              <a:rPr lang="en-US" sz="1900" b="1"/>
              <a:t>.</a:t>
            </a:r>
            <a:r>
              <a:rPr lang="el-GR" sz="1900" b="1"/>
              <a:t>Ε</a:t>
            </a:r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19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1900" dirty="0"/>
          </a:p>
          <a:p>
            <a:pPr marL="742950" indent="-742950">
              <a:buFont typeface="+mj-lt"/>
              <a:buAutoNum type="arabicPeriod"/>
            </a:pPr>
            <a:r>
              <a:rPr lang="el-GR" sz="1900" b="1" i="1" dirty="0"/>
              <a:t>ΠΡΟΤΥΠΗ ΚΟΣΤΟΛΟΓΗΣΗ</a:t>
            </a:r>
          </a:p>
          <a:p>
            <a:pPr marL="742950" indent="-742950">
              <a:buFont typeface="+mj-lt"/>
              <a:buAutoNum type="arabicPeriod"/>
            </a:pPr>
            <a:r>
              <a:rPr lang="el-GR" sz="1900" b="1" i="1" dirty="0"/>
              <a:t>ΑΝΑΛΥΣΗ ΑΠΟΚΛΙΣΕΩΝ</a:t>
            </a: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2</a:t>
            </a:fld>
            <a:endParaRPr 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Καθορισμός πρότυπου κόστους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/>
              <a:t>Για     τον     καθορισμό    του     πρότυπου    κόστους    απαιτείται </a:t>
            </a:r>
          </a:p>
          <a:p>
            <a:pPr>
              <a:buNone/>
            </a:pPr>
            <a:r>
              <a:rPr lang="el-GR" sz="1900"/>
              <a:t>συνδυασμός  σκέψης και εμπειρίας όλων  των ατόμων που είναι </a:t>
            </a:r>
          </a:p>
          <a:p>
            <a:pPr>
              <a:buNone/>
            </a:pPr>
            <a:r>
              <a:rPr lang="el-GR" sz="1900"/>
              <a:t>υπεύθυνοι  για  τις  τιμές  και  τις  ποσότητες  των  εισροών.</a:t>
            </a:r>
          </a:p>
          <a:p>
            <a:pPr>
              <a:buNone/>
            </a:pPr>
            <a:r>
              <a:rPr lang="el-GR" sz="1900"/>
              <a:t>Δηλαδή    συνεργασία   </a:t>
            </a:r>
          </a:p>
          <a:p>
            <a:pPr>
              <a:buNone/>
            </a:pPr>
            <a:endParaRPr lang="el-GR" sz="1900"/>
          </a:p>
          <a:p>
            <a:r>
              <a:rPr lang="el-GR" sz="1900"/>
              <a:t>Λογιστών,   </a:t>
            </a:r>
          </a:p>
          <a:p>
            <a:r>
              <a:rPr lang="el-GR" sz="1900"/>
              <a:t>Μηχανικών  και   </a:t>
            </a:r>
          </a:p>
          <a:p>
            <a:r>
              <a:rPr lang="el-GR" sz="1900"/>
              <a:t>Διοικητικών στελεχών.</a:t>
            </a:r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20</a:t>
            </a:fld>
            <a:endParaRPr lang="el-G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Καθορισμός πρότυπου κόστους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/>
              <a:t>Απαιτείται  συστηματική  επιστημονική  μελέτη  και  έρευνα </a:t>
            </a:r>
          </a:p>
          <a:p>
            <a:pPr>
              <a:buNone/>
            </a:pPr>
            <a:endParaRPr lang="el-GR" sz="1900" b="1"/>
          </a:p>
          <a:p>
            <a:r>
              <a:rPr lang="el-GR" sz="1900" b="1"/>
              <a:t>Των τεχνικών προδιαγραφών  </a:t>
            </a:r>
          </a:p>
          <a:p>
            <a:pPr>
              <a:buNone/>
            </a:pPr>
            <a:endParaRPr lang="el-GR" sz="1900" b="1"/>
          </a:p>
          <a:p>
            <a:r>
              <a:rPr lang="el-GR" sz="1900" b="1"/>
              <a:t>Των ποσοτήτων  </a:t>
            </a:r>
          </a:p>
          <a:p>
            <a:pPr>
              <a:buNone/>
            </a:pPr>
            <a:endParaRPr lang="el-GR" sz="1900" b="1"/>
          </a:p>
          <a:p>
            <a:r>
              <a:rPr lang="el-GR" sz="1900" b="1"/>
              <a:t>Των τιμών</a:t>
            </a:r>
          </a:p>
          <a:p>
            <a:pPr>
              <a:buNone/>
            </a:pPr>
            <a:endParaRPr lang="el-GR" sz="1900" b="1"/>
          </a:p>
          <a:p>
            <a:r>
              <a:rPr lang="el-GR" sz="1900" b="1"/>
              <a:t>Του χρόνου απασχόλησης</a:t>
            </a:r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21</a:t>
            </a:fld>
            <a:endParaRPr lang="el-G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300" b="1" i="1"/>
              <a:t>Καθορισμός ποσοτικών προτύπων </a:t>
            </a:r>
            <a:endParaRPr lang="el-GR" sz="43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 i="1" u="sng"/>
              <a:t>Ποσοτικά πρότυπα πρώτων υλών</a:t>
            </a:r>
          </a:p>
          <a:p>
            <a:pPr>
              <a:buNone/>
            </a:pPr>
            <a:endParaRPr lang="el-GR" sz="1900" b="1" i="1" u="sng"/>
          </a:p>
          <a:p>
            <a:pPr>
              <a:buNone/>
            </a:pPr>
            <a:r>
              <a:rPr lang="el-GR" sz="1900" b="1"/>
              <a:t>Βάσεις   για  το   καθορισμό   των   ποσοτικών   προτύπων   </a:t>
            </a:r>
            <a:r>
              <a:rPr lang="el-GR" sz="1900"/>
              <a:t>των </a:t>
            </a:r>
          </a:p>
          <a:p>
            <a:pPr>
              <a:buNone/>
            </a:pPr>
            <a:r>
              <a:rPr lang="el-GR" sz="1900"/>
              <a:t>πρώτων   υλών  αποτελούν    τα   </a:t>
            </a:r>
            <a:r>
              <a:rPr lang="el-GR" sz="1900" b="1"/>
              <a:t>στοιχεία     του     παρελθόντος </a:t>
            </a:r>
          </a:p>
          <a:p>
            <a:pPr>
              <a:buNone/>
            </a:pPr>
            <a:r>
              <a:rPr lang="el-GR" sz="1900"/>
              <a:t>αφού  προηγουμένως γίνει </a:t>
            </a:r>
            <a:r>
              <a:rPr lang="el-GR" sz="1900" b="1"/>
              <a:t>ανάλυση  και  απαλοιφή  δυσμενών </a:t>
            </a:r>
          </a:p>
          <a:p>
            <a:pPr>
              <a:buNone/>
            </a:pPr>
            <a:r>
              <a:rPr lang="el-GR" sz="1900"/>
              <a:t>ή  </a:t>
            </a:r>
            <a:r>
              <a:rPr lang="el-GR" sz="1900" b="1"/>
              <a:t>ευνοϊκών  στοιχείων  </a:t>
            </a:r>
            <a:r>
              <a:rPr lang="el-GR" sz="1900"/>
              <a:t>απόδοσης  των  πρώτων  υλών.</a:t>
            </a:r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22</a:t>
            </a:fld>
            <a:endParaRPr lang="el-G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300" b="1" i="1"/>
              <a:t>Καθορισμός ποσοτικών προτύπων </a:t>
            </a:r>
            <a:endParaRPr lang="el-GR" sz="4300"/>
          </a:p>
        </p:txBody>
      </p:sp>
      <p:sp>
        <p:nvSpPr>
          <p:cNvPr id="2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 i="1" u="sng"/>
              <a:t>Ποσοτικά πρότυπα πρώτων υλών</a:t>
            </a:r>
            <a:endParaRPr lang="el-GR" sz="1900" b="1" i="1"/>
          </a:p>
          <a:p>
            <a:pPr>
              <a:buNone/>
            </a:pPr>
            <a:r>
              <a:rPr lang="el-GR" sz="1900"/>
              <a:t>Για τον καθορισμό των ποσοτικών προτύπων λαμβάνεται υπόψη</a:t>
            </a:r>
            <a:r>
              <a:rPr lang="en-US" sz="1900"/>
              <a:t>:</a:t>
            </a:r>
            <a:endParaRPr lang="el-GR" sz="1900"/>
          </a:p>
          <a:p>
            <a:pPr>
              <a:buFont typeface="Wingdings" pitchFamily="2" charset="2"/>
              <a:buChar char="Ø"/>
            </a:pPr>
            <a:r>
              <a:rPr lang="el-GR" sz="1900"/>
              <a:t>Η κανονική φύρα της βιομηχανικής κατεργασίας</a:t>
            </a:r>
          </a:p>
          <a:p>
            <a:pPr>
              <a:buFont typeface="Wingdings" pitchFamily="2" charset="2"/>
              <a:buChar char="Ø"/>
            </a:pPr>
            <a:r>
              <a:rPr lang="el-GR" sz="1900"/>
              <a:t>Οι  προδιαγραφές  των  πρώτων  υλών που χρησιμοποιούνται</a:t>
            </a:r>
          </a:p>
          <a:p>
            <a:pPr>
              <a:buFont typeface="Wingdings" pitchFamily="2" charset="2"/>
              <a:buChar char="Ø"/>
            </a:pPr>
            <a:r>
              <a:rPr lang="el-GR" sz="1900"/>
              <a:t>Η κατάσταση του μηχανολογικού εξοπλισμού</a:t>
            </a:r>
          </a:p>
          <a:p>
            <a:pPr>
              <a:buFont typeface="Wingdings" pitchFamily="2" charset="2"/>
              <a:buChar char="Ø"/>
            </a:pPr>
            <a:r>
              <a:rPr lang="el-GR" sz="1900"/>
              <a:t>Το επίπεδο ειδίκευσης του προσωπικού κλπ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/>
              <a:t>Οι   </a:t>
            </a:r>
            <a:r>
              <a:rPr lang="el-GR" sz="1900" b="1"/>
              <a:t>πρότυπες   ποσότητες</a:t>
            </a:r>
            <a:r>
              <a:rPr lang="en-US" sz="1900"/>
              <a:t>,</a:t>
            </a:r>
            <a:r>
              <a:rPr lang="el-GR" sz="1900" b="1"/>
              <a:t>  </a:t>
            </a:r>
            <a:r>
              <a:rPr lang="el-GR" sz="1900"/>
              <a:t>των  προς  ανάλωση  άμεσων  υλικών </a:t>
            </a:r>
          </a:p>
          <a:p>
            <a:pPr>
              <a:buNone/>
            </a:pPr>
            <a:r>
              <a:rPr lang="el-GR" sz="1900"/>
              <a:t>για    </a:t>
            </a:r>
            <a:r>
              <a:rPr lang="en-US" sz="1900"/>
              <a:t> </a:t>
            </a:r>
            <a:r>
              <a:rPr lang="el-GR" sz="1900"/>
              <a:t> την    παραγωγή </a:t>
            </a:r>
            <a:r>
              <a:rPr lang="en-US" sz="1900"/>
              <a:t> </a:t>
            </a:r>
            <a:r>
              <a:rPr lang="el-GR" sz="1900"/>
              <a:t>  της     μονάδας    του    προϊόντος,    πριν </a:t>
            </a:r>
          </a:p>
          <a:p>
            <a:pPr>
              <a:buNone/>
            </a:pPr>
            <a:r>
              <a:rPr lang="el-GR" sz="1900"/>
              <a:t>οριστικοποιηθούν,      </a:t>
            </a:r>
            <a:r>
              <a:rPr lang="en-US" sz="1900"/>
              <a:t> </a:t>
            </a:r>
            <a:r>
              <a:rPr lang="el-GR" sz="1900"/>
              <a:t> </a:t>
            </a:r>
            <a:r>
              <a:rPr lang="el-GR" sz="1900" b="1"/>
              <a:t>επαληθεύονται </a:t>
            </a:r>
            <a:r>
              <a:rPr lang="el-GR" sz="1900"/>
              <a:t>     </a:t>
            </a:r>
            <a:r>
              <a:rPr lang="en-US" sz="1900"/>
              <a:t> </a:t>
            </a:r>
            <a:r>
              <a:rPr lang="el-GR" sz="1900"/>
              <a:t>σε       </a:t>
            </a:r>
            <a:r>
              <a:rPr lang="en-US" sz="1900"/>
              <a:t> </a:t>
            </a:r>
            <a:r>
              <a:rPr lang="el-GR" sz="1900"/>
              <a:t>εργαστηριακές,</a:t>
            </a:r>
          </a:p>
          <a:p>
            <a:pPr>
              <a:buNone/>
            </a:pPr>
            <a:r>
              <a:rPr lang="el-GR" sz="1900"/>
              <a:t>πειραματικές </a:t>
            </a:r>
            <a:r>
              <a:rPr lang="en-US" sz="1900"/>
              <a:t> </a:t>
            </a:r>
            <a:r>
              <a:rPr lang="el-GR" sz="1900"/>
              <a:t> ή  </a:t>
            </a:r>
            <a:r>
              <a:rPr lang="en-US" sz="1900"/>
              <a:t> </a:t>
            </a:r>
            <a:r>
              <a:rPr lang="el-GR" sz="1900"/>
              <a:t>βιομηχανικές  εγκαταστάσεις.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23</a:t>
            </a:fld>
            <a:endParaRPr lang="el-G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l-GR" sz="2800" b="1" i="1" dirty="0"/>
              <a:t>Καθορισμός ποσοτικών προτύπων 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400" b="1" i="1" dirty="0"/>
              <a:t>Παράδειγμα</a:t>
            </a:r>
            <a:r>
              <a:rPr lang="el-GR" sz="2400" dirty="0"/>
              <a:t> </a:t>
            </a:r>
          </a:p>
          <a:p>
            <a:pPr>
              <a:buNone/>
            </a:pPr>
            <a:r>
              <a:rPr lang="el-GR" sz="2400" dirty="0"/>
              <a:t>Δίνονται  οι  αναλώσεις  των  πρώτων  υλών  για   παραγωγή  της </a:t>
            </a:r>
          </a:p>
          <a:p>
            <a:pPr>
              <a:buNone/>
            </a:pPr>
            <a:r>
              <a:rPr lang="el-GR" sz="2400" dirty="0"/>
              <a:t>τελευταίας τριετίας.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24</a:t>
            </a:fld>
            <a:endParaRPr lang="el-GR"/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1274683"/>
              </p:ext>
            </p:extLst>
          </p:nvPr>
        </p:nvGraphicFramePr>
        <p:xfrm>
          <a:off x="1203299" y="3140968"/>
          <a:ext cx="6737402" cy="1760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2" name="Φύλλο εργασίας" r:id="rId3" imgW="5126766" imgH="1575902" progId="Excel.Sheet.12">
                  <p:embed/>
                </p:oleObj>
              </mc:Choice>
              <mc:Fallback>
                <p:oleObj name="Φύλλο εργασίας" r:id="rId3" imgW="5126766" imgH="1575902" progId="Excel.Shee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299" y="3140968"/>
                        <a:ext cx="6737402" cy="176022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2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Ελεύθερη σχεδίαση 6">
            <a:extLst>
              <a:ext uri="{FF2B5EF4-FFF2-40B4-BE49-F238E27FC236}">
                <a16:creationId xmlns:a16="http://schemas.microsoft.com/office/drawing/2014/main" id="{E43611CF-598F-B640-97CE-D6C5C8406160}"/>
              </a:ext>
            </a:extLst>
          </p:cNvPr>
          <p:cNvSpPr/>
          <p:nvPr/>
        </p:nvSpPr>
        <p:spPr>
          <a:xfrm>
            <a:off x="605093" y="998483"/>
            <a:ext cx="7458537" cy="95761"/>
          </a:xfrm>
          <a:custGeom>
            <a:avLst/>
            <a:gdLst>
              <a:gd name="connsiteX0" fmla="*/ 36038 w 7458537"/>
              <a:gd name="connsiteY0" fmla="*/ 0 h 95761"/>
              <a:gd name="connsiteX1" fmla="*/ 1265748 w 7458537"/>
              <a:gd name="connsiteY1" fmla="*/ 84083 h 95761"/>
              <a:gd name="connsiteX2" fmla="*/ 3210162 w 7458537"/>
              <a:gd name="connsiteY2" fmla="*/ 10510 h 95761"/>
              <a:gd name="connsiteX3" fmla="*/ 4250686 w 7458537"/>
              <a:gd name="connsiteY3" fmla="*/ 42041 h 95761"/>
              <a:gd name="connsiteX4" fmla="*/ 6373776 w 7458537"/>
              <a:gd name="connsiteY4" fmla="*/ 10510 h 95761"/>
              <a:gd name="connsiteX5" fmla="*/ 7141031 w 7458537"/>
              <a:gd name="connsiteY5" fmla="*/ 31531 h 95761"/>
              <a:gd name="connsiteX6" fmla="*/ 7456341 w 7458537"/>
              <a:gd name="connsiteY6" fmla="*/ 21020 h 95761"/>
              <a:gd name="connsiteX7" fmla="*/ 7004397 w 7458537"/>
              <a:gd name="connsiteY7" fmla="*/ 31531 h 95761"/>
              <a:gd name="connsiteX8" fmla="*/ 6394797 w 7458537"/>
              <a:gd name="connsiteY8" fmla="*/ 31531 h 95761"/>
              <a:gd name="connsiteX9" fmla="*/ 5711624 w 7458537"/>
              <a:gd name="connsiteY9" fmla="*/ 42041 h 95761"/>
              <a:gd name="connsiteX10" fmla="*/ 4986410 w 7458537"/>
              <a:gd name="connsiteY10" fmla="*/ 31531 h 95761"/>
              <a:gd name="connsiteX11" fmla="*/ 4093031 w 7458537"/>
              <a:gd name="connsiteY11" fmla="*/ 63062 h 95761"/>
              <a:gd name="connsiteX12" fmla="*/ 3535983 w 7458537"/>
              <a:gd name="connsiteY12" fmla="*/ 31531 h 95761"/>
              <a:gd name="connsiteX13" fmla="*/ 2989445 w 7458537"/>
              <a:gd name="connsiteY13" fmla="*/ 31531 h 95761"/>
              <a:gd name="connsiteX14" fmla="*/ 2054024 w 7458537"/>
              <a:gd name="connsiteY14" fmla="*/ 52551 h 95761"/>
              <a:gd name="connsiteX15" fmla="*/ 1223707 w 7458537"/>
              <a:gd name="connsiteY15" fmla="*/ 73572 h 95761"/>
              <a:gd name="connsiteX16" fmla="*/ 866355 w 7458537"/>
              <a:gd name="connsiteY16" fmla="*/ 94593 h 95761"/>
              <a:gd name="connsiteX17" fmla="*/ 372369 w 7458537"/>
              <a:gd name="connsiteY17" fmla="*/ 84083 h 95761"/>
              <a:gd name="connsiteX18" fmla="*/ 36038 w 7458537"/>
              <a:gd name="connsiteY18" fmla="*/ 0 h 9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458537" h="95761">
                <a:moveTo>
                  <a:pt x="36038" y="0"/>
                </a:moveTo>
                <a:cubicBezTo>
                  <a:pt x="184934" y="0"/>
                  <a:pt x="736727" y="82331"/>
                  <a:pt x="1265748" y="84083"/>
                </a:cubicBezTo>
                <a:cubicBezTo>
                  <a:pt x="1794769" y="85835"/>
                  <a:pt x="2712672" y="17517"/>
                  <a:pt x="3210162" y="10510"/>
                </a:cubicBezTo>
                <a:cubicBezTo>
                  <a:pt x="3707652" y="3503"/>
                  <a:pt x="3723417" y="42041"/>
                  <a:pt x="4250686" y="42041"/>
                </a:cubicBezTo>
                <a:cubicBezTo>
                  <a:pt x="4777955" y="42041"/>
                  <a:pt x="5892052" y="12262"/>
                  <a:pt x="6373776" y="10510"/>
                </a:cubicBezTo>
                <a:cubicBezTo>
                  <a:pt x="6855500" y="8758"/>
                  <a:pt x="6960604" y="29779"/>
                  <a:pt x="7141031" y="31531"/>
                </a:cubicBezTo>
                <a:cubicBezTo>
                  <a:pt x="7321458" y="33283"/>
                  <a:pt x="7479113" y="21020"/>
                  <a:pt x="7456341" y="21020"/>
                </a:cubicBezTo>
                <a:cubicBezTo>
                  <a:pt x="7433569" y="21020"/>
                  <a:pt x="7004397" y="31531"/>
                  <a:pt x="7004397" y="31531"/>
                </a:cubicBezTo>
                <a:lnTo>
                  <a:pt x="6394797" y="31531"/>
                </a:lnTo>
                <a:lnTo>
                  <a:pt x="5711624" y="42041"/>
                </a:lnTo>
                <a:cubicBezTo>
                  <a:pt x="5476893" y="42041"/>
                  <a:pt x="5256175" y="28028"/>
                  <a:pt x="4986410" y="31531"/>
                </a:cubicBezTo>
                <a:cubicBezTo>
                  <a:pt x="4716645" y="35034"/>
                  <a:pt x="4334769" y="63062"/>
                  <a:pt x="4093031" y="63062"/>
                </a:cubicBezTo>
                <a:cubicBezTo>
                  <a:pt x="3851293" y="63062"/>
                  <a:pt x="3719914" y="36786"/>
                  <a:pt x="3535983" y="31531"/>
                </a:cubicBezTo>
                <a:cubicBezTo>
                  <a:pt x="3352052" y="26276"/>
                  <a:pt x="2989445" y="31531"/>
                  <a:pt x="2989445" y="31531"/>
                </a:cubicBezTo>
                <a:lnTo>
                  <a:pt x="2054024" y="52551"/>
                </a:lnTo>
                <a:lnTo>
                  <a:pt x="1223707" y="73572"/>
                </a:lnTo>
                <a:cubicBezTo>
                  <a:pt x="1025762" y="80579"/>
                  <a:pt x="866355" y="94593"/>
                  <a:pt x="866355" y="94593"/>
                </a:cubicBezTo>
                <a:cubicBezTo>
                  <a:pt x="724465" y="96345"/>
                  <a:pt x="505500" y="98097"/>
                  <a:pt x="372369" y="84083"/>
                </a:cubicBezTo>
                <a:cubicBezTo>
                  <a:pt x="239238" y="70069"/>
                  <a:pt x="-112858" y="0"/>
                  <a:pt x="36038" y="0"/>
                </a:cubicBezTo>
                <a:close/>
              </a:path>
            </a:pathLst>
          </a:cu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2900" b="1" i="1"/>
              <a:t>Καθορισμός ποσοτικών προτύπων</a:t>
            </a:r>
            <a:br>
              <a:rPr lang="el-GR" sz="2900" b="1" i="1"/>
            </a:br>
            <a:r>
              <a:rPr lang="el-GR" sz="2900" b="1" i="1"/>
              <a:t> </a:t>
            </a:r>
            <a:br>
              <a:rPr lang="el-GR" sz="2900" b="1" i="1"/>
            </a:br>
            <a:endParaRPr lang="el-GR" sz="29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600" b="1" i="1" u="sng"/>
              <a:t>Ανάλυση</a:t>
            </a:r>
          </a:p>
          <a:p>
            <a:pPr>
              <a:buNone/>
            </a:pPr>
            <a:r>
              <a:rPr lang="el-GR" sz="1600" b="1"/>
              <a:t>Το  έτος  Χ</a:t>
            </a:r>
            <a:r>
              <a:rPr lang="el-GR" sz="1600"/>
              <a:t>  η πρώτη ύλη που αγοράσθηκε ήταν </a:t>
            </a:r>
            <a:r>
              <a:rPr lang="en-US" sz="1600"/>
              <a:t> </a:t>
            </a:r>
            <a:r>
              <a:rPr lang="el-GR" sz="1600"/>
              <a:t>καλής  ποιότητος</a:t>
            </a:r>
          </a:p>
          <a:p>
            <a:pPr>
              <a:buNone/>
            </a:pPr>
            <a:r>
              <a:rPr lang="el-GR" sz="1600"/>
              <a:t>και  η  φύρα  βιομηχανικής  κατεργασίας  της  </a:t>
            </a:r>
            <a:r>
              <a:rPr lang="en-US" sz="1600"/>
              <a:t> </a:t>
            </a:r>
            <a:r>
              <a:rPr lang="el-GR" sz="1600"/>
              <a:t>πρώτης ύλης  ήταν </a:t>
            </a:r>
          </a:p>
          <a:p>
            <a:pPr>
              <a:buNone/>
            </a:pPr>
            <a:r>
              <a:rPr lang="el-GR" sz="1600"/>
              <a:t>κατά  100 μονάδες λιγότερες.</a:t>
            </a:r>
          </a:p>
          <a:p>
            <a:pPr>
              <a:buNone/>
            </a:pPr>
            <a:endParaRPr lang="el-GR" sz="1600"/>
          </a:p>
          <a:p>
            <a:pPr marL="457200" indent="-457200">
              <a:buNone/>
            </a:pPr>
            <a:r>
              <a:rPr lang="el-GR" sz="1600" b="1"/>
              <a:t>Το έτος  Χ+1 </a:t>
            </a:r>
            <a:r>
              <a:rPr lang="el-GR" sz="1600"/>
              <a:t>η  πρώτη  ύλη ήταν  κακής ποιότητος  και </a:t>
            </a:r>
            <a:r>
              <a:rPr lang="en-US" sz="1600"/>
              <a:t> </a:t>
            </a:r>
            <a:r>
              <a:rPr lang="el-GR" sz="1600"/>
              <a:t>είχε  φύρα </a:t>
            </a:r>
          </a:p>
          <a:p>
            <a:pPr marL="457200" indent="-457200">
              <a:buNone/>
            </a:pPr>
            <a:r>
              <a:rPr lang="el-GR" sz="1600"/>
              <a:t>βιομηχανικής κατεργασίας  100 μονάδες παραπάνω.</a:t>
            </a:r>
          </a:p>
          <a:p>
            <a:pPr marL="457200" indent="-457200">
              <a:buNone/>
            </a:pPr>
            <a:endParaRPr lang="el-GR" sz="1600"/>
          </a:p>
          <a:p>
            <a:pPr marL="457200" indent="-457200">
              <a:buNone/>
            </a:pPr>
            <a:r>
              <a:rPr lang="el-GR" sz="1600" b="1"/>
              <a:t>Το  έτος  Χ+2  </a:t>
            </a:r>
            <a:r>
              <a:rPr lang="en-US" sz="1600" b="1"/>
              <a:t> </a:t>
            </a:r>
            <a:r>
              <a:rPr lang="el-GR" sz="1600"/>
              <a:t>η  πρώτη ύλη   είχε  κανονική   φύρα  βιομηχανικής </a:t>
            </a:r>
          </a:p>
          <a:p>
            <a:pPr marL="457200" indent="-457200">
              <a:buNone/>
            </a:pPr>
            <a:r>
              <a:rPr lang="el-GR" sz="1600"/>
              <a:t>κατεργασίας   που  </a:t>
            </a:r>
            <a:r>
              <a:rPr lang="en-US" sz="1600"/>
              <a:t> </a:t>
            </a:r>
            <a:r>
              <a:rPr lang="el-GR" sz="1600"/>
              <a:t>ανταποκρίνεται  στις   συνθήκες   λειτουργίας </a:t>
            </a:r>
          </a:p>
          <a:p>
            <a:pPr marL="457200" indent="-457200">
              <a:buNone/>
            </a:pPr>
            <a:r>
              <a:rPr lang="el-GR" sz="1600"/>
              <a:t>κάτω   από </a:t>
            </a:r>
            <a:r>
              <a:rPr lang="en-US" sz="1600"/>
              <a:t> </a:t>
            </a:r>
            <a:r>
              <a:rPr lang="el-GR" sz="1600"/>
              <a:t>  τις    οποίες    αναμένεται   να  </a:t>
            </a:r>
            <a:r>
              <a:rPr lang="en-US" sz="1600"/>
              <a:t> </a:t>
            </a:r>
            <a:r>
              <a:rPr lang="el-GR" sz="1600"/>
              <a:t> πραγματοποιηθεί   η </a:t>
            </a:r>
          </a:p>
          <a:p>
            <a:pPr marL="457200" indent="-457200">
              <a:buNone/>
            </a:pPr>
            <a:r>
              <a:rPr lang="el-GR" sz="1600"/>
              <a:t>παραγωγή  του συγκεκριμένου προϊόντος.</a:t>
            </a:r>
          </a:p>
          <a:p>
            <a:pPr>
              <a:buNone/>
            </a:pPr>
            <a:r>
              <a:rPr lang="el-GR" sz="1600"/>
              <a:t> 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25</a:t>
            </a:fld>
            <a:endParaRPr lang="el-G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l-GR" sz="2800" b="1" i="1" dirty="0">
                <a:solidFill>
                  <a:srgbClr val="0070C0"/>
                </a:solidFill>
              </a:rPr>
              <a:t>Καθορισμός ποσοτικών προτύπων </a:t>
            </a:r>
            <a:br>
              <a:rPr lang="el-GR" sz="2800" b="1" i="1" dirty="0">
                <a:solidFill>
                  <a:srgbClr val="0070C0"/>
                </a:solidFill>
              </a:rPr>
            </a:b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92092" y="1219763"/>
            <a:ext cx="8229600" cy="550072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sz="3800" b="1" i="1" dirty="0"/>
              <a:t>Ανάλυση</a:t>
            </a:r>
            <a:endParaRPr lang="el-GR" sz="3800" dirty="0"/>
          </a:p>
          <a:p>
            <a:pPr>
              <a:buNone/>
            </a:pPr>
            <a:r>
              <a:rPr lang="el-GR" sz="3800" dirty="0"/>
              <a:t>Μετά  την  </a:t>
            </a:r>
            <a:r>
              <a:rPr lang="el-GR" sz="3800" b="1" dirty="0"/>
              <a:t>απαλοιφή</a:t>
            </a:r>
            <a:r>
              <a:rPr lang="el-GR" sz="3800" dirty="0"/>
              <a:t>  των </a:t>
            </a:r>
            <a:r>
              <a:rPr lang="el-GR" sz="3800" b="1" dirty="0"/>
              <a:t>δυσμενών</a:t>
            </a:r>
            <a:r>
              <a:rPr lang="el-GR" sz="3800" dirty="0"/>
              <a:t> και </a:t>
            </a:r>
            <a:r>
              <a:rPr lang="en-US" sz="3800" dirty="0"/>
              <a:t> </a:t>
            </a:r>
            <a:r>
              <a:rPr lang="el-GR" sz="3800" b="1" dirty="0"/>
              <a:t>ευνοϊκών</a:t>
            </a:r>
            <a:r>
              <a:rPr lang="el-GR" sz="3800" dirty="0"/>
              <a:t> </a:t>
            </a:r>
            <a:r>
              <a:rPr lang="el-GR" sz="3800" b="1" dirty="0"/>
              <a:t>στοιχείων</a:t>
            </a:r>
            <a:r>
              <a:rPr lang="el-GR" sz="3800" dirty="0"/>
              <a:t> η </a:t>
            </a:r>
          </a:p>
          <a:p>
            <a:pPr>
              <a:buNone/>
            </a:pPr>
            <a:r>
              <a:rPr lang="el-GR" sz="3800" dirty="0"/>
              <a:t>ανάλωση  της  πρώτης  ύλης διαμορφώνεται  ως εξής</a:t>
            </a:r>
            <a:r>
              <a:rPr lang="en-US" sz="3800" dirty="0"/>
              <a:t>: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3800" dirty="0"/>
              <a:t>Η  πρότυπη  ποσότητα (φυσικό  πρότυπο  πρώτων  υλών)</a:t>
            </a:r>
            <a:r>
              <a:rPr lang="en-US" sz="3800" dirty="0"/>
              <a:t> </a:t>
            </a:r>
            <a:r>
              <a:rPr lang="el-GR" sz="3800" dirty="0"/>
              <a:t> για  το </a:t>
            </a:r>
          </a:p>
          <a:p>
            <a:pPr>
              <a:buNone/>
            </a:pPr>
            <a:r>
              <a:rPr lang="el-GR" sz="3800" b="1" dirty="0"/>
              <a:t>έτος </a:t>
            </a:r>
            <a:r>
              <a:rPr lang="en-US" sz="3800" b="1" dirty="0"/>
              <a:t> </a:t>
            </a:r>
            <a:r>
              <a:rPr lang="el-GR" sz="3800" b="1" dirty="0"/>
              <a:t>Χ+3, </a:t>
            </a:r>
            <a:r>
              <a:rPr lang="el-GR" sz="3800" b="1" dirty="0">
                <a:solidFill>
                  <a:srgbClr val="0070C0"/>
                </a:solidFill>
              </a:rPr>
              <a:t>πρέπει</a:t>
            </a:r>
            <a:r>
              <a:rPr lang="el-GR" sz="3800" dirty="0"/>
              <a:t> να καθορισθεί</a:t>
            </a:r>
            <a:r>
              <a:rPr lang="el-GR" sz="3800" b="1" dirty="0"/>
              <a:t>  </a:t>
            </a:r>
            <a:r>
              <a:rPr lang="el-GR" sz="3800" dirty="0"/>
              <a:t>στις </a:t>
            </a:r>
            <a:r>
              <a:rPr lang="en-US" sz="3800" dirty="0"/>
              <a:t> </a:t>
            </a:r>
            <a:r>
              <a:rPr lang="el-GR" sz="3800" dirty="0"/>
              <a:t>2,1 μονάδες πρώτης ύλης</a:t>
            </a:r>
          </a:p>
          <a:p>
            <a:pPr>
              <a:buNone/>
            </a:pPr>
            <a:r>
              <a:rPr lang="el-GR" sz="3800" dirty="0"/>
              <a:t>για μια μονάδα προϊόντος.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3800" dirty="0"/>
              <a:t>Πριν οριστικοποιηθεί γίνονται πειραματικές επαληθεύσεις</a:t>
            </a:r>
            <a:r>
              <a:rPr lang="el-GR" sz="2400" dirty="0"/>
              <a:t>..</a:t>
            </a:r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26</a:t>
            </a:fld>
            <a:endParaRPr lang="el-GR"/>
          </a:p>
        </p:txBody>
      </p:sp>
      <p:graphicFrame>
        <p:nvGraphicFramePr>
          <p:cNvPr id="563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99967"/>
              </p:ext>
            </p:extLst>
          </p:nvPr>
        </p:nvGraphicFramePr>
        <p:xfrm>
          <a:off x="2915816" y="2536025"/>
          <a:ext cx="3401301" cy="1181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5" name="Φύλλο εργασίας" r:id="rId3" imgW="3029862" imgH="1575902" progId="Excel.Sheet.12">
                  <p:embed/>
                </p:oleObj>
              </mc:Choice>
              <mc:Fallback>
                <p:oleObj name="Φύλλο εργασίας" r:id="rId3" imgW="3029862" imgH="1575902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536025"/>
                        <a:ext cx="3401301" cy="11810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Ελεύθερη σχεδίαση 6">
            <a:extLst>
              <a:ext uri="{FF2B5EF4-FFF2-40B4-BE49-F238E27FC236}">
                <a16:creationId xmlns:a16="http://schemas.microsoft.com/office/drawing/2014/main" id="{AFC39DDF-1A7C-F04C-AD11-934AB437577C}"/>
              </a:ext>
            </a:extLst>
          </p:cNvPr>
          <p:cNvSpPr/>
          <p:nvPr/>
        </p:nvSpPr>
        <p:spPr>
          <a:xfrm>
            <a:off x="605093" y="998483"/>
            <a:ext cx="7458537" cy="95761"/>
          </a:xfrm>
          <a:custGeom>
            <a:avLst/>
            <a:gdLst>
              <a:gd name="connsiteX0" fmla="*/ 36038 w 7458537"/>
              <a:gd name="connsiteY0" fmla="*/ 0 h 95761"/>
              <a:gd name="connsiteX1" fmla="*/ 1265748 w 7458537"/>
              <a:gd name="connsiteY1" fmla="*/ 84083 h 95761"/>
              <a:gd name="connsiteX2" fmla="*/ 3210162 w 7458537"/>
              <a:gd name="connsiteY2" fmla="*/ 10510 h 95761"/>
              <a:gd name="connsiteX3" fmla="*/ 4250686 w 7458537"/>
              <a:gd name="connsiteY3" fmla="*/ 42041 h 95761"/>
              <a:gd name="connsiteX4" fmla="*/ 6373776 w 7458537"/>
              <a:gd name="connsiteY4" fmla="*/ 10510 h 95761"/>
              <a:gd name="connsiteX5" fmla="*/ 7141031 w 7458537"/>
              <a:gd name="connsiteY5" fmla="*/ 31531 h 95761"/>
              <a:gd name="connsiteX6" fmla="*/ 7456341 w 7458537"/>
              <a:gd name="connsiteY6" fmla="*/ 21020 h 95761"/>
              <a:gd name="connsiteX7" fmla="*/ 7004397 w 7458537"/>
              <a:gd name="connsiteY7" fmla="*/ 31531 h 95761"/>
              <a:gd name="connsiteX8" fmla="*/ 6394797 w 7458537"/>
              <a:gd name="connsiteY8" fmla="*/ 31531 h 95761"/>
              <a:gd name="connsiteX9" fmla="*/ 5711624 w 7458537"/>
              <a:gd name="connsiteY9" fmla="*/ 42041 h 95761"/>
              <a:gd name="connsiteX10" fmla="*/ 4986410 w 7458537"/>
              <a:gd name="connsiteY10" fmla="*/ 31531 h 95761"/>
              <a:gd name="connsiteX11" fmla="*/ 4093031 w 7458537"/>
              <a:gd name="connsiteY11" fmla="*/ 63062 h 95761"/>
              <a:gd name="connsiteX12" fmla="*/ 3535983 w 7458537"/>
              <a:gd name="connsiteY12" fmla="*/ 31531 h 95761"/>
              <a:gd name="connsiteX13" fmla="*/ 2989445 w 7458537"/>
              <a:gd name="connsiteY13" fmla="*/ 31531 h 95761"/>
              <a:gd name="connsiteX14" fmla="*/ 2054024 w 7458537"/>
              <a:gd name="connsiteY14" fmla="*/ 52551 h 95761"/>
              <a:gd name="connsiteX15" fmla="*/ 1223707 w 7458537"/>
              <a:gd name="connsiteY15" fmla="*/ 73572 h 95761"/>
              <a:gd name="connsiteX16" fmla="*/ 866355 w 7458537"/>
              <a:gd name="connsiteY16" fmla="*/ 94593 h 95761"/>
              <a:gd name="connsiteX17" fmla="*/ 372369 w 7458537"/>
              <a:gd name="connsiteY17" fmla="*/ 84083 h 95761"/>
              <a:gd name="connsiteX18" fmla="*/ 36038 w 7458537"/>
              <a:gd name="connsiteY18" fmla="*/ 0 h 9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458537" h="95761">
                <a:moveTo>
                  <a:pt x="36038" y="0"/>
                </a:moveTo>
                <a:cubicBezTo>
                  <a:pt x="184934" y="0"/>
                  <a:pt x="736727" y="82331"/>
                  <a:pt x="1265748" y="84083"/>
                </a:cubicBezTo>
                <a:cubicBezTo>
                  <a:pt x="1794769" y="85835"/>
                  <a:pt x="2712672" y="17517"/>
                  <a:pt x="3210162" y="10510"/>
                </a:cubicBezTo>
                <a:cubicBezTo>
                  <a:pt x="3707652" y="3503"/>
                  <a:pt x="3723417" y="42041"/>
                  <a:pt x="4250686" y="42041"/>
                </a:cubicBezTo>
                <a:cubicBezTo>
                  <a:pt x="4777955" y="42041"/>
                  <a:pt x="5892052" y="12262"/>
                  <a:pt x="6373776" y="10510"/>
                </a:cubicBezTo>
                <a:cubicBezTo>
                  <a:pt x="6855500" y="8758"/>
                  <a:pt x="6960604" y="29779"/>
                  <a:pt x="7141031" y="31531"/>
                </a:cubicBezTo>
                <a:cubicBezTo>
                  <a:pt x="7321458" y="33283"/>
                  <a:pt x="7479113" y="21020"/>
                  <a:pt x="7456341" y="21020"/>
                </a:cubicBezTo>
                <a:cubicBezTo>
                  <a:pt x="7433569" y="21020"/>
                  <a:pt x="7004397" y="31531"/>
                  <a:pt x="7004397" y="31531"/>
                </a:cubicBezTo>
                <a:lnTo>
                  <a:pt x="6394797" y="31531"/>
                </a:lnTo>
                <a:lnTo>
                  <a:pt x="5711624" y="42041"/>
                </a:lnTo>
                <a:cubicBezTo>
                  <a:pt x="5476893" y="42041"/>
                  <a:pt x="5256175" y="28028"/>
                  <a:pt x="4986410" y="31531"/>
                </a:cubicBezTo>
                <a:cubicBezTo>
                  <a:pt x="4716645" y="35034"/>
                  <a:pt x="4334769" y="63062"/>
                  <a:pt x="4093031" y="63062"/>
                </a:cubicBezTo>
                <a:cubicBezTo>
                  <a:pt x="3851293" y="63062"/>
                  <a:pt x="3719914" y="36786"/>
                  <a:pt x="3535983" y="31531"/>
                </a:cubicBezTo>
                <a:cubicBezTo>
                  <a:pt x="3352052" y="26276"/>
                  <a:pt x="2989445" y="31531"/>
                  <a:pt x="2989445" y="31531"/>
                </a:cubicBezTo>
                <a:lnTo>
                  <a:pt x="2054024" y="52551"/>
                </a:lnTo>
                <a:lnTo>
                  <a:pt x="1223707" y="73572"/>
                </a:lnTo>
                <a:cubicBezTo>
                  <a:pt x="1025762" y="80579"/>
                  <a:pt x="866355" y="94593"/>
                  <a:pt x="866355" y="94593"/>
                </a:cubicBezTo>
                <a:cubicBezTo>
                  <a:pt x="724465" y="96345"/>
                  <a:pt x="505500" y="98097"/>
                  <a:pt x="372369" y="84083"/>
                </a:cubicBezTo>
                <a:cubicBezTo>
                  <a:pt x="239238" y="70069"/>
                  <a:pt x="-112858" y="0"/>
                  <a:pt x="36038" y="0"/>
                </a:cubicBezTo>
                <a:close/>
              </a:path>
            </a:pathLst>
          </a:cu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300" b="1" i="1"/>
              <a:t>Καθορισμός ποσοτικών προτύπων </a:t>
            </a:r>
            <a:endParaRPr lang="el-GR" sz="43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 i="1" u="sng"/>
              <a:t>Ποσοτικά πρότυπα άμεσης εργασίας</a:t>
            </a:r>
          </a:p>
          <a:p>
            <a:pPr>
              <a:buNone/>
            </a:pPr>
            <a:endParaRPr lang="el-GR" sz="1900" b="1" i="1" u="sng"/>
          </a:p>
          <a:p>
            <a:pPr>
              <a:buNone/>
            </a:pPr>
            <a:r>
              <a:rPr lang="el-GR" sz="1900"/>
              <a:t>Η   διαδικασία  για  τον  καθορισμό  των   ποσοτικών   προτύπων</a:t>
            </a:r>
          </a:p>
          <a:p>
            <a:pPr>
              <a:buNone/>
            </a:pPr>
            <a:r>
              <a:rPr lang="el-GR" sz="1900"/>
              <a:t>άμεσης   εργασίας  είναι  η  ίδια  όπως  και  </a:t>
            </a:r>
            <a:r>
              <a:rPr lang="en-US" sz="1900"/>
              <a:t> </a:t>
            </a:r>
            <a:r>
              <a:rPr lang="el-GR" sz="1900"/>
              <a:t>για  την  πρώτη ύλη, </a:t>
            </a:r>
          </a:p>
          <a:p>
            <a:pPr>
              <a:buNone/>
            </a:pPr>
            <a:r>
              <a:rPr lang="el-GR" sz="1900"/>
              <a:t>δηλαδή λαμβάνουμε τα </a:t>
            </a:r>
            <a:r>
              <a:rPr lang="el-GR" sz="1900" b="1"/>
              <a:t>στοιχεία από το παρελθόν </a:t>
            </a:r>
            <a:r>
              <a:rPr lang="el-GR" sz="1900"/>
              <a:t>και κάνουμε </a:t>
            </a:r>
          </a:p>
          <a:p>
            <a:pPr>
              <a:buNone/>
            </a:pPr>
            <a:r>
              <a:rPr lang="el-GR" sz="1900"/>
              <a:t>ανάλυση.  </a:t>
            </a:r>
          </a:p>
          <a:p>
            <a:pPr>
              <a:buNone/>
            </a:pPr>
            <a:r>
              <a:rPr lang="el-GR" sz="1900" b="1"/>
              <a:t>Όταν   διαπιστωθούν  δυσμενή  ή  ευνοϊκά </a:t>
            </a:r>
            <a:r>
              <a:rPr lang="en-US" sz="1900" b="1"/>
              <a:t> </a:t>
            </a:r>
            <a:r>
              <a:rPr lang="el-GR" sz="1900" b="1"/>
              <a:t>στοιχεία απόδοσης </a:t>
            </a:r>
          </a:p>
          <a:p>
            <a:pPr>
              <a:buNone/>
            </a:pPr>
            <a:r>
              <a:rPr lang="el-GR" sz="1900" b="1"/>
              <a:t>άμεσης  εργασίας  απαλείφονται</a:t>
            </a:r>
            <a:r>
              <a:rPr lang="el-GR" sz="1900"/>
              <a:t>. </a:t>
            </a:r>
          </a:p>
          <a:p>
            <a:pPr>
              <a:buNone/>
            </a:pPr>
            <a:endParaRPr lang="el-GR" sz="1900" b="1" i="1" u="sng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27</a:t>
            </a:fld>
            <a:endParaRPr lang="el-G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300" b="1" i="1"/>
              <a:t>Καθορισμός ποσοτικών προτύπων </a:t>
            </a:r>
            <a:endParaRPr lang="el-GR" sz="43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 i="1" u="sng"/>
              <a:t>Ποσοτικά πρότυπα άμεσης εργασίας</a:t>
            </a:r>
          </a:p>
          <a:p>
            <a:pPr>
              <a:buNone/>
            </a:pPr>
            <a:r>
              <a:rPr lang="el-GR" sz="1900"/>
              <a:t>Τα  ποσοτικά  πρότυπα της άμεσης εργασίας τα επηρεάζουν και </a:t>
            </a:r>
          </a:p>
          <a:p>
            <a:pPr>
              <a:buNone/>
            </a:pPr>
            <a:r>
              <a:rPr lang="el-GR" sz="1900"/>
              <a:t>άλλοι  παράγοντες  όπως: </a:t>
            </a:r>
            <a:endParaRPr lang="en-US" sz="1900"/>
          </a:p>
          <a:p>
            <a:pPr>
              <a:buNone/>
            </a:pPr>
            <a:endParaRPr lang="el-GR" sz="1900"/>
          </a:p>
          <a:p>
            <a:pPr>
              <a:buFont typeface="Wingdings" pitchFamily="2" charset="2"/>
              <a:buChar char="Ø"/>
            </a:pPr>
            <a:r>
              <a:rPr lang="el-GR" sz="1900"/>
              <a:t>Ο βαθμός ειδίκευσης του προσωπικού, </a:t>
            </a:r>
          </a:p>
          <a:p>
            <a:pPr>
              <a:buFont typeface="Wingdings" pitchFamily="2" charset="2"/>
              <a:buChar char="Ø"/>
            </a:pPr>
            <a:r>
              <a:rPr lang="el-GR" sz="1900"/>
              <a:t>Η κατάσταση των μηχανημάτων, </a:t>
            </a:r>
          </a:p>
          <a:p>
            <a:pPr>
              <a:buFont typeface="Wingdings" pitchFamily="2" charset="2"/>
              <a:buChar char="Ø"/>
            </a:pPr>
            <a:r>
              <a:rPr lang="el-GR" sz="1900"/>
              <a:t>Το επίπεδο αυτοματοποιήσεως των παραγωγικών</a:t>
            </a:r>
            <a:r>
              <a:rPr lang="en-US" sz="1900"/>
              <a:t> </a:t>
            </a:r>
            <a:r>
              <a:rPr lang="el-GR" sz="1900"/>
              <a:t>διαδικασιών, </a:t>
            </a:r>
          </a:p>
          <a:p>
            <a:pPr>
              <a:buFont typeface="Wingdings" pitchFamily="2" charset="2"/>
              <a:buChar char="Ø"/>
            </a:pPr>
            <a:r>
              <a:rPr lang="el-GR" sz="1900"/>
              <a:t>Η επαρκής εποπτεία κλπ. 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28</a:t>
            </a:fld>
            <a:endParaRPr lang="el-G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300" b="1" i="1"/>
              <a:t>Καθορισμός ποσοτικών προτύπων </a:t>
            </a:r>
            <a:br>
              <a:rPr lang="el-GR" sz="4300" b="1" i="1"/>
            </a:br>
            <a:endParaRPr lang="el-GR" sz="43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 i="1" u="sng"/>
              <a:t>Ποσοτικά πρότυπα άμεσης εργασίας</a:t>
            </a:r>
            <a:endParaRPr lang="en-US" sz="1900" b="1" i="1" u="sng"/>
          </a:p>
          <a:p>
            <a:pPr>
              <a:buNone/>
            </a:pPr>
            <a:endParaRPr lang="el-GR" sz="1900" b="1" i="1" u="sng"/>
          </a:p>
          <a:p>
            <a:pPr>
              <a:buNone/>
            </a:pPr>
            <a:r>
              <a:rPr lang="el-GR" sz="1900" b="1"/>
              <a:t>Διενεργούνται     χρονομετρήσεις</a:t>
            </a:r>
            <a:r>
              <a:rPr lang="el-GR" sz="1900"/>
              <a:t>    από     έμπειρα     και    καλά </a:t>
            </a:r>
          </a:p>
          <a:p>
            <a:pPr>
              <a:buNone/>
            </a:pPr>
            <a:r>
              <a:rPr lang="el-GR" sz="1900"/>
              <a:t>καταρτισμένα   στελέχη  για   το  προσδιορισμό    του   πρότυπου </a:t>
            </a:r>
          </a:p>
          <a:p>
            <a:pPr>
              <a:buNone/>
            </a:pPr>
            <a:r>
              <a:rPr lang="el-GR" sz="1900"/>
              <a:t>χρόνου   παραγωγής     και    μετά     από     </a:t>
            </a:r>
            <a:r>
              <a:rPr lang="el-GR" sz="1900" b="1"/>
              <a:t>επαναλαμβανόμενες </a:t>
            </a:r>
          </a:p>
          <a:p>
            <a:pPr>
              <a:buNone/>
            </a:pPr>
            <a:r>
              <a:rPr lang="el-GR" sz="1900" b="1"/>
              <a:t>επαληθεύσεις </a:t>
            </a:r>
            <a:r>
              <a:rPr lang="el-GR" sz="1900"/>
              <a:t>     οριστικοποιείται      το      ποσοτικό     πρότυπο, </a:t>
            </a:r>
          </a:p>
          <a:p>
            <a:pPr>
              <a:buNone/>
            </a:pPr>
            <a:r>
              <a:rPr lang="el-GR" sz="1900"/>
              <a:t>εκφρασμένο   σε  ώρες  άμεσης  εργασίας. 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/>
              <a:t>Πρέπει  να  προβλέπονται και  ορισμένα  περιθώρια  χρόνου για </a:t>
            </a:r>
          </a:p>
          <a:p>
            <a:pPr>
              <a:buNone/>
            </a:pPr>
            <a:r>
              <a:rPr lang="el-GR" sz="1900"/>
              <a:t>διαλείμματα,   ξεκούραση,   καθυστερήσεις  λόγω   βλάβης   των </a:t>
            </a:r>
          </a:p>
          <a:p>
            <a:pPr>
              <a:buNone/>
            </a:pPr>
            <a:r>
              <a:rPr lang="el-GR" sz="1900"/>
              <a:t>μηχανημάτων  κλπ. 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29</a:t>
            </a:fld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900" b="1" i="1"/>
          </a:p>
          <a:p>
            <a:pPr marL="742950" indent="-742950">
              <a:buFont typeface="+mj-lt"/>
              <a:buAutoNum type="arabicPeriod"/>
            </a:pPr>
            <a:r>
              <a:rPr lang="el-GR" sz="1900" b="1" i="1"/>
              <a:t>ΠΡΟΤΥΠΗ ΚΟΣΤΟΛΟΓΗΣΗ</a:t>
            </a:r>
          </a:p>
          <a:p>
            <a:pPr>
              <a:buNone/>
            </a:pPr>
            <a:endParaRPr lang="el-GR" sz="190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3</a:t>
            </a:fld>
            <a:endParaRPr lang="el-G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300" b="1" i="1"/>
              <a:t>Καθορισμός ποσοτικών προτύπων</a:t>
            </a:r>
            <a:endParaRPr lang="el-GR" sz="43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 hangingPunct="0">
              <a:buNone/>
            </a:pPr>
            <a:endParaRPr lang="el-GR" sz="1900" b="1" i="1"/>
          </a:p>
          <a:p>
            <a:pPr hangingPunct="0">
              <a:buNone/>
            </a:pPr>
            <a:r>
              <a:rPr lang="el-GR" sz="1900" b="1" i="1"/>
              <a:t>Τα   ποσοτικά   πρότυπα   τόσο   των   πρώτων   υλών   όσο   και  </a:t>
            </a:r>
          </a:p>
          <a:p>
            <a:pPr hangingPunct="0">
              <a:buNone/>
            </a:pPr>
            <a:r>
              <a:rPr lang="el-GR" sz="1900" b="1" i="1"/>
              <a:t>της  άμεσης  εργασίας  δεν  πρέπει  να  είναι  ούτε  πολύ  μικρά</a:t>
            </a:r>
          </a:p>
          <a:p>
            <a:pPr hangingPunct="0">
              <a:buNone/>
            </a:pPr>
            <a:r>
              <a:rPr lang="el-GR" sz="1900" b="1" i="1"/>
              <a:t>ούτε    πολύ    μεγάλα    και    να    αντιπροσωπεύουν    στόχους </a:t>
            </a:r>
          </a:p>
          <a:p>
            <a:pPr hangingPunct="0">
              <a:buNone/>
            </a:pPr>
            <a:r>
              <a:rPr lang="el-GR" sz="1900" b="1" i="1"/>
              <a:t>πραγματοποιήσιμους.  </a:t>
            </a:r>
          </a:p>
          <a:p>
            <a:pPr hangingPunct="0">
              <a:buNone/>
            </a:pPr>
            <a:endParaRPr lang="en-US" sz="1900" b="1" i="1"/>
          </a:p>
          <a:p>
            <a:pPr hangingPunct="0">
              <a:buNone/>
            </a:pPr>
            <a:r>
              <a:rPr lang="el-GR" sz="1900" b="1" i="1"/>
              <a:t>Μικρά  ποσοτικά  πρότυπα απογοητεύουν τους  εργαζόμενους </a:t>
            </a:r>
          </a:p>
          <a:p>
            <a:pPr hangingPunct="0">
              <a:buNone/>
            </a:pPr>
            <a:r>
              <a:rPr lang="el-GR" sz="1900" b="1" i="1"/>
              <a:t>και  τα  μεγάλα  φέρουν  αδράνεια.</a:t>
            </a:r>
            <a:endParaRPr lang="el-GR" sz="1900" b="1" i="1" u="sng"/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30</a:t>
            </a:fld>
            <a:endParaRPr lang="el-G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Καθορισμός  προτύπων  τιμών 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600" b="1" i="1" u="sng" dirty="0"/>
              <a:t>Πρότυπες τιμές πρώτων υλών</a:t>
            </a:r>
          </a:p>
          <a:p>
            <a:pPr>
              <a:buNone/>
            </a:pPr>
            <a:endParaRPr lang="el-GR" sz="1600" b="1" i="1" u="sng" dirty="0"/>
          </a:p>
          <a:p>
            <a:pPr>
              <a:buNone/>
            </a:pPr>
            <a:r>
              <a:rPr lang="el-GR" sz="1600" dirty="0"/>
              <a:t>Προβαίνουμε   σε   τιμαριθμοποίηση   τιμών  του   παρελθόντος, </a:t>
            </a:r>
          </a:p>
          <a:p>
            <a:pPr>
              <a:buNone/>
            </a:pPr>
            <a:r>
              <a:rPr lang="el-GR" sz="1600" dirty="0"/>
              <a:t>για να καταλήξουμε σε κάποια τιμή προϋπολογιστική με όσο  το </a:t>
            </a:r>
          </a:p>
          <a:p>
            <a:pPr>
              <a:buNone/>
            </a:pPr>
            <a:r>
              <a:rPr lang="el-GR" sz="1600" dirty="0"/>
              <a:t>δυνατόν μεγαλύτερη ακρίβεια  η οποία θεωρείται πρότυπη.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el-GR" sz="1600" dirty="0"/>
              <a:t>Λαμβάνουμε  όμως υπόψη</a:t>
            </a:r>
            <a:r>
              <a:rPr lang="en-US" sz="1600" dirty="0"/>
              <a:t>:</a:t>
            </a:r>
            <a:r>
              <a:rPr lang="el-GR" sz="1600" dirty="0"/>
              <a:t>  </a:t>
            </a:r>
          </a:p>
          <a:p>
            <a:pPr>
              <a:buNone/>
            </a:pPr>
            <a:endParaRPr lang="el-GR" sz="1600" dirty="0"/>
          </a:p>
          <a:p>
            <a:r>
              <a:rPr lang="el-GR" sz="1600" dirty="0"/>
              <a:t>Τις  συνθήκες  της αγοράς  </a:t>
            </a:r>
          </a:p>
          <a:p>
            <a:r>
              <a:rPr lang="el-GR" sz="1600" dirty="0"/>
              <a:t>Τα αποθέματα των πρώτων υλών  </a:t>
            </a:r>
          </a:p>
          <a:p>
            <a:r>
              <a:rPr lang="el-GR" sz="1600" dirty="0"/>
              <a:t>Συμφωνίες   τιμών   για   μελλοντικές   αγορές   εφόσον   είναι εξασφαλισμένες  με  διάφορες  συμβάσεις.</a:t>
            </a:r>
          </a:p>
          <a:p>
            <a:pPr>
              <a:buNone/>
            </a:pPr>
            <a:r>
              <a:rPr lang="el-GR" sz="1600" dirty="0"/>
              <a:t>  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31</a:t>
            </a:fld>
            <a:endParaRPr lang="el-G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Καθορισμός  προτύπων  τιμών 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800" b="1" i="1" u="sng"/>
              <a:t>Πρότυπες τιμές άμεσης εργασίας </a:t>
            </a:r>
          </a:p>
          <a:p>
            <a:pPr>
              <a:buNone/>
            </a:pPr>
            <a:endParaRPr lang="el-GR" sz="1800"/>
          </a:p>
          <a:p>
            <a:pPr>
              <a:buNone/>
            </a:pPr>
            <a:r>
              <a:rPr lang="el-GR" sz="1800"/>
              <a:t>Η   πρότυπη  τιμή   της   άμεσης   εργασίας (πρότυπο ωρομίσθιο) </a:t>
            </a:r>
          </a:p>
          <a:p>
            <a:pPr>
              <a:buNone/>
            </a:pPr>
            <a:r>
              <a:rPr lang="el-GR" sz="1800"/>
              <a:t>προσδιορίζεται   αν  διαιρέσουμε  το σύνολο  των  αμοιβών  μαζί </a:t>
            </a:r>
          </a:p>
          <a:p>
            <a:pPr>
              <a:buNone/>
            </a:pPr>
            <a:r>
              <a:rPr lang="el-GR" sz="1800"/>
              <a:t>με τις  προσαυξήσεις  που έχουν   καταβληθεί κατά το  παρελθόν </a:t>
            </a:r>
          </a:p>
          <a:p>
            <a:pPr>
              <a:buNone/>
            </a:pPr>
            <a:r>
              <a:rPr lang="el-GR" sz="1800"/>
              <a:t>δια του αριθμού των ωρών όλων των εργαζομένων.</a:t>
            </a:r>
          </a:p>
          <a:p>
            <a:pPr>
              <a:buNone/>
            </a:pPr>
            <a:endParaRPr lang="el-GR" sz="1800"/>
          </a:p>
          <a:p>
            <a:pPr>
              <a:buNone/>
            </a:pPr>
            <a:r>
              <a:rPr lang="el-GR" sz="1800"/>
              <a:t>Λαμβάνουμε όμως υπόψη</a:t>
            </a:r>
            <a:r>
              <a:rPr lang="en-US" sz="1800"/>
              <a:t>:</a:t>
            </a:r>
            <a:r>
              <a:rPr lang="el-GR" sz="1800"/>
              <a:t> </a:t>
            </a:r>
          </a:p>
          <a:p>
            <a:pPr>
              <a:buNone/>
            </a:pPr>
            <a:endParaRPr lang="el-GR" sz="1800"/>
          </a:p>
          <a:p>
            <a:r>
              <a:rPr lang="el-GR" sz="1800"/>
              <a:t>Συλλογικές  συμβάσεις</a:t>
            </a:r>
          </a:p>
          <a:p>
            <a:r>
              <a:rPr lang="el-GR" sz="1800"/>
              <a:t>Αμοιβές νυχτερινής εργασίας, εορτών, Bonus κλπ</a:t>
            </a:r>
          </a:p>
          <a:p>
            <a:r>
              <a:rPr lang="el-GR" sz="1800"/>
              <a:t>Επιβαρύνσεις  των ασφαλιστικών  οργανισμών κλπ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32</a:t>
            </a:fld>
            <a:endParaRPr lang="el-G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 marL="0">
              <a:buNone/>
            </a:pPr>
            <a:r>
              <a:rPr lang="el-GR" sz="1900" b="1" i="1"/>
              <a:t>Πρότυπη ποσότητα ή φυσικό πρότυπο πρώτων υλών</a:t>
            </a:r>
          </a:p>
          <a:p>
            <a:pPr marL="0">
              <a:buNone/>
            </a:pPr>
            <a:r>
              <a:rPr lang="el-GR" sz="1900"/>
              <a:t>Είναι    μέγεθος   ποσοτικό   και   δείχνει    την   πρώτη   ύλη   που απαιτείται   ή   που  είναι   αναγκαία  για    την   παραγωγή   </a:t>
            </a:r>
            <a:r>
              <a:rPr lang="el-GR" sz="1900" b="1"/>
              <a:t>μιας μονάδας</a:t>
            </a:r>
            <a:r>
              <a:rPr lang="el-GR" sz="1900"/>
              <a:t>  προϊόντος.</a:t>
            </a:r>
          </a:p>
          <a:p>
            <a:pPr marL="0">
              <a:buNone/>
            </a:pPr>
            <a:endParaRPr lang="el-GR" sz="1900"/>
          </a:p>
          <a:p>
            <a:pPr marL="0">
              <a:buNone/>
            </a:pPr>
            <a:r>
              <a:rPr lang="el-GR" sz="1900" b="1" i="1"/>
              <a:t>Πρότυπη τιμή πρώτης ύλης </a:t>
            </a:r>
          </a:p>
          <a:p>
            <a:pPr marL="0">
              <a:buNone/>
            </a:pPr>
            <a:r>
              <a:rPr lang="el-GR" sz="1900"/>
              <a:t>Είναι  μέγεθος  νομισματικό   και  δείχνει  την  </a:t>
            </a:r>
            <a:r>
              <a:rPr lang="el-GR" sz="1900" b="1"/>
              <a:t>τιμή  στην   οποία πρέπει  </a:t>
            </a:r>
            <a:r>
              <a:rPr lang="el-GR" sz="1900"/>
              <a:t>να</a:t>
            </a:r>
            <a:r>
              <a:rPr lang="el-GR" sz="1900" b="1"/>
              <a:t>  </a:t>
            </a:r>
            <a:r>
              <a:rPr lang="el-GR" sz="1900"/>
              <a:t>αγορασθεί η  πρώτη ύλη.  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33</a:t>
            </a:fld>
            <a:endParaRPr lang="el-G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 i="1"/>
              <a:t>Πρότυπες ώρες ή φυσικό πρότυπο άμεσης εργασίας</a:t>
            </a:r>
          </a:p>
          <a:p>
            <a:pPr>
              <a:buNone/>
            </a:pPr>
            <a:r>
              <a:rPr lang="el-GR" sz="1900"/>
              <a:t>Είναι   μέγεθος  ποσοτικό  και  δείχνει τις  ώρες  που  χρειάζονται </a:t>
            </a:r>
          </a:p>
          <a:p>
            <a:pPr>
              <a:buNone/>
            </a:pPr>
            <a:r>
              <a:rPr lang="el-GR" sz="1900"/>
              <a:t>ή είναι αναγκαίες για  την παραγωγή </a:t>
            </a:r>
            <a:r>
              <a:rPr lang="el-GR" sz="1900" b="1"/>
              <a:t>μιας μονάδας </a:t>
            </a:r>
            <a:r>
              <a:rPr lang="el-GR" sz="1900"/>
              <a:t>προϊόντος.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 b="1" i="1"/>
              <a:t>Πρότυπο ωρομίσθιο ή πρότυπη τιμή άμεσης εργασίας</a:t>
            </a:r>
          </a:p>
          <a:p>
            <a:pPr>
              <a:buNone/>
            </a:pPr>
            <a:r>
              <a:rPr lang="el-GR" sz="1900"/>
              <a:t>Είναι    μέγεθος   νομισματικό (μέσο  ωριαίο κόστος)  και  δείχνει </a:t>
            </a:r>
          </a:p>
          <a:p>
            <a:pPr>
              <a:buNone/>
            </a:pPr>
            <a:r>
              <a:rPr lang="el-GR" sz="1900" b="1"/>
              <a:t>πόσο  πρέπει να αμείβετε  την  ώρα  </a:t>
            </a:r>
            <a:r>
              <a:rPr lang="el-GR" sz="1900"/>
              <a:t>ο  εργαζόμενος.</a:t>
            </a:r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34</a:t>
            </a:fld>
            <a:endParaRPr lang="el-G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300" b="1" i="1" dirty="0"/>
              <a:t>Καθορισμός  πρότυπου  συντελεστή Γ</a:t>
            </a:r>
            <a:r>
              <a:rPr lang="en-US" sz="4300" b="1" i="1" dirty="0"/>
              <a:t>.</a:t>
            </a:r>
            <a:r>
              <a:rPr lang="el-GR" sz="4300" b="1" i="1" dirty="0"/>
              <a:t>Β</a:t>
            </a:r>
            <a:r>
              <a:rPr lang="en-US" sz="4300" b="1" i="1" dirty="0"/>
              <a:t>.</a:t>
            </a:r>
            <a:r>
              <a:rPr lang="el-GR" sz="4300" b="1" i="1" dirty="0"/>
              <a:t>Ε </a:t>
            </a:r>
            <a:endParaRPr lang="el-GR" sz="4300" dirty="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800"/>
              <a:t>Με τον όρο </a:t>
            </a:r>
            <a:r>
              <a:rPr lang="el-GR" sz="1800" b="1"/>
              <a:t>πρότυπος  συντελεστής ανά ώρα </a:t>
            </a:r>
            <a:r>
              <a:rPr lang="en-US" sz="1800" b="1"/>
              <a:t> </a:t>
            </a:r>
            <a:r>
              <a:rPr lang="el-GR" sz="1800" b="1"/>
              <a:t>άμεσης εργασίας </a:t>
            </a:r>
          </a:p>
          <a:p>
            <a:pPr>
              <a:buNone/>
            </a:pPr>
            <a:r>
              <a:rPr lang="el-GR" sz="1800"/>
              <a:t>εννοούμε </a:t>
            </a:r>
            <a:r>
              <a:rPr lang="el-GR" sz="1800" b="1"/>
              <a:t>πόσο πρέπει </a:t>
            </a:r>
            <a:r>
              <a:rPr lang="el-GR" sz="1800"/>
              <a:t>να ανέλθει το κόστος των </a:t>
            </a:r>
            <a:r>
              <a:rPr lang="en-US" sz="1800"/>
              <a:t> </a:t>
            </a:r>
            <a:r>
              <a:rPr lang="el-GR" sz="1800"/>
              <a:t>στοιχείων που</a:t>
            </a:r>
          </a:p>
          <a:p>
            <a:pPr>
              <a:buNone/>
            </a:pPr>
            <a:r>
              <a:rPr lang="el-GR" sz="1800"/>
              <a:t>περιλαμβάνονται στα Γ</a:t>
            </a:r>
            <a:r>
              <a:rPr lang="en-US" sz="1800"/>
              <a:t>.</a:t>
            </a:r>
            <a:r>
              <a:rPr lang="el-GR" sz="1800"/>
              <a:t>Β</a:t>
            </a:r>
            <a:r>
              <a:rPr lang="en-US" sz="1800"/>
              <a:t>.</a:t>
            </a:r>
            <a:r>
              <a:rPr lang="el-GR" sz="1800"/>
              <a:t>Ε ανά μονάδα προϊόντος.</a:t>
            </a:r>
          </a:p>
          <a:p>
            <a:pPr>
              <a:buNone/>
            </a:pPr>
            <a:endParaRPr lang="el-GR" sz="1800"/>
          </a:p>
          <a:p>
            <a:pPr>
              <a:buNone/>
            </a:pPr>
            <a:r>
              <a:rPr lang="el-GR" sz="1800"/>
              <a:t>Στο κόστος των Γ</a:t>
            </a:r>
            <a:r>
              <a:rPr lang="en-US" sz="1800"/>
              <a:t>.</a:t>
            </a:r>
            <a:r>
              <a:rPr lang="el-GR" sz="1800"/>
              <a:t>Β</a:t>
            </a:r>
            <a:r>
              <a:rPr lang="en-US" sz="1800"/>
              <a:t>.</a:t>
            </a:r>
            <a:r>
              <a:rPr lang="el-GR" sz="1800"/>
              <a:t>Ε περιλαμβάνονται δαπάνες που  σχετίζονται</a:t>
            </a:r>
          </a:p>
          <a:p>
            <a:pPr>
              <a:buNone/>
            </a:pPr>
            <a:r>
              <a:rPr lang="el-GR" sz="1800"/>
              <a:t>με </a:t>
            </a:r>
            <a:r>
              <a:rPr lang="en-US" sz="1800"/>
              <a:t> </a:t>
            </a:r>
            <a:r>
              <a:rPr lang="el-GR" sz="1800"/>
              <a:t>την</a:t>
            </a:r>
            <a:r>
              <a:rPr lang="en-US" sz="1800"/>
              <a:t> </a:t>
            </a:r>
            <a:r>
              <a:rPr lang="el-GR" sz="1800"/>
              <a:t> παραγωγή  όπως</a:t>
            </a:r>
            <a:r>
              <a:rPr lang="en-US" sz="1800"/>
              <a:t>:</a:t>
            </a:r>
            <a:r>
              <a:rPr lang="el-GR" sz="1800"/>
              <a:t>  </a:t>
            </a:r>
          </a:p>
          <a:p>
            <a:r>
              <a:rPr lang="el-GR" sz="1800"/>
              <a:t>Έμμεση εργασία </a:t>
            </a:r>
          </a:p>
          <a:p>
            <a:r>
              <a:rPr lang="el-GR" sz="1800"/>
              <a:t>Έμμεσα υλικά </a:t>
            </a:r>
          </a:p>
          <a:p>
            <a:r>
              <a:rPr lang="el-GR" sz="1800"/>
              <a:t>Ρεύμα παραγωγής  </a:t>
            </a:r>
          </a:p>
          <a:p>
            <a:r>
              <a:rPr lang="el-GR" sz="1800"/>
              <a:t>Αποσβέσεις  </a:t>
            </a:r>
          </a:p>
          <a:p>
            <a:r>
              <a:rPr lang="el-GR" sz="1800"/>
              <a:t>Συντηρήσεις  </a:t>
            </a:r>
          </a:p>
          <a:p>
            <a:r>
              <a:rPr lang="el-GR" sz="1800"/>
              <a:t>κλπ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35</a:t>
            </a:fld>
            <a:endParaRPr lang="el-G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i="1" dirty="0"/>
              <a:t>Καθορισμός  πρότυπου  συντελεστή Γ</a:t>
            </a:r>
            <a:r>
              <a:rPr lang="en-US" sz="3200" b="1" i="1" dirty="0"/>
              <a:t>.</a:t>
            </a:r>
            <a:r>
              <a:rPr lang="el-GR" sz="3200" b="1" i="1" dirty="0"/>
              <a:t>Β</a:t>
            </a:r>
            <a:r>
              <a:rPr lang="en-US" sz="3200" b="1" i="1" dirty="0"/>
              <a:t>.</a:t>
            </a:r>
            <a:r>
              <a:rPr lang="el-GR" sz="3200" b="1" i="1" dirty="0"/>
              <a:t>Ε 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67360"/>
            <a:ext cx="8472518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b="1" i="1" dirty="0">
                <a:latin typeface="Cambria Math" pitchFamily="18" charset="0"/>
                <a:ea typeface="Cambria Math" pitchFamily="18" charset="0"/>
              </a:rPr>
              <a:t>Πρότυπος συντελεστής Γ.ΒΕ.  </a:t>
            </a:r>
            <a:r>
              <a:rPr lang="el-GR" sz="2400" b="1" dirty="0"/>
              <a:t>=</a:t>
            </a:r>
            <a:r>
              <a:rPr lang="el-GR" sz="2400" dirty="0"/>
              <a:t> 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dirty="0"/>
              <a:t>Τα   συνολικά  πρότυπα  Γ</a:t>
            </a:r>
            <a:r>
              <a:rPr lang="en-US" sz="2400" dirty="0"/>
              <a:t>.</a:t>
            </a:r>
            <a:r>
              <a:rPr lang="el-GR" sz="2400" dirty="0"/>
              <a:t>Β</a:t>
            </a:r>
            <a:r>
              <a:rPr lang="en-US" sz="2400" dirty="0"/>
              <a:t>.</a:t>
            </a:r>
            <a:r>
              <a:rPr lang="el-GR" sz="2400" dirty="0"/>
              <a:t>Ε  προκύπτουν  από  τα  στοιχεία  του </a:t>
            </a:r>
          </a:p>
          <a:p>
            <a:pPr>
              <a:buNone/>
            </a:pPr>
            <a:r>
              <a:rPr lang="el-GR" sz="2400" dirty="0"/>
              <a:t>παρελθόντος    αφού    πρώτα    γίνει     κριτική    διερεύνηση    και </a:t>
            </a:r>
          </a:p>
          <a:p>
            <a:pPr>
              <a:buNone/>
            </a:pPr>
            <a:r>
              <a:rPr lang="el-GR" sz="2400" b="1" dirty="0"/>
              <a:t>απόρριψη    των    εξόδων    που   δεν    είναι   αναγκαία</a:t>
            </a:r>
            <a:r>
              <a:rPr lang="el-GR" sz="2400" dirty="0"/>
              <a:t>   για   τη </a:t>
            </a:r>
          </a:p>
          <a:p>
            <a:pPr>
              <a:buNone/>
            </a:pPr>
            <a:r>
              <a:rPr lang="el-GR" sz="2400" dirty="0"/>
              <a:t>συγκεκριμένη   παραγωγή. Έτσι  καταρτίζεται ο </a:t>
            </a:r>
            <a:r>
              <a:rPr lang="en-US" sz="2400" dirty="0"/>
              <a:t> </a:t>
            </a:r>
            <a:r>
              <a:rPr lang="el-GR" sz="2400" dirty="0"/>
              <a:t> προϋπολογισμός</a:t>
            </a:r>
          </a:p>
          <a:p>
            <a:pPr>
              <a:buNone/>
            </a:pPr>
            <a:r>
              <a:rPr lang="el-GR" sz="2400" dirty="0"/>
              <a:t>των Γ</a:t>
            </a:r>
            <a:r>
              <a:rPr lang="en-US" sz="2400" dirty="0"/>
              <a:t>.</a:t>
            </a:r>
            <a:r>
              <a:rPr lang="el-GR" sz="2400" dirty="0"/>
              <a:t>Β</a:t>
            </a:r>
            <a:r>
              <a:rPr lang="en-US" sz="2400" dirty="0"/>
              <a:t>.</a:t>
            </a:r>
            <a:r>
              <a:rPr lang="el-GR" sz="2400" dirty="0"/>
              <a:t>Ε για ένα συγκεκριμένο πρόγραμμα παραγωγής.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36</a:t>
            </a:fld>
            <a:endParaRPr lang="el-GR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1924524"/>
            <a:ext cx="2305050" cy="928694"/>
          </a:xfrm>
          <a:prstGeom prst="rect">
            <a:avLst/>
          </a:prstGeom>
          <a:noFill/>
        </p:spPr>
      </p:pic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Ελεύθερη σχεδίαση 8">
            <a:extLst>
              <a:ext uri="{FF2B5EF4-FFF2-40B4-BE49-F238E27FC236}">
                <a16:creationId xmlns:a16="http://schemas.microsoft.com/office/drawing/2014/main" id="{382A6BFD-9231-A141-B4E6-BDCFB39178EC}"/>
              </a:ext>
            </a:extLst>
          </p:cNvPr>
          <p:cNvSpPr/>
          <p:nvPr/>
        </p:nvSpPr>
        <p:spPr>
          <a:xfrm>
            <a:off x="597119" y="1476112"/>
            <a:ext cx="7458537" cy="95761"/>
          </a:xfrm>
          <a:custGeom>
            <a:avLst/>
            <a:gdLst>
              <a:gd name="connsiteX0" fmla="*/ 36038 w 7458537"/>
              <a:gd name="connsiteY0" fmla="*/ 0 h 95761"/>
              <a:gd name="connsiteX1" fmla="*/ 1265748 w 7458537"/>
              <a:gd name="connsiteY1" fmla="*/ 84083 h 95761"/>
              <a:gd name="connsiteX2" fmla="*/ 3210162 w 7458537"/>
              <a:gd name="connsiteY2" fmla="*/ 10510 h 95761"/>
              <a:gd name="connsiteX3" fmla="*/ 4250686 w 7458537"/>
              <a:gd name="connsiteY3" fmla="*/ 42041 h 95761"/>
              <a:gd name="connsiteX4" fmla="*/ 6373776 w 7458537"/>
              <a:gd name="connsiteY4" fmla="*/ 10510 h 95761"/>
              <a:gd name="connsiteX5" fmla="*/ 7141031 w 7458537"/>
              <a:gd name="connsiteY5" fmla="*/ 31531 h 95761"/>
              <a:gd name="connsiteX6" fmla="*/ 7456341 w 7458537"/>
              <a:gd name="connsiteY6" fmla="*/ 21020 h 95761"/>
              <a:gd name="connsiteX7" fmla="*/ 7004397 w 7458537"/>
              <a:gd name="connsiteY7" fmla="*/ 31531 h 95761"/>
              <a:gd name="connsiteX8" fmla="*/ 6394797 w 7458537"/>
              <a:gd name="connsiteY8" fmla="*/ 31531 h 95761"/>
              <a:gd name="connsiteX9" fmla="*/ 5711624 w 7458537"/>
              <a:gd name="connsiteY9" fmla="*/ 42041 h 95761"/>
              <a:gd name="connsiteX10" fmla="*/ 4986410 w 7458537"/>
              <a:gd name="connsiteY10" fmla="*/ 31531 h 95761"/>
              <a:gd name="connsiteX11" fmla="*/ 4093031 w 7458537"/>
              <a:gd name="connsiteY11" fmla="*/ 63062 h 95761"/>
              <a:gd name="connsiteX12" fmla="*/ 3535983 w 7458537"/>
              <a:gd name="connsiteY12" fmla="*/ 31531 h 95761"/>
              <a:gd name="connsiteX13" fmla="*/ 2989445 w 7458537"/>
              <a:gd name="connsiteY13" fmla="*/ 31531 h 95761"/>
              <a:gd name="connsiteX14" fmla="*/ 2054024 w 7458537"/>
              <a:gd name="connsiteY14" fmla="*/ 52551 h 95761"/>
              <a:gd name="connsiteX15" fmla="*/ 1223707 w 7458537"/>
              <a:gd name="connsiteY15" fmla="*/ 73572 h 95761"/>
              <a:gd name="connsiteX16" fmla="*/ 866355 w 7458537"/>
              <a:gd name="connsiteY16" fmla="*/ 94593 h 95761"/>
              <a:gd name="connsiteX17" fmla="*/ 372369 w 7458537"/>
              <a:gd name="connsiteY17" fmla="*/ 84083 h 95761"/>
              <a:gd name="connsiteX18" fmla="*/ 36038 w 7458537"/>
              <a:gd name="connsiteY18" fmla="*/ 0 h 9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458537" h="95761">
                <a:moveTo>
                  <a:pt x="36038" y="0"/>
                </a:moveTo>
                <a:cubicBezTo>
                  <a:pt x="184934" y="0"/>
                  <a:pt x="736727" y="82331"/>
                  <a:pt x="1265748" y="84083"/>
                </a:cubicBezTo>
                <a:cubicBezTo>
                  <a:pt x="1794769" y="85835"/>
                  <a:pt x="2712672" y="17517"/>
                  <a:pt x="3210162" y="10510"/>
                </a:cubicBezTo>
                <a:cubicBezTo>
                  <a:pt x="3707652" y="3503"/>
                  <a:pt x="3723417" y="42041"/>
                  <a:pt x="4250686" y="42041"/>
                </a:cubicBezTo>
                <a:cubicBezTo>
                  <a:pt x="4777955" y="42041"/>
                  <a:pt x="5892052" y="12262"/>
                  <a:pt x="6373776" y="10510"/>
                </a:cubicBezTo>
                <a:cubicBezTo>
                  <a:pt x="6855500" y="8758"/>
                  <a:pt x="6960604" y="29779"/>
                  <a:pt x="7141031" y="31531"/>
                </a:cubicBezTo>
                <a:cubicBezTo>
                  <a:pt x="7321458" y="33283"/>
                  <a:pt x="7479113" y="21020"/>
                  <a:pt x="7456341" y="21020"/>
                </a:cubicBezTo>
                <a:cubicBezTo>
                  <a:pt x="7433569" y="21020"/>
                  <a:pt x="7004397" y="31531"/>
                  <a:pt x="7004397" y="31531"/>
                </a:cubicBezTo>
                <a:lnTo>
                  <a:pt x="6394797" y="31531"/>
                </a:lnTo>
                <a:lnTo>
                  <a:pt x="5711624" y="42041"/>
                </a:lnTo>
                <a:cubicBezTo>
                  <a:pt x="5476893" y="42041"/>
                  <a:pt x="5256175" y="28028"/>
                  <a:pt x="4986410" y="31531"/>
                </a:cubicBezTo>
                <a:cubicBezTo>
                  <a:pt x="4716645" y="35034"/>
                  <a:pt x="4334769" y="63062"/>
                  <a:pt x="4093031" y="63062"/>
                </a:cubicBezTo>
                <a:cubicBezTo>
                  <a:pt x="3851293" y="63062"/>
                  <a:pt x="3719914" y="36786"/>
                  <a:pt x="3535983" y="31531"/>
                </a:cubicBezTo>
                <a:cubicBezTo>
                  <a:pt x="3352052" y="26276"/>
                  <a:pt x="2989445" y="31531"/>
                  <a:pt x="2989445" y="31531"/>
                </a:cubicBezTo>
                <a:lnTo>
                  <a:pt x="2054024" y="52551"/>
                </a:lnTo>
                <a:lnTo>
                  <a:pt x="1223707" y="73572"/>
                </a:lnTo>
                <a:cubicBezTo>
                  <a:pt x="1025762" y="80579"/>
                  <a:pt x="866355" y="94593"/>
                  <a:pt x="866355" y="94593"/>
                </a:cubicBezTo>
                <a:cubicBezTo>
                  <a:pt x="724465" y="96345"/>
                  <a:pt x="505500" y="98097"/>
                  <a:pt x="372369" y="84083"/>
                </a:cubicBezTo>
                <a:cubicBezTo>
                  <a:pt x="239238" y="70069"/>
                  <a:pt x="-112858" y="0"/>
                  <a:pt x="36038" y="0"/>
                </a:cubicBezTo>
                <a:close/>
              </a:path>
            </a:pathLst>
          </a:cu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30936" y="548640"/>
            <a:ext cx="2700645" cy="5431536"/>
          </a:xfrm>
        </p:spPr>
        <p:txBody>
          <a:bodyPr>
            <a:normAutofit/>
          </a:bodyPr>
          <a:lstStyle/>
          <a:p>
            <a:r>
              <a:rPr lang="el-GR" sz="4000" b="1" i="1" dirty="0"/>
              <a:t>Καθορισμός  πρότυπου  συντελεστή Γ</a:t>
            </a:r>
            <a:r>
              <a:rPr lang="en-US" sz="4000" b="1" i="1" dirty="0"/>
              <a:t>.</a:t>
            </a:r>
            <a:r>
              <a:rPr lang="el-GR" sz="4000" b="1" i="1" dirty="0"/>
              <a:t>Β</a:t>
            </a:r>
            <a:r>
              <a:rPr lang="en-US" sz="4000" b="1" i="1" dirty="0"/>
              <a:t>.</a:t>
            </a:r>
            <a:r>
              <a:rPr lang="el-GR" sz="4000" b="1" i="1" dirty="0"/>
              <a:t>Ε </a:t>
            </a:r>
            <a:endParaRPr lang="el-GR" sz="4000" dirty="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830629 w 4480560"/>
              <a:gd name="connsiteY3" fmla="*/ 0 h 13716"/>
              <a:gd name="connsiteX4" fmla="*/ 2425903 w 4480560"/>
              <a:gd name="connsiteY4" fmla="*/ 0 h 13716"/>
              <a:gd name="connsiteX5" fmla="*/ 3021178 w 4480560"/>
              <a:gd name="connsiteY5" fmla="*/ 0 h 13716"/>
              <a:gd name="connsiteX6" fmla="*/ 3750869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930091 w 4480560"/>
              <a:gd name="connsiteY9" fmla="*/ 13716 h 13716"/>
              <a:gd name="connsiteX10" fmla="*/ 3290011 w 4480560"/>
              <a:gd name="connsiteY10" fmla="*/ 13716 h 13716"/>
              <a:gd name="connsiteX11" fmla="*/ 2649931 w 4480560"/>
              <a:gd name="connsiteY11" fmla="*/ 13716 h 13716"/>
              <a:gd name="connsiteX12" fmla="*/ 2054657 w 4480560"/>
              <a:gd name="connsiteY12" fmla="*/ 13716 h 13716"/>
              <a:gd name="connsiteX13" fmla="*/ 1324966 w 4480560"/>
              <a:gd name="connsiteY13" fmla="*/ 13716 h 13716"/>
              <a:gd name="connsiteX14" fmla="*/ 595274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574" y="14606"/>
                  <a:pt x="338605" y="-40"/>
                  <a:pt x="595274" y="0"/>
                </a:cubicBezTo>
                <a:cubicBezTo>
                  <a:pt x="856171" y="-2198"/>
                  <a:pt x="863435" y="-13333"/>
                  <a:pt x="1100938" y="0"/>
                </a:cubicBezTo>
                <a:cubicBezTo>
                  <a:pt x="1340270" y="17713"/>
                  <a:pt x="1418448" y="-18893"/>
                  <a:pt x="1651406" y="0"/>
                </a:cubicBezTo>
                <a:cubicBezTo>
                  <a:pt x="1875387" y="1627"/>
                  <a:pt x="2153037" y="22688"/>
                  <a:pt x="2336292" y="0"/>
                </a:cubicBezTo>
                <a:cubicBezTo>
                  <a:pt x="2522206" y="-4211"/>
                  <a:pt x="2718333" y="34959"/>
                  <a:pt x="2931566" y="0"/>
                </a:cubicBezTo>
                <a:cubicBezTo>
                  <a:pt x="3137043" y="-17106"/>
                  <a:pt x="3304331" y="1415"/>
                  <a:pt x="3482035" y="0"/>
                </a:cubicBezTo>
                <a:cubicBezTo>
                  <a:pt x="3649837" y="-24078"/>
                  <a:pt x="4010577" y="-51921"/>
                  <a:pt x="4480560" y="0"/>
                </a:cubicBezTo>
                <a:cubicBezTo>
                  <a:pt x="4480642" y="3611"/>
                  <a:pt x="4480510" y="9346"/>
                  <a:pt x="4480560" y="13716"/>
                </a:cubicBezTo>
                <a:cubicBezTo>
                  <a:pt x="4305601" y="36948"/>
                  <a:pt x="4025154" y="21890"/>
                  <a:pt x="3840480" y="13716"/>
                </a:cubicBezTo>
                <a:cubicBezTo>
                  <a:pt x="3668919" y="-16903"/>
                  <a:pt x="3556555" y="-17246"/>
                  <a:pt x="3290011" y="13716"/>
                </a:cubicBezTo>
                <a:cubicBezTo>
                  <a:pt x="2991827" y="13600"/>
                  <a:pt x="2862038" y="-27094"/>
                  <a:pt x="2560320" y="13716"/>
                </a:cubicBezTo>
                <a:cubicBezTo>
                  <a:pt x="2273396" y="32804"/>
                  <a:pt x="2159701" y="35426"/>
                  <a:pt x="1965046" y="13716"/>
                </a:cubicBezTo>
                <a:cubicBezTo>
                  <a:pt x="1785994" y="24616"/>
                  <a:pt x="1686680" y="47748"/>
                  <a:pt x="1459382" y="13716"/>
                </a:cubicBezTo>
                <a:cubicBezTo>
                  <a:pt x="1260610" y="398"/>
                  <a:pt x="913962" y="26960"/>
                  <a:pt x="774497" y="13716"/>
                </a:cubicBezTo>
                <a:cubicBezTo>
                  <a:pt x="689426" y="-2719"/>
                  <a:pt x="378264" y="1751"/>
                  <a:pt x="0" y="13716"/>
                </a:cubicBezTo>
                <a:cubicBezTo>
                  <a:pt x="-173" y="8371"/>
                  <a:pt x="-387" y="6213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90844" y="5546"/>
                  <a:pt x="318443" y="10543"/>
                  <a:pt x="595274" y="0"/>
                </a:cubicBezTo>
                <a:cubicBezTo>
                  <a:pt x="862223" y="-10630"/>
                  <a:pt x="1008164" y="-6970"/>
                  <a:pt x="1100938" y="0"/>
                </a:cubicBezTo>
                <a:cubicBezTo>
                  <a:pt x="1231751" y="-9052"/>
                  <a:pt x="1563421" y="-55931"/>
                  <a:pt x="1830629" y="0"/>
                </a:cubicBezTo>
                <a:cubicBezTo>
                  <a:pt x="2081843" y="38764"/>
                  <a:pt x="2181743" y="16966"/>
                  <a:pt x="2425903" y="0"/>
                </a:cubicBezTo>
                <a:cubicBezTo>
                  <a:pt x="2657412" y="-20059"/>
                  <a:pt x="2795431" y="8423"/>
                  <a:pt x="3021178" y="0"/>
                </a:cubicBezTo>
                <a:cubicBezTo>
                  <a:pt x="3275119" y="-4749"/>
                  <a:pt x="3480943" y="2522"/>
                  <a:pt x="3750869" y="0"/>
                </a:cubicBezTo>
                <a:cubicBezTo>
                  <a:pt x="4005211" y="16055"/>
                  <a:pt x="4302144" y="-2969"/>
                  <a:pt x="4480560" y="0"/>
                </a:cubicBezTo>
                <a:cubicBezTo>
                  <a:pt x="4480397" y="3458"/>
                  <a:pt x="4481383" y="8632"/>
                  <a:pt x="4480560" y="13716"/>
                </a:cubicBezTo>
                <a:cubicBezTo>
                  <a:pt x="4261480" y="-10003"/>
                  <a:pt x="4206199" y="28529"/>
                  <a:pt x="3930091" y="13716"/>
                </a:cubicBezTo>
                <a:cubicBezTo>
                  <a:pt x="3666932" y="-15474"/>
                  <a:pt x="3493645" y="14804"/>
                  <a:pt x="3290011" y="13716"/>
                </a:cubicBezTo>
                <a:cubicBezTo>
                  <a:pt x="3137078" y="-41032"/>
                  <a:pt x="2894690" y="-17948"/>
                  <a:pt x="2649931" y="13716"/>
                </a:cubicBezTo>
                <a:cubicBezTo>
                  <a:pt x="2413020" y="21294"/>
                  <a:pt x="2225991" y="-10559"/>
                  <a:pt x="2054657" y="13716"/>
                </a:cubicBezTo>
                <a:cubicBezTo>
                  <a:pt x="1886877" y="37541"/>
                  <a:pt x="1548763" y="45390"/>
                  <a:pt x="1324966" y="13716"/>
                </a:cubicBezTo>
                <a:cubicBezTo>
                  <a:pt x="1040995" y="1897"/>
                  <a:pt x="786929" y="-17655"/>
                  <a:pt x="595274" y="13716"/>
                </a:cubicBezTo>
                <a:cubicBezTo>
                  <a:pt x="371401" y="32831"/>
                  <a:pt x="168483" y="23167"/>
                  <a:pt x="0" y="13716"/>
                </a:cubicBezTo>
                <a:cubicBezTo>
                  <a:pt x="-740" y="8467"/>
                  <a:pt x="-279" y="4434"/>
                  <a:pt x="0" y="0"/>
                </a:cubicBezTo>
                <a:close/>
              </a:path>
              <a:path w="4480560" h="13716" fill="none" stroke="0" extrusionOk="0">
                <a:moveTo>
                  <a:pt x="0" y="0"/>
                </a:moveTo>
                <a:cubicBezTo>
                  <a:pt x="254633" y="596"/>
                  <a:pt x="318854" y="8353"/>
                  <a:pt x="595274" y="0"/>
                </a:cubicBezTo>
                <a:cubicBezTo>
                  <a:pt x="857042" y="-2503"/>
                  <a:pt x="863005" y="-13327"/>
                  <a:pt x="1100938" y="0"/>
                </a:cubicBezTo>
                <a:cubicBezTo>
                  <a:pt x="1322315" y="28736"/>
                  <a:pt x="1429801" y="-15572"/>
                  <a:pt x="1651406" y="0"/>
                </a:cubicBezTo>
                <a:cubicBezTo>
                  <a:pt x="1861310" y="20479"/>
                  <a:pt x="2199002" y="36173"/>
                  <a:pt x="2336292" y="0"/>
                </a:cubicBezTo>
                <a:cubicBezTo>
                  <a:pt x="2504451" y="-23230"/>
                  <a:pt x="2735943" y="-3451"/>
                  <a:pt x="2931566" y="0"/>
                </a:cubicBezTo>
                <a:cubicBezTo>
                  <a:pt x="3109081" y="-33272"/>
                  <a:pt x="3310374" y="39503"/>
                  <a:pt x="3482035" y="0"/>
                </a:cubicBezTo>
                <a:cubicBezTo>
                  <a:pt x="3630968" y="-117346"/>
                  <a:pt x="3975789" y="30358"/>
                  <a:pt x="4480560" y="0"/>
                </a:cubicBezTo>
                <a:cubicBezTo>
                  <a:pt x="4480546" y="3532"/>
                  <a:pt x="4481771" y="9530"/>
                  <a:pt x="4480560" y="13716"/>
                </a:cubicBezTo>
                <a:cubicBezTo>
                  <a:pt x="4299745" y="8025"/>
                  <a:pt x="4055484" y="54224"/>
                  <a:pt x="3840480" y="13716"/>
                </a:cubicBezTo>
                <a:cubicBezTo>
                  <a:pt x="3665362" y="14404"/>
                  <a:pt x="3548412" y="6532"/>
                  <a:pt x="3290011" y="13716"/>
                </a:cubicBezTo>
                <a:cubicBezTo>
                  <a:pt x="3037450" y="36923"/>
                  <a:pt x="2862123" y="43167"/>
                  <a:pt x="2560320" y="13716"/>
                </a:cubicBezTo>
                <a:cubicBezTo>
                  <a:pt x="2308793" y="7156"/>
                  <a:pt x="2153402" y="-25971"/>
                  <a:pt x="1965046" y="13716"/>
                </a:cubicBezTo>
                <a:cubicBezTo>
                  <a:pt x="1778601" y="25944"/>
                  <a:pt x="1672011" y="23840"/>
                  <a:pt x="1459382" y="13716"/>
                </a:cubicBezTo>
                <a:cubicBezTo>
                  <a:pt x="1212351" y="-9856"/>
                  <a:pt x="906131" y="12859"/>
                  <a:pt x="774497" y="13716"/>
                </a:cubicBezTo>
                <a:cubicBezTo>
                  <a:pt x="636671" y="-47283"/>
                  <a:pt x="331670" y="1705"/>
                  <a:pt x="0" y="13716"/>
                </a:cubicBezTo>
                <a:cubicBezTo>
                  <a:pt x="-561" y="8546"/>
                  <a:pt x="-377" y="61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480560"/>
                      <a:gd name="connsiteY0" fmla="*/ 0 h 13716"/>
                      <a:gd name="connsiteX1" fmla="*/ 595274 w 4480560"/>
                      <a:gd name="connsiteY1" fmla="*/ 0 h 13716"/>
                      <a:gd name="connsiteX2" fmla="*/ 1100938 w 4480560"/>
                      <a:gd name="connsiteY2" fmla="*/ 0 h 13716"/>
                      <a:gd name="connsiteX3" fmla="*/ 1651406 w 4480560"/>
                      <a:gd name="connsiteY3" fmla="*/ 0 h 13716"/>
                      <a:gd name="connsiteX4" fmla="*/ 2336292 w 4480560"/>
                      <a:gd name="connsiteY4" fmla="*/ 0 h 13716"/>
                      <a:gd name="connsiteX5" fmla="*/ 2931566 w 4480560"/>
                      <a:gd name="connsiteY5" fmla="*/ 0 h 13716"/>
                      <a:gd name="connsiteX6" fmla="*/ 3482035 w 4480560"/>
                      <a:gd name="connsiteY6" fmla="*/ 0 h 13716"/>
                      <a:gd name="connsiteX7" fmla="*/ 4480560 w 4480560"/>
                      <a:gd name="connsiteY7" fmla="*/ 0 h 13716"/>
                      <a:gd name="connsiteX8" fmla="*/ 4480560 w 4480560"/>
                      <a:gd name="connsiteY8" fmla="*/ 13716 h 13716"/>
                      <a:gd name="connsiteX9" fmla="*/ 3840480 w 4480560"/>
                      <a:gd name="connsiteY9" fmla="*/ 13716 h 13716"/>
                      <a:gd name="connsiteX10" fmla="*/ 3290011 w 4480560"/>
                      <a:gd name="connsiteY10" fmla="*/ 13716 h 13716"/>
                      <a:gd name="connsiteX11" fmla="*/ 2560320 w 4480560"/>
                      <a:gd name="connsiteY11" fmla="*/ 13716 h 13716"/>
                      <a:gd name="connsiteX12" fmla="*/ 1965046 w 4480560"/>
                      <a:gd name="connsiteY12" fmla="*/ 13716 h 13716"/>
                      <a:gd name="connsiteX13" fmla="*/ 1459382 w 4480560"/>
                      <a:gd name="connsiteY13" fmla="*/ 13716 h 13716"/>
                      <a:gd name="connsiteX14" fmla="*/ 774497 w 4480560"/>
                      <a:gd name="connsiteY14" fmla="*/ 13716 h 13716"/>
                      <a:gd name="connsiteX15" fmla="*/ 0 w 4480560"/>
                      <a:gd name="connsiteY15" fmla="*/ 13716 h 13716"/>
                      <a:gd name="connsiteX16" fmla="*/ 0 w 4480560"/>
                      <a:gd name="connsiteY16" fmla="*/ 0 h 137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480560" h="13716" fill="none" extrusionOk="0">
                        <a:moveTo>
                          <a:pt x="0" y="0"/>
                        </a:moveTo>
                        <a:cubicBezTo>
                          <a:pt x="267821" y="8731"/>
                          <a:pt x="334105" y="2629"/>
                          <a:pt x="595274" y="0"/>
                        </a:cubicBezTo>
                        <a:cubicBezTo>
                          <a:pt x="856443" y="-2629"/>
                          <a:pt x="863808" y="-13353"/>
                          <a:pt x="1100938" y="0"/>
                        </a:cubicBezTo>
                        <a:cubicBezTo>
                          <a:pt x="1338068" y="13353"/>
                          <a:pt x="1431663" y="-25862"/>
                          <a:pt x="1651406" y="0"/>
                        </a:cubicBezTo>
                        <a:cubicBezTo>
                          <a:pt x="1871149" y="25862"/>
                          <a:pt x="2173163" y="23827"/>
                          <a:pt x="2336292" y="0"/>
                        </a:cubicBezTo>
                        <a:cubicBezTo>
                          <a:pt x="2499421" y="-23827"/>
                          <a:pt x="2720589" y="28148"/>
                          <a:pt x="2931566" y="0"/>
                        </a:cubicBezTo>
                        <a:cubicBezTo>
                          <a:pt x="3142543" y="-28148"/>
                          <a:pt x="3323630" y="27022"/>
                          <a:pt x="3482035" y="0"/>
                        </a:cubicBezTo>
                        <a:cubicBezTo>
                          <a:pt x="3640440" y="-27022"/>
                          <a:pt x="4012110" y="-20118"/>
                          <a:pt x="4480560" y="0"/>
                        </a:cubicBezTo>
                        <a:cubicBezTo>
                          <a:pt x="4480273" y="3379"/>
                          <a:pt x="4480768" y="9289"/>
                          <a:pt x="4480560" y="13716"/>
                        </a:cubicBezTo>
                        <a:cubicBezTo>
                          <a:pt x="4314132" y="10352"/>
                          <a:pt x="4028383" y="32060"/>
                          <a:pt x="3840480" y="13716"/>
                        </a:cubicBezTo>
                        <a:cubicBezTo>
                          <a:pt x="3652577" y="-4628"/>
                          <a:pt x="3547615" y="-1724"/>
                          <a:pt x="3290011" y="13716"/>
                        </a:cubicBezTo>
                        <a:cubicBezTo>
                          <a:pt x="3032407" y="29156"/>
                          <a:pt x="2830268" y="4147"/>
                          <a:pt x="2560320" y="13716"/>
                        </a:cubicBezTo>
                        <a:cubicBezTo>
                          <a:pt x="2290372" y="23285"/>
                          <a:pt x="2147422" y="2156"/>
                          <a:pt x="1965046" y="13716"/>
                        </a:cubicBezTo>
                        <a:cubicBezTo>
                          <a:pt x="1782670" y="25276"/>
                          <a:pt x="1689791" y="36108"/>
                          <a:pt x="1459382" y="13716"/>
                        </a:cubicBezTo>
                        <a:cubicBezTo>
                          <a:pt x="1228973" y="-8676"/>
                          <a:pt x="915486" y="31929"/>
                          <a:pt x="774497" y="13716"/>
                        </a:cubicBezTo>
                        <a:cubicBezTo>
                          <a:pt x="633508" y="-4497"/>
                          <a:pt x="361442" y="-15679"/>
                          <a:pt x="0" y="13716"/>
                        </a:cubicBezTo>
                        <a:cubicBezTo>
                          <a:pt x="-362" y="8190"/>
                          <a:pt x="-434" y="6098"/>
                          <a:pt x="0" y="0"/>
                        </a:cubicBezTo>
                        <a:close/>
                      </a:path>
                      <a:path w="4480560" h="13716" stroke="0" extrusionOk="0">
                        <a:moveTo>
                          <a:pt x="0" y="0"/>
                        </a:moveTo>
                        <a:cubicBezTo>
                          <a:pt x="285465" y="225"/>
                          <a:pt x="322691" y="16223"/>
                          <a:pt x="595274" y="0"/>
                        </a:cubicBezTo>
                        <a:cubicBezTo>
                          <a:pt x="867857" y="-16223"/>
                          <a:pt x="989129" y="-11242"/>
                          <a:pt x="1100938" y="0"/>
                        </a:cubicBezTo>
                        <a:cubicBezTo>
                          <a:pt x="1212747" y="11242"/>
                          <a:pt x="1574350" y="-36410"/>
                          <a:pt x="1830629" y="0"/>
                        </a:cubicBezTo>
                        <a:cubicBezTo>
                          <a:pt x="2086908" y="36410"/>
                          <a:pt x="2180922" y="4645"/>
                          <a:pt x="2425903" y="0"/>
                        </a:cubicBezTo>
                        <a:cubicBezTo>
                          <a:pt x="2670884" y="-4645"/>
                          <a:pt x="2782024" y="22929"/>
                          <a:pt x="3021178" y="0"/>
                        </a:cubicBezTo>
                        <a:cubicBezTo>
                          <a:pt x="3260332" y="-22929"/>
                          <a:pt x="3456982" y="-1586"/>
                          <a:pt x="3750869" y="0"/>
                        </a:cubicBezTo>
                        <a:cubicBezTo>
                          <a:pt x="4044756" y="1586"/>
                          <a:pt x="4302726" y="17043"/>
                          <a:pt x="4480560" y="0"/>
                        </a:cubicBezTo>
                        <a:cubicBezTo>
                          <a:pt x="4480360" y="3832"/>
                          <a:pt x="4481152" y="9314"/>
                          <a:pt x="4480560" y="13716"/>
                        </a:cubicBezTo>
                        <a:cubicBezTo>
                          <a:pt x="4279652" y="-11422"/>
                          <a:pt x="4200762" y="36994"/>
                          <a:pt x="3930091" y="13716"/>
                        </a:cubicBezTo>
                        <a:cubicBezTo>
                          <a:pt x="3659420" y="-9562"/>
                          <a:pt x="3456052" y="17722"/>
                          <a:pt x="3290011" y="13716"/>
                        </a:cubicBezTo>
                        <a:cubicBezTo>
                          <a:pt x="3123970" y="9710"/>
                          <a:pt x="2882392" y="28246"/>
                          <a:pt x="2649931" y="13716"/>
                        </a:cubicBezTo>
                        <a:cubicBezTo>
                          <a:pt x="2417470" y="-814"/>
                          <a:pt x="2238426" y="2765"/>
                          <a:pt x="2054657" y="13716"/>
                        </a:cubicBezTo>
                        <a:cubicBezTo>
                          <a:pt x="1870888" y="24667"/>
                          <a:pt x="1566368" y="40468"/>
                          <a:pt x="1324966" y="13716"/>
                        </a:cubicBezTo>
                        <a:cubicBezTo>
                          <a:pt x="1083564" y="-13036"/>
                          <a:pt x="787410" y="6374"/>
                          <a:pt x="595274" y="13716"/>
                        </a:cubicBezTo>
                        <a:cubicBezTo>
                          <a:pt x="403138" y="21058"/>
                          <a:pt x="169622" y="5927"/>
                          <a:pt x="0" y="13716"/>
                        </a:cubicBezTo>
                        <a:cubicBezTo>
                          <a:pt x="-475" y="8699"/>
                          <a:pt x="-565" y="440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pPr>
              <a:buNone/>
            </a:pPr>
            <a:endParaRPr lang="el-GR" sz="1900" b="1" i="1" dirty="0"/>
          </a:p>
          <a:p>
            <a:pPr>
              <a:buNone/>
            </a:pPr>
            <a:endParaRPr lang="el-GR" sz="1900" dirty="0"/>
          </a:p>
          <a:p>
            <a:pPr>
              <a:buNone/>
            </a:pPr>
            <a:endParaRPr lang="el-GR" sz="1900" dirty="0"/>
          </a:p>
          <a:p>
            <a:pPr>
              <a:buNone/>
            </a:pPr>
            <a:endParaRPr lang="el-GR" sz="1900" dirty="0"/>
          </a:p>
          <a:p>
            <a:r>
              <a:rPr lang="el-GR" sz="1900" b="1" i="1" dirty="0"/>
              <a:t>Σταθερός συντελεστής Γ</a:t>
            </a:r>
            <a:r>
              <a:rPr lang="en-US" sz="1900" b="1" i="1" dirty="0"/>
              <a:t>.</a:t>
            </a:r>
            <a:r>
              <a:rPr lang="el-GR" sz="1900" b="1" i="1" dirty="0"/>
              <a:t>Β</a:t>
            </a:r>
            <a:r>
              <a:rPr lang="en-US" sz="1900" b="1" i="1" dirty="0"/>
              <a:t>.</a:t>
            </a:r>
            <a:r>
              <a:rPr lang="el-GR" sz="1900" b="1" i="1" dirty="0"/>
              <a:t>Ε </a:t>
            </a:r>
          </a:p>
          <a:p>
            <a:r>
              <a:rPr lang="el-GR" sz="1900" b="1" i="1" dirty="0"/>
              <a:t>Μεταβλητός συντελεστής Γ</a:t>
            </a:r>
            <a:r>
              <a:rPr lang="en-US" sz="1900" b="1" i="1" dirty="0"/>
              <a:t>.</a:t>
            </a:r>
            <a:r>
              <a:rPr lang="el-GR" sz="1900" b="1" i="1" dirty="0"/>
              <a:t>Β</a:t>
            </a:r>
            <a:r>
              <a:rPr lang="en-US" sz="1900" b="1" i="1" dirty="0"/>
              <a:t>.</a:t>
            </a:r>
            <a:r>
              <a:rPr lang="el-GR" sz="1900" b="1" i="1" dirty="0"/>
              <a:t>Ε</a:t>
            </a:r>
          </a:p>
          <a:p>
            <a:pPr algn="ctr"/>
            <a:endParaRPr lang="el-GR" sz="1900" dirty="0"/>
          </a:p>
          <a:p>
            <a:pPr>
              <a:buNone/>
            </a:pPr>
            <a:endParaRPr lang="el-GR" sz="1900" dirty="0"/>
          </a:p>
          <a:p>
            <a:pPr>
              <a:buNone/>
            </a:pPr>
            <a:endParaRPr lang="el-GR" sz="19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37</a:t>
            </a:fld>
            <a:endParaRPr lang="el-G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300" b="1" i="1" dirty="0"/>
              <a:t>Σταθερός συντελεστής Γ</a:t>
            </a:r>
            <a:r>
              <a:rPr lang="en-US" sz="4300" b="1" i="1" dirty="0"/>
              <a:t>.</a:t>
            </a:r>
            <a:r>
              <a:rPr lang="el-GR" sz="4300" b="1" i="1" dirty="0"/>
              <a:t>Β</a:t>
            </a:r>
            <a:r>
              <a:rPr lang="en-US" sz="4300" b="1" i="1" dirty="0"/>
              <a:t>.</a:t>
            </a:r>
            <a:r>
              <a:rPr lang="el-GR" sz="4300" b="1" i="1" dirty="0"/>
              <a:t>Ε </a:t>
            </a:r>
            <a:br>
              <a:rPr lang="el-GR" sz="4300" b="1" i="1" dirty="0"/>
            </a:br>
            <a:endParaRPr lang="el-GR" sz="4300" dirty="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 hangingPunct="0">
              <a:buNone/>
            </a:pPr>
            <a:r>
              <a:rPr lang="el-GR" sz="1900" dirty="0"/>
              <a:t>Ο   </a:t>
            </a:r>
            <a:r>
              <a:rPr lang="el-GR" sz="1900" b="1" dirty="0"/>
              <a:t>σταθερός   </a:t>
            </a:r>
            <a:r>
              <a:rPr lang="en-US" sz="1900" b="1" dirty="0"/>
              <a:t> </a:t>
            </a:r>
            <a:r>
              <a:rPr lang="el-GR" sz="1900" b="1" dirty="0"/>
              <a:t>συντελεστής   Γ</a:t>
            </a:r>
            <a:r>
              <a:rPr lang="en-US" sz="1900" b="1" dirty="0"/>
              <a:t>.</a:t>
            </a:r>
            <a:r>
              <a:rPr lang="el-GR" sz="1900" b="1" dirty="0"/>
              <a:t>Β</a:t>
            </a:r>
            <a:r>
              <a:rPr lang="en-US" sz="1900" b="1" dirty="0"/>
              <a:t>.</a:t>
            </a:r>
            <a:r>
              <a:rPr lang="el-GR" sz="1900" b="1" dirty="0"/>
              <a:t>Ε   </a:t>
            </a:r>
            <a:r>
              <a:rPr lang="en-US" sz="1900" b="1" dirty="0"/>
              <a:t> </a:t>
            </a:r>
            <a:r>
              <a:rPr lang="el-GR" sz="1900" b="1" dirty="0"/>
              <a:t>ανά </a:t>
            </a:r>
            <a:r>
              <a:rPr lang="en-US" sz="1900" b="1" dirty="0"/>
              <a:t> </a:t>
            </a:r>
            <a:r>
              <a:rPr lang="el-GR" sz="1900" b="1" dirty="0"/>
              <a:t> ώρα   ΑΕ  </a:t>
            </a:r>
            <a:r>
              <a:rPr lang="el-GR" sz="1900" dirty="0"/>
              <a:t> </a:t>
            </a:r>
            <a:r>
              <a:rPr lang="en-US" sz="1900" dirty="0"/>
              <a:t> </a:t>
            </a:r>
            <a:r>
              <a:rPr lang="el-GR" sz="1900" dirty="0"/>
              <a:t>υπολογίζεται </a:t>
            </a:r>
          </a:p>
          <a:p>
            <a:pPr hangingPunct="0">
              <a:buNone/>
            </a:pPr>
            <a:r>
              <a:rPr lang="el-GR" sz="1900" dirty="0"/>
              <a:t>διαιρώντας   </a:t>
            </a:r>
            <a:r>
              <a:rPr lang="en-US" sz="1900" dirty="0"/>
              <a:t> </a:t>
            </a:r>
            <a:r>
              <a:rPr lang="el-GR" sz="1900" dirty="0"/>
              <a:t> τα  </a:t>
            </a:r>
            <a:r>
              <a:rPr lang="en-US" sz="1900" dirty="0"/>
              <a:t> </a:t>
            </a:r>
            <a:r>
              <a:rPr lang="el-GR" sz="1900" dirty="0"/>
              <a:t>  </a:t>
            </a:r>
            <a:r>
              <a:rPr lang="en-US" sz="1900" dirty="0"/>
              <a:t> </a:t>
            </a:r>
            <a:r>
              <a:rPr lang="el-GR" sz="1900" dirty="0"/>
              <a:t>συνολικά    σταθερά    Γ.Β.Ε    με  </a:t>
            </a:r>
            <a:r>
              <a:rPr lang="en-US" sz="1900" dirty="0"/>
              <a:t>  </a:t>
            </a:r>
            <a:r>
              <a:rPr lang="el-GR" sz="1900" dirty="0"/>
              <a:t> τον    βαθμό </a:t>
            </a:r>
          </a:p>
          <a:p>
            <a:pPr hangingPunct="0">
              <a:buNone/>
            </a:pPr>
            <a:r>
              <a:rPr lang="el-GR" sz="1900" dirty="0"/>
              <a:t>απασχόλησης (Β.Α)    </a:t>
            </a:r>
            <a:r>
              <a:rPr lang="en-US" sz="1900" dirty="0"/>
              <a:t> </a:t>
            </a:r>
            <a:r>
              <a:rPr lang="el-GR" sz="1900" dirty="0"/>
              <a:t>ο </a:t>
            </a:r>
            <a:r>
              <a:rPr lang="en-US" sz="1900" dirty="0"/>
              <a:t> </a:t>
            </a:r>
            <a:r>
              <a:rPr lang="el-GR" sz="1900" dirty="0"/>
              <a:t>   οποίος   εκφράζεται  </a:t>
            </a:r>
            <a:r>
              <a:rPr lang="en-US" sz="1900" dirty="0"/>
              <a:t> </a:t>
            </a:r>
            <a:r>
              <a:rPr lang="el-GR" sz="1900" dirty="0"/>
              <a:t>σε   </a:t>
            </a:r>
            <a:r>
              <a:rPr lang="en-US" sz="1900" dirty="0"/>
              <a:t> </a:t>
            </a:r>
            <a:r>
              <a:rPr lang="el-GR" sz="1900" dirty="0"/>
              <a:t>ώρες </a:t>
            </a:r>
            <a:r>
              <a:rPr lang="en-US" sz="1900" dirty="0"/>
              <a:t>  </a:t>
            </a:r>
            <a:r>
              <a:rPr lang="el-GR" sz="1900" dirty="0"/>
              <a:t> άμεσης </a:t>
            </a:r>
          </a:p>
          <a:p>
            <a:pPr hangingPunct="0">
              <a:buNone/>
            </a:pPr>
            <a:r>
              <a:rPr lang="el-GR" sz="1900" dirty="0"/>
              <a:t>εργασίας.</a:t>
            </a:r>
            <a:endParaRPr lang="en-US" sz="1900" dirty="0"/>
          </a:p>
          <a:p>
            <a:pPr hangingPunct="0">
              <a:buNone/>
            </a:pPr>
            <a:endParaRPr lang="el-GR" sz="1900" dirty="0"/>
          </a:p>
          <a:p>
            <a:pPr hangingPunct="0">
              <a:buNone/>
            </a:pPr>
            <a:r>
              <a:rPr lang="el-GR" sz="1900" b="1" dirty="0"/>
              <a:t>Ο σταθερός  συντελεστής  ανά ώρα </a:t>
            </a:r>
            <a:r>
              <a:rPr lang="en-US" sz="1900" b="1" dirty="0"/>
              <a:t> </a:t>
            </a:r>
            <a:r>
              <a:rPr lang="el-GR" sz="1900" b="1" dirty="0"/>
              <a:t>άμεσης εργασίας </a:t>
            </a:r>
            <a:r>
              <a:rPr lang="en-US" sz="1900" b="1" dirty="0"/>
              <a:t> </a:t>
            </a:r>
            <a:r>
              <a:rPr lang="el-GR" sz="1900" b="1" dirty="0"/>
              <a:t>αυξάνεται </a:t>
            </a:r>
          </a:p>
          <a:p>
            <a:pPr hangingPunct="0">
              <a:buNone/>
            </a:pPr>
            <a:r>
              <a:rPr lang="el-GR" sz="1900" b="1" dirty="0"/>
              <a:t>όταν μειώνεται ο Β.Α </a:t>
            </a:r>
            <a:r>
              <a:rPr lang="en-US" sz="1900" b="1" dirty="0"/>
              <a:t> </a:t>
            </a:r>
            <a:r>
              <a:rPr lang="el-GR" sz="1900" b="1" dirty="0"/>
              <a:t>και </a:t>
            </a:r>
            <a:r>
              <a:rPr lang="en-US" sz="1900" b="1" dirty="0"/>
              <a:t> </a:t>
            </a:r>
            <a:r>
              <a:rPr lang="el-GR" sz="1900" b="1" dirty="0"/>
              <a:t>αντίστροφα μειώνεται όταν αυξάνεται </a:t>
            </a:r>
          </a:p>
          <a:p>
            <a:pPr hangingPunct="0">
              <a:buNone/>
            </a:pPr>
            <a:r>
              <a:rPr lang="el-GR" sz="1900" b="1" dirty="0"/>
              <a:t>ο Β.Α.</a:t>
            </a:r>
          </a:p>
          <a:p>
            <a:pPr>
              <a:buNone/>
            </a:pPr>
            <a:endParaRPr lang="el-GR" sz="19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38</a:t>
            </a:fld>
            <a:endParaRPr lang="el-G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/>
          </a:bodyPr>
          <a:lstStyle/>
          <a:p>
            <a:pPr hangingPunct="0">
              <a:buNone/>
            </a:pPr>
            <a:r>
              <a:rPr lang="el-GR" sz="2400" b="1" dirty="0"/>
              <a:t>Ο   </a:t>
            </a:r>
            <a:r>
              <a:rPr lang="el-GR" sz="2400" b="1" dirty="0">
                <a:solidFill>
                  <a:srgbClr val="0070C0"/>
                </a:solidFill>
              </a:rPr>
              <a:t>μεταβλητός  συντελεστής  Γ</a:t>
            </a:r>
            <a:r>
              <a:rPr lang="en-US" sz="2400" b="1" dirty="0">
                <a:solidFill>
                  <a:srgbClr val="0070C0"/>
                </a:solidFill>
              </a:rPr>
              <a:t>.</a:t>
            </a:r>
            <a:r>
              <a:rPr lang="el-GR" sz="2400" b="1" dirty="0">
                <a:solidFill>
                  <a:srgbClr val="0070C0"/>
                </a:solidFill>
              </a:rPr>
              <a:t>Β</a:t>
            </a:r>
            <a:r>
              <a:rPr lang="en-US" sz="2400" b="1" dirty="0">
                <a:solidFill>
                  <a:srgbClr val="0070C0"/>
                </a:solidFill>
              </a:rPr>
              <a:t>.</a:t>
            </a:r>
            <a:r>
              <a:rPr lang="el-GR" sz="2400" b="1" dirty="0">
                <a:solidFill>
                  <a:srgbClr val="0070C0"/>
                </a:solidFill>
              </a:rPr>
              <a:t>Ε  ανά  ώρα  ΑΕ  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l-GR" sz="2400" b="1" dirty="0">
                <a:solidFill>
                  <a:srgbClr val="0070C0"/>
                </a:solidFill>
              </a:rPr>
              <a:t> </a:t>
            </a:r>
            <a:r>
              <a:rPr lang="el-GR" sz="2400" dirty="0"/>
              <a:t>υπολογίζεται </a:t>
            </a:r>
          </a:p>
          <a:p>
            <a:pPr hangingPunct="0">
              <a:buNone/>
            </a:pPr>
            <a:r>
              <a:rPr lang="el-GR" sz="2400" dirty="0"/>
              <a:t>διαιρώντας   </a:t>
            </a:r>
            <a:r>
              <a:rPr lang="en-US" sz="2400" dirty="0"/>
              <a:t> </a:t>
            </a:r>
            <a:r>
              <a:rPr lang="el-GR" sz="2400" dirty="0"/>
              <a:t>τα    συνολικά   μεταβλητά  </a:t>
            </a:r>
            <a:r>
              <a:rPr lang="en-US" sz="2400" dirty="0"/>
              <a:t> </a:t>
            </a:r>
            <a:r>
              <a:rPr lang="el-GR" sz="2400" dirty="0"/>
              <a:t>Γ.Β.Ε    τα   οποία   είναι </a:t>
            </a:r>
          </a:p>
          <a:p>
            <a:pPr hangingPunct="0">
              <a:buNone/>
            </a:pPr>
            <a:r>
              <a:rPr lang="el-GR" sz="2400" b="1" dirty="0"/>
              <a:t>αναλογικά</a:t>
            </a:r>
            <a:r>
              <a:rPr lang="el-GR" sz="2400" dirty="0"/>
              <a:t>,   με    </a:t>
            </a:r>
            <a:r>
              <a:rPr lang="en-US" sz="2400" dirty="0"/>
              <a:t> </a:t>
            </a:r>
            <a:r>
              <a:rPr lang="el-GR" sz="2400" dirty="0"/>
              <a:t>τον    βαθμό   </a:t>
            </a:r>
            <a:r>
              <a:rPr lang="en-US" sz="2400" dirty="0"/>
              <a:t> </a:t>
            </a:r>
            <a:r>
              <a:rPr lang="el-GR" sz="2400" dirty="0"/>
              <a:t> απασχόλησης(Β.Α),    ο    οποίος </a:t>
            </a:r>
          </a:p>
          <a:p>
            <a:pPr hangingPunct="0">
              <a:buNone/>
            </a:pPr>
            <a:r>
              <a:rPr lang="el-GR" sz="2400" dirty="0"/>
              <a:t>εκφράζεται  σε  ώρες άμεσης  εργασίας. </a:t>
            </a:r>
            <a:endParaRPr lang="en-US" sz="2400" dirty="0"/>
          </a:p>
          <a:p>
            <a:pPr hangingPunct="0">
              <a:buNone/>
            </a:pPr>
            <a:endParaRPr lang="el-GR" sz="2400" dirty="0"/>
          </a:p>
          <a:p>
            <a:pPr hangingPunct="0">
              <a:buNone/>
            </a:pPr>
            <a:r>
              <a:rPr lang="el-GR" sz="2400" b="1" dirty="0"/>
              <a:t>Ο  μεταβλητός συντελεστής  ανά  ώρα  </a:t>
            </a:r>
            <a:r>
              <a:rPr lang="en-US" sz="2400" b="1" dirty="0"/>
              <a:t> </a:t>
            </a:r>
            <a:r>
              <a:rPr lang="el-GR" sz="2400" b="1" dirty="0"/>
              <a:t>άμεσης  εργασίας   είναι </a:t>
            </a:r>
          </a:p>
          <a:p>
            <a:pPr hangingPunct="0">
              <a:buNone/>
            </a:pPr>
            <a:r>
              <a:rPr lang="el-GR" sz="2400" b="1" dirty="0"/>
              <a:t>πάντοτε  σταθερός.</a:t>
            </a:r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39</a:t>
            </a:fld>
            <a:endParaRPr lang="el-GR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DC526982-840D-5845-BDBF-0953771C6FCE}"/>
              </a:ext>
            </a:extLst>
          </p:cNvPr>
          <p:cNvSpPr/>
          <p:nvPr/>
        </p:nvSpPr>
        <p:spPr>
          <a:xfrm>
            <a:off x="1043608" y="456950"/>
            <a:ext cx="7082388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300" b="1" i="1" dirty="0">
                <a:latin typeface="+mj-lt"/>
              </a:rPr>
              <a:t>Μεταβλητός συντελεστής Γ</a:t>
            </a:r>
            <a:r>
              <a:rPr lang="en-US" sz="4300" b="1" i="1" dirty="0">
                <a:latin typeface="+mj-lt"/>
              </a:rPr>
              <a:t>.</a:t>
            </a:r>
            <a:r>
              <a:rPr lang="el-GR" sz="4300" b="1" i="1" dirty="0">
                <a:latin typeface="+mj-lt"/>
              </a:rPr>
              <a:t>Β</a:t>
            </a:r>
            <a:r>
              <a:rPr lang="en-US" sz="4300" b="1" i="1" dirty="0">
                <a:latin typeface="+mj-lt"/>
              </a:rPr>
              <a:t>.</a:t>
            </a:r>
            <a:r>
              <a:rPr lang="el-GR" sz="4300" b="1" i="1" dirty="0">
                <a:latin typeface="+mj-lt"/>
              </a:rPr>
              <a:t>Ε</a:t>
            </a:r>
          </a:p>
        </p:txBody>
      </p:sp>
      <p:sp>
        <p:nvSpPr>
          <p:cNvPr id="6" name="Ελεύθερη σχεδίαση 5">
            <a:extLst>
              <a:ext uri="{FF2B5EF4-FFF2-40B4-BE49-F238E27FC236}">
                <a16:creationId xmlns:a16="http://schemas.microsoft.com/office/drawing/2014/main" id="{BA521F5D-3640-7842-BA5E-39FF2535A730}"/>
              </a:ext>
            </a:extLst>
          </p:cNvPr>
          <p:cNvSpPr/>
          <p:nvPr/>
        </p:nvSpPr>
        <p:spPr>
          <a:xfrm>
            <a:off x="709500" y="1341465"/>
            <a:ext cx="7458537" cy="95761"/>
          </a:xfrm>
          <a:custGeom>
            <a:avLst/>
            <a:gdLst>
              <a:gd name="connsiteX0" fmla="*/ 36038 w 7458537"/>
              <a:gd name="connsiteY0" fmla="*/ 0 h 95761"/>
              <a:gd name="connsiteX1" fmla="*/ 1265748 w 7458537"/>
              <a:gd name="connsiteY1" fmla="*/ 84083 h 95761"/>
              <a:gd name="connsiteX2" fmla="*/ 3210162 w 7458537"/>
              <a:gd name="connsiteY2" fmla="*/ 10510 h 95761"/>
              <a:gd name="connsiteX3" fmla="*/ 4250686 w 7458537"/>
              <a:gd name="connsiteY3" fmla="*/ 42041 h 95761"/>
              <a:gd name="connsiteX4" fmla="*/ 6373776 w 7458537"/>
              <a:gd name="connsiteY4" fmla="*/ 10510 h 95761"/>
              <a:gd name="connsiteX5" fmla="*/ 7141031 w 7458537"/>
              <a:gd name="connsiteY5" fmla="*/ 31531 h 95761"/>
              <a:gd name="connsiteX6" fmla="*/ 7456341 w 7458537"/>
              <a:gd name="connsiteY6" fmla="*/ 21020 h 95761"/>
              <a:gd name="connsiteX7" fmla="*/ 7004397 w 7458537"/>
              <a:gd name="connsiteY7" fmla="*/ 31531 h 95761"/>
              <a:gd name="connsiteX8" fmla="*/ 6394797 w 7458537"/>
              <a:gd name="connsiteY8" fmla="*/ 31531 h 95761"/>
              <a:gd name="connsiteX9" fmla="*/ 5711624 w 7458537"/>
              <a:gd name="connsiteY9" fmla="*/ 42041 h 95761"/>
              <a:gd name="connsiteX10" fmla="*/ 4986410 w 7458537"/>
              <a:gd name="connsiteY10" fmla="*/ 31531 h 95761"/>
              <a:gd name="connsiteX11" fmla="*/ 4093031 w 7458537"/>
              <a:gd name="connsiteY11" fmla="*/ 63062 h 95761"/>
              <a:gd name="connsiteX12" fmla="*/ 3535983 w 7458537"/>
              <a:gd name="connsiteY12" fmla="*/ 31531 h 95761"/>
              <a:gd name="connsiteX13" fmla="*/ 2989445 w 7458537"/>
              <a:gd name="connsiteY13" fmla="*/ 31531 h 95761"/>
              <a:gd name="connsiteX14" fmla="*/ 2054024 w 7458537"/>
              <a:gd name="connsiteY14" fmla="*/ 52551 h 95761"/>
              <a:gd name="connsiteX15" fmla="*/ 1223707 w 7458537"/>
              <a:gd name="connsiteY15" fmla="*/ 73572 h 95761"/>
              <a:gd name="connsiteX16" fmla="*/ 866355 w 7458537"/>
              <a:gd name="connsiteY16" fmla="*/ 94593 h 95761"/>
              <a:gd name="connsiteX17" fmla="*/ 372369 w 7458537"/>
              <a:gd name="connsiteY17" fmla="*/ 84083 h 95761"/>
              <a:gd name="connsiteX18" fmla="*/ 36038 w 7458537"/>
              <a:gd name="connsiteY18" fmla="*/ 0 h 9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458537" h="95761">
                <a:moveTo>
                  <a:pt x="36038" y="0"/>
                </a:moveTo>
                <a:cubicBezTo>
                  <a:pt x="184934" y="0"/>
                  <a:pt x="736727" y="82331"/>
                  <a:pt x="1265748" y="84083"/>
                </a:cubicBezTo>
                <a:cubicBezTo>
                  <a:pt x="1794769" y="85835"/>
                  <a:pt x="2712672" y="17517"/>
                  <a:pt x="3210162" y="10510"/>
                </a:cubicBezTo>
                <a:cubicBezTo>
                  <a:pt x="3707652" y="3503"/>
                  <a:pt x="3723417" y="42041"/>
                  <a:pt x="4250686" y="42041"/>
                </a:cubicBezTo>
                <a:cubicBezTo>
                  <a:pt x="4777955" y="42041"/>
                  <a:pt x="5892052" y="12262"/>
                  <a:pt x="6373776" y="10510"/>
                </a:cubicBezTo>
                <a:cubicBezTo>
                  <a:pt x="6855500" y="8758"/>
                  <a:pt x="6960604" y="29779"/>
                  <a:pt x="7141031" y="31531"/>
                </a:cubicBezTo>
                <a:cubicBezTo>
                  <a:pt x="7321458" y="33283"/>
                  <a:pt x="7479113" y="21020"/>
                  <a:pt x="7456341" y="21020"/>
                </a:cubicBezTo>
                <a:cubicBezTo>
                  <a:pt x="7433569" y="21020"/>
                  <a:pt x="7004397" y="31531"/>
                  <a:pt x="7004397" y="31531"/>
                </a:cubicBezTo>
                <a:lnTo>
                  <a:pt x="6394797" y="31531"/>
                </a:lnTo>
                <a:lnTo>
                  <a:pt x="5711624" y="42041"/>
                </a:lnTo>
                <a:cubicBezTo>
                  <a:pt x="5476893" y="42041"/>
                  <a:pt x="5256175" y="28028"/>
                  <a:pt x="4986410" y="31531"/>
                </a:cubicBezTo>
                <a:cubicBezTo>
                  <a:pt x="4716645" y="35034"/>
                  <a:pt x="4334769" y="63062"/>
                  <a:pt x="4093031" y="63062"/>
                </a:cubicBezTo>
                <a:cubicBezTo>
                  <a:pt x="3851293" y="63062"/>
                  <a:pt x="3719914" y="36786"/>
                  <a:pt x="3535983" y="31531"/>
                </a:cubicBezTo>
                <a:cubicBezTo>
                  <a:pt x="3352052" y="26276"/>
                  <a:pt x="2989445" y="31531"/>
                  <a:pt x="2989445" y="31531"/>
                </a:cubicBezTo>
                <a:lnTo>
                  <a:pt x="2054024" y="52551"/>
                </a:lnTo>
                <a:lnTo>
                  <a:pt x="1223707" y="73572"/>
                </a:lnTo>
                <a:cubicBezTo>
                  <a:pt x="1025762" y="80579"/>
                  <a:pt x="866355" y="94593"/>
                  <a:pt x="866355" y="94593"/>
                </a:cubicBezTo>
                <a:cubicBezTo>
                  <a:pt x="724465" y="96345"/>
                  <a:pt x="505500" y="98097"/>
                  <a:pt x="372369" y="84083"/>
                </a:cubicBezTo>
                <a:cubicBezTo>
                  <a:pt x="239238" y="70069"/>
                  <a:pt x="-112858" y="0"/>
                  <a:pt x="36038" y="0"/>
                </a:cubicBezTo>
                <a:close/>
              </a:path>
            </a:pathLst>
          </a:cu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5482" y="548640"/>
            <a:ext cx="3205247" cy="5431536"/>
          </a:xfrm>
        </p:spPr>
        <p:txBody>
          <a:bodyPr>
            <a:normAutofit/>
          </a:bodyPr>
          <a:lstStyle/>
          <a:p>
            <a:r>
              <a:rPr lang="el-GR" sz="3200" b="1" i="1" dirty="0"/>
              <a:t>ΚΑΤΑΤΑΞΗ ΤΟΥ ΚΟΣΤΟΥΣ ΑΝΑΛΟΓΑ ΜΕ ΤΟ </a:t>
            </a:r>
            <a:br>
              <a:rPr lang="el-GR" sz="3200" b="1" i="1" dirty="0"/>
            </a:br>
            <a:r>
              <a:rPr lang="el-GR" sz="3200" b="1" i="1" dirty="0"/>
              <a:t>ΧΡΟΝΙΚΟ ΣΗΜΕΙΟ ΠΡΟΣΔΙΟΡΙΣΜΟΥ</a:t>
            </a:r>
            <a:endParaRPr lang="el-GR" sz="3200" dirty="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347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830629 w 4480560"/>
              <a:gd name="connsiteY3" fmla="*/ 0 h 13716"/>
              <a:gd name="connsiteX4" fmla="*/ 2425903 w 4480560"/>
              <a:gd name="connsiteY4" fmla="*/ 0 h 13716"/>
              <a:gd name="connsiteX5" fmla="*/ 3021178 w 4480560"/>
              <a:gd name="connsiteY5" fmla="*/ 0 h 13716"/>
              <a:gd name="connsiteX6" fmla="*/ 3750869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930091 w 4480560"/>
              <a:gd name="connsiteY9" fmla="*/ 13716 h 13716"/>
              <a:gd name="connsiteX10" fmla="*/ 3290011 w 4480560"/>
              <a:gd name="connsiteY10" fmla="*/ 13716 h 13716"/>
              <a:gd name="connsiteX11" fmla="*/ 2649931 w 4480560"/>
              <a:gd name="connsiteY11" fmla="*/ 13716 h 13716"/>
              <a:gd name="connsiteX12" fmla="*/ 2054657 w 4480560"/>
              <a:gd name="connsiteY12" fmla="*/ 13716 h 13716"/>
              <a:gd name="connsiteX13" fmla="*/ 1324966 w 4480560"/>
              <a:gd name="connsiteY13" fmla="*/ 13716 h 13716"/>
              <a:gd name="connsiteX14" fmla="*/ 595274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574" y="14606"/>
                  <a:pt x="338605" y="-40"/>
                  <a:pt x="595274" y="0"/>
                </a:cubicBezTo>
                <a:cubicBezTo>
                  <a:pt x="856171" y="-2198"/>
                  <a:pt x="863435" y="-13333"/>
                  <a:pt x="1100938" y="0"/>
                </a:cubicBezTo>
                <a:cubicBezTo>
                  <a:pt x="1340270" y="17713"/>
                  <a:pt x="1418448" y="-18893"/>
                  <a:pt x="1651406" y="0"/>
                </a:cubicBezTo>
                <a:cubicBezTo>
                  <a:pt x="1875387" y="1627"/>
                  <a:pt x="2153037" y="22688"/>
                  <a:pt x="2336292" y="0"/>
                </a:cubicBezTo>
                <a:cubicBezTo>
                  <a:pt x="2522206" y="-4211"/>
                  <a:pt x="2718333" y="34959"/>
                  <a:pt x="2931566" y="0"/>
                </a:cubicBezTo>
                <a:cubicBezTo>
                  <a:pt x="3137043" y="-17106"/>
                  <a:pt x="3304331" y="1415"/>
                  <a:pt x="3482035" y="0"/>
                </a:cubicBezTo>
                <a:cubicBezTo>
                  <a:pt x="3649837" y="-24078"/>
                  <a:pt x="4010577" y="-51921"/>
                  <a:pt x="4480560" y="0"/>
                </a:cubicBezTo>
                <a:cubicBezTo>
                  <a:pt x="4480642" y="3611"/>
                  <a:pt x="4480510" y="9346"/>
                  <a:pt x="4480560" y="13716"/>
                </a:cubicBezTo>
                <a:cubicBezTo>
                  <a:pt x="4305601" y="36948"/>
                  <a:pt x="4025154" y="21890"/>
                  <a:pt x="3840480" y="13716"/>
                </a:cubicBezTo>
                <a:cubicBezTo>
                  <a:pt x="3668919" y="-16903"/>
                  <a:pt x="3556555" y="-17246"/>
                  <a:pt x="3290011" y="13716"/>
                </a:cubicBezTo>
                <a:cubicBezTo>
                  <a:pt x="2991827" y="13600"/>
                  <a:pt x="2862038" y="-27094"/>
                  <a:pt x="2560320" y="13716"/>
                </a:cubicBezTo>
                <a:cubicBezTo>
                  <a:pt x="2273396" y="32804"/>
                  <a:pt x="2159701" y="35426"/>
                  <a:pt x="1965046" y="13716"/>
                </a:cubicBezTo>
                <a:cubicBezTo>
                  <a:pt x="1785994" y="24616"/>
                  <a:pt x="1686680" y="47748"/>
                  <a:pt x="1459382" y="13716"/>
                </a:cubicBezTo>
                <a:cubicBezTo>
                  <a:pt x="1260610" y="398"/>
                  <a:pt x="913962" y="26960"/>
                  <a:pt x="774497" y="13716"/>
                </a:cubicBezTo>
                <a:cubicBezTo>
                  <a:pt x="689426" y="-2719"/>
                  <a:pt x="378264" y="1751"/>
                  <a:pt x="0" y="13716"/>
                </a:cubicBezTo>
                <a:cubicBezTo>
                  <a:pt x="-173" y="8371"/>
                  <a:pt x="-387" y="6213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90844" y="5546"/>
                  <a:pt x="318443" y="10543"/>
                  <a:pt x="595274" y="0"/>
                </a:cubicBezTo>
                <a:cubicBezTo>
                  <a:pt x="862223" y="-10630"/>
                  <a:pt x="1008164" y="-6970"/>
                  <a:pt x="1100938" y="0"/>
                </a:cubicBezTo>
                <a:cubicBezTo>
                  <a:pt x="1231751" y="-9052"/>
                  <a:pt x="1563421" y="-55931"/>
                  <a:pt x="1830629" y="0"/>
                </a:cubicBezTo>
                <a:cubicBezTo>
                  <a:pt x="2081843" y="38764"/>
                  <a:pt x="2181743" y="16966"/>
                  <a:pt x="2425903" y="0"/>
                </a:cubicBezTo>
                <a:cubicBezTo>
                  <a:pt x="2657412" y="-20059"/>
                  <a:pt x="2795431" y="8423"/>
                  <a:pt x="3021178" y="0"/>
                </a:cubicBezTo>
                <a:cubicBezTo>
                  <a:pt x="3275119" y="-4749"/>
                  <a:pt x="3480943" y="2522"/>
                  <a:pt x="3750869" y="0"/>
                </a:cubicBezTo>
                <a:cubicBezTo>
                  <a:pt x="4005211" y="16055"/>
                  <a:pt x="4302144" y="-2969"/>
                  <a:pt x="4480560" y="0"/>
                </a:cubicBezTo>
                <a:cubicBezTo>
                  <a:pt x="4480397" y="3458"/>
                  <a:pt x="4481383" y="8632"/>
                  <a:pt x="4480560" y="13716"/>
                </a:cubicBezTo>
                <a:cubicBezTo>
                  <a:pt x="4261480" y="-10003"/>
                  <a:pt x="4206199" y="28529"/>
                  <a:pt x="3930091" y="13716"/>
                </a:cubicBezTo>
                <a:cubicBezTo>
                  <a:pt x="3666932" y="-15474"/>
                  <a:pt x="3493645" y="14804"/>
                  <a:pt x="3290011" y="13716"/>
                </a:cubicBezTo>
                <a:cubicBezTo>
                  <a:pt x="3137078" y="-41032"/>
                  <a:pt x="2894690" y="-17948"/>
                  <a:pt x="2649931" y="13716"/>
                </a:cubicBezTo>
                <a:cubicBezTo>
                  <a:pt x="2413020" y="21294"/>
                  <a:pt x="2225991" y="-10559"/>
                  <a:pt x="2054657" y="13716"/>
                </a:cubicBezTo>
                <a:cubicBezTo>
                  <a:pt x="1886877" y="37541"/>
                  <a:pt x="1548763" y="45390"/>
                  <a:pt x="1324966" y="13716"/>
                </a:cubicBezTo>
                <a:cubicBezTo>
                  <a:pt x="1040995" y="1897"/>
                  <a:pt x="786929" y="-17655"/>
                  <a:pt x="595274" y="13716"/>
                </a:cubicBezTo>
                <a:cubicBezTo>
                  <a:pt x="371401" y="32831"/>
                  <a:pt x="168483" y="23167"/>
                  <a:pt x="0" y="13716"/>
                </a:cubicBezTo>
                <a:cubicBezTo>
                  <a:pt x="-740" y="8467"/>
                  <a:pt x="-279" y="4434"/>
                  <a:pt x="0" y="0"/>
                </a:cubicBezTo>
                <a:close/>
              </a:path>
              <a:path w="4480560" h="13716" fill="none" stroke="0" extrusionOk="0">
                <a:moveTo>
                  <a:pt x="0" y="0"/>
                </a:moveTo>
                <a:cubicBezTo>
                  <a:pt x="254633" y="596"/>
                  <a:pt x="318854" y="8353"/>
                  <a:pt x="595274" y="0"/>
                </a:cubicBezTo>
                <a:cubicBezTo>
                  <a:pt x="857042" y="-2503"/>
                  <a:pt x="863005" y="-13327"/>
                  <a:pt x="1100938" y="0"/>
                </a:cubicBezTo>
                <a:cubicBezTo>
                  <a:pt x="1322315" y="28736"/>
                  <a:pt x="1429801" y="-15572"/>
                  <a:pt x="1651406" y="0"/>
                </a:cubicBezTo>
                <a:cubicBezTo>
                  <a:pt x="1861310" y="20479"/>
                  <a:pt x="2199002" y="36173"/>
                  <a:pt x="2336292" y="0"/>
                </a:cubicBezTo>
                <a:cubicBezTo>
                  <a:pt x="2504451" y="-23230"/>
                  <a:pt x="2735943" y="-3451"/>
                  <a:pt x="2931566" y="0"/>
                </a:cubicBezTo>
                <a:cubicBezTo>
                  <a:pt x="3109081" y="-33272"/>
                  <a:pt x="3310374" y="39503"/>
                  <a:pt x="3482035" y="0"/>
                </a:cubicBezTo>
                <a:cubicBezTo>
                  <a:pt x="3630968" y="-117346"/>
                  <a:pt x="3975789" y="30358"/>
                  <a:pt x="4480560" y="0"/>
                </a:cubicBezTo>
                <a:cubicBezTo>
                  <a:pt x="4480546" y="3532"/>
                  <a:pt x="4481771" y="9530"/>
                  <a:pt x="4480560" y="13716"/>
                </a:cubicBezTo>
                <a:cubicBezTo>
                  <a:pt x="4299745" y="8025"/>
                  <a:pt x="4055484" y="54224"/>
                  <a:pt x="3840480" y="13716"/>
                </a:cubicBezTo>
                <a:cubicBezTo>
                  <a:pt x="3665362" y="14404"/>
                  <a:pt x="3548412" y="6532"/>
                  <a:pt x="3290011" y="13716"/>
                </a:cubicBezTo>
                <a:cubicBezTo>
                  <a:pt x="3037450" y="36923"/>
                  <a:pt x="2862123" y="43167"/>
                  <a:pt x="2560320" y="13716"/>
                </a:cubicBezTo>
                <a:cubicBezTo>
                  <a:pt x="2308793" y="7156"/>
                  <a:pt x="2153402" y="-25971"/>
                  <a:pt x="1965046" y="13716"/>
                </a:cubicBezTo>
                <a:cubicBezTo>
                  <a:pt x="1778601" y="25944"/>
                  <a:pt x="1672011" y="23840"/>
                  <a:pt x="1459382" y="13716"/>
                </a:cubicBezTo>
                <a:cubicBezTo>
                  <a:pt x="1212351" y="-9856"/>
                  <a:pt x="906131" y="12859"/>
                  <a:pt x="774497" y="13716"/>
                </a:cubicBezTo>
                <a:cubicBezTo>
                  <a:pt x="636671" y="-47283"/>
                  <a:pt x="331670" y="1705"/>
                  <a:pt x="0" y="13716"/>
                </a:cubicBezTo>
                <a:cubicBezTo>
                  <a:pt x="-561" y="8546"/>
                  <a:pt x="-377" y="61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480560"/>
                      <a:gd name="connsiteY0" fmla="*/ 0 h 13716"/>
                      <a:gd name="connsiteX1" fmla="*/ 595274 w 4480560"/>
                      <a:gd name="connsiteY1" fmla="*/ 0 h 13716"/>
                      <a:gd name="connsiteX2" fmla="*/ 1100938 w 4480560"/>
                      <a:gd name="connsiteY2" fmla="*/ 0 h 13716"/>
                      <a:gd name="connsiteX3" fmla="*/ 1651406 w 4480560"/>
                      <a:gd name="connsiteY3" fmla="*/ 0 h 13716"/>
                      <a:gd name="connsiteX4" fmla="*/ 2336292 w 4480560"/>
                      <a:gd name="connsiteY4" fmla="*/ 0 h 13716"/>
                      <a:gd name="connsiteX5" fmla="*/ 2931566 w 4480560"/>
                      <a:gd name="connsiteY5" fmla="*/ 0 h 13716"/>
                      <a:gd name="connsiteX6" fmla="*/ 3482035 w 4480560"/>
                      <a:gd name="connsiteY6" fmla="*/ 0 h 13716"/>
                      <a:gd name="connsiteX7" fmla="*/ 4480560 w 4480560"/>
                      <a:gd name="connsiteY7" fmla="*/ 0 h 13716"/>
                      <a:gd name="connsiteX8" fmla="*/ 4480560 w 4480560"/>
                      <a:gd name="connsiteY8" fmla="*/ 13716 h 13716"/>
                      <a:gd name="connsiteX9" fmla="*/ 3840480 w 4480560"/>
                      <a:gd name="connsiteY9" fmla="*/ 13716 h 13716"/>
                      <a:gd name="connsiteX10" fmla="*/ 3290011 w 4480560"/>
                      <a:gd name="connsiteY10" fmla="*/ 13716 h 13716"/>
                      <a:gd name="connsiteX11" fmla="*/ 2560320 w 4480560"/>
                      <a:gd name="connsiteY11" fmla="*/ 13716 h 13716"/>
                      <a:gd name="connsiteX12" fmla="*/ 1965046 w 4480560"/>
                      <a:gd name="connsiteY12" fmla="*/ 13716 h 13716"/>
                      <a:gd name="connsiteX13" fmla="*/ 1459382 w 4480560"/>
                      <a:gd name="connsiteY13" fmla="*/ 13716 h 13716"/>
                      <a:gd name="connsiteX14" fmla="*/ 774497 w 4480560"/>
                      <a:gd name="connsiteY14" fmla="*/ 13716 h 13716"/>
                      <a:gd name="connsiteX15" fmla="*/ 0 w 4480560"/>
                      <a:gd name="connsiteY15" fmla="*/ 13716 h 13716"/>
                      <a:gd name="connsiteX16" fmla="*/ 0 w 4480560"/>
                      <a:gd name="connsiteY16" fmla="*/ 0 h 137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480560" h="13716" fill="none" extrusionOk="0">
                        <a:moveTo>
                          <a:pt x="0" y="0"/>
                        </a:moveTo>
                        <a:cubicBezTo>
                          <a:pt x="267821" y="8731"/>
                          <a:pt x="334105" y="2629"/>
                          <a:pt x="595274" y="0"/>
                        </a:cubicBezTo>
                        <a:cubicBezTo>
                          <a:pt x="856443" y="-2629"/>
                          <a:pt x="863808" y="-13353"/>
                          <a:pt x="1100938" y="0"/>
                        </a:cubicBezTo>
                        <a:cubicBezTo>
                          <a:pt x="1338068" y="13353"/>
                          <a:pt x="1431663" y="-25862"/>
                          <a:pt x="1651406" y="0"/>
                        </a:cubicBezTo>
                        <a:cubicBezTo>
                          <a:pt x="1871149" y="25862"/>
                          <a:pt x="2173163" y="23827"/>
                          <a:pt x="2336292" y="0"/>
                        </a:cubicBezTo>
                        <a:cubicBezTo>
                          <a:pt x="2499421" y="-23827"/>
                          <a:pt x="2720589" y="28148"/>
                          <a:pt x="2931566" y="0"/>
                        </a:cubicBezTo>
                        <a:cubicBezTo>
                          <a:pt x="3142543" y="-28148"/>
                          <a:pt x="3323630" y="27022"/>
                          <a:pt x="3482035" y="0"/>
                        </a:cubicBezTo>
                        <a:cubicBezTo>
                          <a:pt x="3640440" y="-27022"/>
                          <a:pt x="4012110" y="-20118"/>
                          <a:pt x="4480560" y="0"/>
                        </a:cubicBezTo>
                        <a:cubicBezTo>
                          <a:pt x="4480273" y="3379"/>
                          <a:pt x="4480768" y="9289"/>
                          <a:pt x="4480560" y="13716"/>
                        </a:cubicBezTo>
                        <a:cubicBezTo>
                          <a:pt x="4314132" y="10352"/>
                          <a:pt x="4028383" y="32060"/>
                          <a:pt x="3840480" y="13716"/>
                        </a:cubicBezTo>
                        <a:cubicBezTo>
                          <a:pt x="3652577" y="-4628"/>
                          <a:pt x="3547615" y="-1724"/>
                          <a:pt x="3290011" y="13716"/>
                        </a:cubicBezTo>
                        <a:cubicBezTo>
                          <a:pt x="3032407" y="29156"/>
                          <a:pt x="2830268" y="4147"/>
                          <a:pt x="2560320" y="13716"/>
                        </a:cubicBezTo>
                        <a:cubicBezTo>
                          <a:pt x="2290372" y="23285"/>
                          <a:pt x="2147422" y="2156"/>
                          <a:pt x="1965046" y="13716"/>
                        </a:cubicBezTo>
                        <a:cubicBezTo>
                          <a:pt x="1782670" y="25276"/>
                          <a:pt x="1689791" y="36108"/>
                          <a:pt x="1459382" y="13716"/>
                        </a:cubicBezTo>
                        <a:cubicBezTo>
                          <a:pt x="1228973" y="-8676"/>
                          <a:pt x="915486" y="31929"/>
                          <a:pt x="774497" y="13716"/>
                        </a:cubicBezTo>
                        <a:cubicBezTo>
                          <a:pt x="633508" y="-4497"/>
                          <a:pt x="361442" y="-15679"/>
                          <a:pt x="0" y="13716"/>
                        </a:cubicBezTo>
                        <a:cubicBezTo>
                          <a:pt x="-362" y="8190"/>
                          <a:pt x="-434" y="6098"/>
                          <a:pt x="0" y="0"/>
                        </a:cubicBezTo>
                        <a:close/>
                      </a:path>
                      <a:path w="4480560" h="13716" stroke="0" extrusionOk="0">
                        <a:moveTo>
                          <a:pt x="0" y="0"/>
                        </a:moveTo>
                        <a:cubicBezTo>
                          <a:pt x="285465" y="225"/>
                          <a:pt x="322691" y="16223"/>
                          <a:pt x="595274" y="0"/>
                        </a:cubicBezTo>
                        <a:cubicBezTo>
                          <a:pt x="867857" y="-16223"/>
                          <a:pt x="989129" y="-11242"/>
                          <a:pt x="1100938" y="0"/>
                        </a:cubicBezTo>
                        <a:cubicBezTo>
                          <a:pt x="1212747" y="11242"/>
                          <a:pt x="1574350" y="-36410"/>
                          <a:pt x="1830629" y="0"/>
                        </a:cubicBezTo>
                        <a:cubicBezTo>
                          <a:pt x="2086908" y="36410"/>
                          <a:pt x="2180922" y="4645"/>
                          <a:pt x="2425903" y="0"/>
                        </a:cubicBezTo>
                        <a:cubicBezTo>
                          <a:pt x="2670884" y="-4645"/>
                          <a:pt x="2782024" y="22929"/>
                          <a:pt x="3021178" y="0"/>
                        </a:cubicBezTo>
                        <a:cubicBezTo>
                          <a:pt x="3260332" y="-22929"/>
                          <a:pt x="3456982" y="-1586"/>
                          <a:pt x="3750869" y="0"/>
                        </a:cubicBezTo>
                        <a:cubicBezTo>
                          <a:pt x="4044756" y="1586"/>
                          <a:pt x="4302726" y="17043"/>
                          <a:pt x="4480560" y="0"/>
                        </a:cubicBezTo>
                        <a:cubicBezTo>
                          <a:pt x="4480360" y="3832"/>
                          <a:pt x="4481152" y="9314"/>
                          <a:pt x="4480560" y="13716"/>
                        </a:cubicBezTo>
                        <a:cubicBezTo>
                          <a:pt x="4279652" y="-11422"/>
                          <a:pt x="4200762" y="36994"/>
                          <a:pt x="3930091" y="13716"/>
                        </a:cubicBezTo>
                        <a:cubicBezTo>
                          <a:pt x="3659420" y="-9562"/>
                          <a:pt x="3456052" y="17722"/>
                          <a:pt x="3290011" y="13716"/>
                        </a:cubicBezTo>
                        <a:cubicBezTo>
                          <a:pt x="3123970" y="9710"/>
                          <a:pt x="2882392" y="28246"/>
                          <a:pt x="2649931" y="13716"/>
                        </a:cubicBezTo>
                        <a:cubicBezTo>
                          <a:pt x="2417470" y="-814"/>
                          <a:pt x="2238426" y="2765"/>
                          <a:pt x="2054657" y="13716"/>
                        </a:cubicBezTo>
                        <a:cubicBezTo>
                          <a:pt x="1870888" y="24667"/>
                          <a:pt x="1566368" y="40468"/>
                          <a:pt x="1324966" y="13716"/>
                        </a:cubicBezTo>
                        <a:cubicBezTo>
                          <a:pt x="1083564" y="-13036"/>
                          <a:pt x="787410" y="6374"/>
                          <a:pt x="595274" y="13716"/>
                        </a:cubicBezTo>
                        <a:cubicBezTo>
                          <a:pt x="403138" y="21058"/>
                          <a:pt x="169622" y="5927"/>
                          <a:pt x="0" y="13716"/>
                        </a:cubicBezTo>
                        <a:cubicBezTo>
                          <a:pt x="-475" y="8699"/>
                          <a:pt x="-565" y="440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844813" y="552091"/>
            <a:ext cx="4668251" cy="5431536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el-GR" sz="1900" b="1" i="1" dirty="0"/>
              <a:t>ΚΟΣΤΟΣ</a:t>
            </a:r>
          </a:p>
          <a:p>
            <a:r>
              <a:rPr lang="el-GR" sz="1900" b="1" i="1" dirty="0"/>
              <a:t>Πραγματικό ή Ιστορικό  Κόστος ( </a:t>
            </a:r>
            <a:r>
              <a:rPr lang="en-US" sz="1900" b="1" i="1" dirty="0"/>
              <a:t>actual or historical cost)</a:t>
            </a:r>
          </a:p>
          <a:p>
            <a:r>
              <a:rPr lang="el-GR" sz="1900" b="1" i="1" dirty="0"/>
              <a:t>Προκαθορισμένο  Κόστος (</a:t>
            </a:r>
            <a:r>
              <a:rPr lang="en-US" sz="1900" b="1" i="1" dirty="0"/>
              <a:t>predetermined cost)</a:t>
            </a:r>
            <a:endParaRPr lang="el-GR" sz="1900" b="1" i="1" dirty="0"/>
          </a:p>
          <a:p>
            <a:pPr>
              <a:buNone/>
            </a:pPr>
            <a:endParaRPr lang="el-GR" sz="1900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4</a:t>
            </a:fld>
            <a:endParaRPr lang="el-G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2" y="16272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l-GR" sz="4300" b="1" i="1" dirty="0"/>
              <a:t>ΠΡΟΤΥΠΟ  ΚΟΣΤΟΛΟΓΙΟ</a:t>
            </a:r>
            <a:endParaRPr lang="el-GR" sz="43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l-GR" sz="2400" b="1" i="1" dirty="0">
                <a:solidFill>
                  <a:srgbClr val="002060"/>
                </a:solidFill>
              </a:rPr>
              <a:t>Παράδειγμα πρότυπου κοστολογίου</a:t>
            </a:r>
            <a:endParaRPr lang="en-US" sz="2400" b="1" i="1" dirty="0">
              <a:solidFill>
                <a:srgbClr val="002060"/>
              </a:solidFill>
            </a:endParaRPr>
          </a:p>
          <a:p>
            <a:pPr>
              <a:buNone/>
            </a:pPr>
            <a:endParaRPr lang="en-US" sz="2400" b="1" i="1" dirty="0">
              <a:solidFill>
                <a:srgbClr val="002060"/>
              </a:solidFill>
            </a:endParaRPr>
          </a:p>
          <a:p>
            <a:pPr>
              <a:buNone/>
            </a:pPr>
            <a:endParaRPr lang="en-US" sz="2400" b="1" i="1" dirty="0">
              <a:solidFill>
                <a:srgbClr val="002060"/>
              </a:solidFill>
            </a:endParaRPr>
          </a:p>
          <a:p>
            <a:pPr>
              <a:buNone/>
            </a:pPr>
            <a:endParaRPr lang="en-US" sz="2400" b="1" i="1" dirty="0">
              <a:solidFill>
                <a:srgbClr val="002060"/>
              </a:solidFill>
            </a:endParaRPr>
          </a:p>
          <a:p>
            <a:pPr>
              <a:buNone/>
            </a:pPr>
            <a:endParaRPr lang="en-US" sz="2400" b="1" i="1" dirty="0">
              <a:solidFill>
                <a:srgbClr val="002060"/>
              </a:solidFill>
            </a:endParaRPr>
          </a:p>
          <a:p>
            <a:pPr>
              <a:buNone/>
            </a:pPr>
            <a:endParaRPr lang="el-GR" sz="2400" b="1" i="1" dirty="0">
              <a:solidFill>
                <a:srgbClr val="002060"/>
              </a:solidFill>
            </a:endParaRP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 algn="ctr">
              <a:buNone/>
            </a:pPr>
            <a:r>
              <a:rPr lang="el-GR" sz="2400" b="1" i="1" dirty="0">
                <a:solidFill>
                  <a:srgbClr val="FF0000"/>
                </a:solidFill>
              </a:rPr>
              <a:t>Πρότυπο κόστος </a:t>
            </a:r>
          </a:p>
          <a:p>
            <a:pPr algn="ctr">
              <a:buNone/>
            </a:pPr>
            <a:r>
              <a:rPr lang="el-GR" sz="2400" b="1" i="1" dirty="0">
                <a:solidFill>
                  <a:srgbClr val="FF0000"/>
                </a:solidFill>
              </a:rPr>
              <a:t>ανά μονάδα προϊόντος</a:t>
            </a:r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40</a:t>
            </a:fld>
            <a:endParaRPr lang="el-GR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500034" y="2500306"/>
          <a:ext cx="8072494" cy="2214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9" name="Φύλλο εργασίας" r:id="rId3" imgW="7124572" imgH="1569783" progId="Excel.Sheet.12">
                  <p:embed/>
                </p:oleObj>
              </mc:Choice>
              <mc:Fallback>
                <p:oleObj name="Φύλλο εργασίας" r:id="rId3" imgW="7124572" imgH="1569783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2500306"/>
                        <a:ext cx="8072494" cy="22145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7 - Ευθύγραμμο βέλος σύνδεσης"/>
          <p:cNvCxnSpPr/>
          <p:nvPr/>
        </p:nvCxnSpPr>
        <p:spPr>
          <a:xfrm flipV="1">
            <a:off x="4857752" y="4429132"/>
            <a:ext cx="285752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Ελεύθερη σχεδίαση 8">
            <a:extLst>
              <a:ext uri="{FF2B5EF4-FFF2-40B4-BE49-F238E27FC236}">
                <a16:creationId xmlns:a16="http://schemas.microsoft.com/office/drawing/2014/main" id="{09E12681-D0BD-C848-BD17-0F6B81D26222}"/>
              </a:ext>
            </a:extLst>
          </p:cNvPr>
          <p:cNvSpPr/>
          <p:nvPr/>
        </p:nvSpPr>
        <p:spPr>
          <a:xfrm>
            <a:off x="606065" y="1571526"/>
            <a:ext cx="7458537" cy="95761"/>
          </a:xfrm>
          <a:custGeom>
            <a:avLst/>
            <a:gdLst>
              <a:gd name="connsiteX0" fmla="*/ 36038 w 7458537"/>
              <a:gd name="connsiteY0" fmla="*/ 0 h 95761"/>
              <a:gd name="connsiteX1" fmla="*/ 1265748 w 7458537"/>
              <a:gd name="connsiteY1" fmla="*/ 84083 h 95761"/>
              <a:gd name="connsiteX2" fmla="*/ 3210162 w 7458537"/>
              <a:gd name="connsiteY2" fmla="*/ 10510 h 95761"/>
              <a:gd name="connsiteX3" fmla="*/ 4250686 w 7458537"/>
              <a:gd name="connsiteY3" fmla="*/ 42041 h 95761"/>
              <a:gd name="connsiteX4" fmla="*/ 6373776 w 7458537"/>
              <a:gd name="connsiteY4" fmla="*/ 10510 h 95761"/>
              <a:gd name="connsiteX5" fmla="*/ 7141031 w 7458537"/>
              <a:gd name="connsiteY5" fmla="*/ 31531 h 95761"/>
              <a:gd name="connsiteX6" fmla="*/ 7456341 w 7458537"/>
              <a:gd name="connsiteY6" fmla="*/ 21020 h 95761"/>
              <a:gd name="connsiteX7" fmla="*/ 7004397 w 7458537"/>
              <a:gd name="connsiteY7" fmla="*/ 31531 h 95761"/>
              <a:gd name="connsiteX8" fmla="*/ 6394797 w 7458537"/>
              <a:gd name="connsiteY8" fmla="*/ 31531 h 95761"/>
              <a:gd name="connsiteX9" fmla="*/ 5711624 w 7458537"/>
              <a:gd name="connsiteY9" fmla="*/ 42041 h 95761"/>
              <a:gd name="connsiteX10" fmla="*/ 4986410 w 7458537"/>
              <a:gd name="connsiteY10" fmla="*/ 31531 h 95761"/>
              <a:gd name="connsiteX11" fmla="*/ 4093031 w 7458537"/>
              <a:gd name="connsiteY11" fmla="*/ 63062 h 95761"/>
              <a:gd name="connsiteX12" fmla="*/ 3535983 w 7458537"/>
              <a:gd name="connsiteY12" fmla="*/ 31531 h 95761"/>
              <a:gd name="connsiteX13" fmla="*/ 2989445 w 7458537"/>
              <a:gd name="connsiteY13" fmla="*/ 31531 h 95761"/>
              <a:gd name="connsiteX14" fmla="*/ 2054024 w 7458537"/>
              <a:gd name="connsiteY14" fmla="*/ 52551 h 95761"/>
              <a:gd name="connsiteX15" fmla="*/ 1223707 w 7458537"/>
              <a:gd name="connsiteY15" fmla="*/ 73572 h 95761"/>
              <a:gd name="connsiteX16" fmla="*/ 866355 w 7458537"/>
              <a:gd name="connsiteY16" fmla="*/ 94593 h 95761"/>
              <a:gd name="connsiteX17" fmla="*/ 372369 w 7458537"/>
              <a:gd name="connsiteY17" fmla="*/ 84083 h 95761"/>
              <a:gd name="connsiteX18" fmla="*/ 36038 w 7458537"/>
              <a:gd name="connsiteY18" fmla="*/ 0 h 9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458537" h="95761">
                <a:moveTo>
                  <a:pt x="36038" y="0"/>
                </a:moveTo>
                <a:cubicBezTo>
                  <a:pt x="184934" y="0"/>
                  <a:pt x="736727" y="82331"/>
                  <a:pt x="1265748" y="84083"/>
                </a:cubicBezTo>
                <a:cubicBezTo>
                  <a:pt x="1794769" y="85835"/>
                  <a:pt x="2712672" y="17517"/>
                  <a:pt x="3210162" y="10510"/>
                </a:cubicBezTo>
                <a:cubicBezTo>
                  <a:pt x="3707652" y="3503"/>
                  <a:pt x="3723417" y="42041"/>
                  <a:pt x="4250686" y="42041"/>
                </a:cubicBezTo>
                <a:cubicBezTo>
                  <a:pt x="4777955" y="42041"/>
                  <a:pt x="5892052" y="12262"/>
                  <a:pt x="6373776" y="10510"/>
                </a:cubicBezTo>
                <a:cubicBezTo>
                  <a:pt x="6855500" y="8758"/>
                  <a:pt x="6960604" y="29779"/>
                  <a:pt x="7141031" y="31531"/>
                </a:cubicBezTo>
                <a:cubicBezTo>
                  <a:pt x="7321458" y="33283"/>
                  <a:pt x="7479113" y="21020"/>
                  <a:pt x="7456341" y="21020"/>
                </a:cubicBezTo>
                <a:cubicBezTo>
                  <a:pt x="7433569" y="21020"/>
                  <a:pt x="7004397" y="31531"/>
                  <a:pt x="7004397" y="31531"/>
                </a:cubicBezTo>
                <a:lnTo>
                  <a:pt x="6394797" y="31531"/>
                </a:lnTo>
                <a:lnTo>
                  <a:pt x="5711624" y="42041"/>
                </a:lnTo>
                <a:cubicBezTo>
                  <a:pt x="5476893" y="42041"/>
                  <a:pt x="5256175" y="28028"/>
                  <a:pt x="4986410" y="31531"/>
                </a:cubicBezTo>
                <a:cubicBezTo>
                  <a:pt x="4716645" y="35034"/>
                  <a:pt x="4334769" y="63062"/>
                  <a:pt x="4093031" y="63062"/>
                </a:cubicBezTo>
                <a:cubicBezTo>
                  <a:pt x="3851293" y="63062"/>
                  <a:pt x="3719914" y="36786"/>
                  <a:pt x="3535983" y="31531"/>
                </a:cubicBezTo>
                <a:cubicBezTo>
                  <a:pt x="3352052" y="26276"/>
                  <a:pt x="2989445" y="31531"/>
                  <a:pt x="2989445" y="31531"/>
                </a:cubicBezTo>
                <a:lnTo>
                  <a:pt x="2054024" y="52551"/>
                </a:lnTo>
                <a:lnTo>
                  <a:pt x="1223707" y="73572"/>
                </a:lnTo>
                <a:cubicBezTo>
                  <a:pt x="1025762" y="80579"/>
                  <a:pt x="866355" y="94593"/>
                  <a:pt x="866355" y="94593"/>
                </a:cubicBezTo>
                <a:cubicBezTo>
                  <a:pt x="724465" y="96345"/>
                  <a:pt x="505500" y="98097"/>
                  <a:pt x="372369" y="84083"/>
                </a:cubicBezTo>
                <a:cubicBezTo>
                  <a:pt x="239238" y="70069"/>
                  <a:pt x="-112858" y="0"/>
                  <a:pt x="36038" y="0"/>
                </a:cubicBezTo>
                <a:close/>
              </a:path>
            </a:pathLst>
          </a:cu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ΤΥΠΟΙ ΠΡΟΤΥΠΟΥ ΚΟΣΤΟΥΣ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l-GR" sz="1900" b="1"/>
          </a:p>
          <a:p>
            <a:pPr>
              <a:buFont typeface="Wingdings" pitchFamily="2" charset="2"/>
              <a:buChar char="Ø"/>
            </a:pPr>
            <a:r>
              <a:rPr lang="el-GR" sz="1900" b="1"/>
              <a:t>Βασικό πρότυπο κόστος (basic standard cost)</a:t>
            </a:r>
          </a:p>
          <a:p>
            <a:pPr>
              <a:buNone/>
            </a:pPr>
            <a:endParaRPr lang="el-GR" sz="1900" b="1"/>
          </a:p>
          <a:p>
            <a:pPr>
              <a:buFont typeface="Wingdings" pitchFamily="2" charset="2"/>
              <a:buChar char="Ø"/>
            </a:pPr>
            <a:r>
              <a:rPr lang="el-GR" sz="1900" b="1"/>
              <a:t>Ιδανικό πρότυπο κόστος (ideal standard cost)</a:t>
            </a:r>
          </a:p>
          <a:p>
            <a:pPr>
              <a:buNone/>
            </a:pPr>
            <a:endParaRPr lang="el-GR" sz="1900" b="1"/>
          </a:p>
          <a:p>
            <a:pPr>
              <a:buFont typeface="Wingdings" pitchFamily="2" charset="2"/>
              <a:buChar char="Ø"/>
            </a:pPr>
            <a:r>
              <a:rPr lang="el-GR" sz="1900" b="1"/>
              <a:t>Τρέχον πρότυπο κόστος (currently  standard cost)</a:t>
            </a:r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41</a:t>
            </a:fld>
            <a:endParaRPr lang="el-G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ΤΥΠΟΙ ΠΡΟΤΥΠΟΥ ΚΟΣΤΟΥΣ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600" b="1" dirty="0"/>
              <a:t>Βασικό πρότυπο κόστος (</a:t>
            </a:r>
            <a:r>
              <a:rPr lang="el-GR" sz="1600" b="1" dirty="0" err="1"/>
              <a:t>basic</a:t>
            </a:r>
            <a:r>
              <a:rPr lang="el-GR" sz="1600" b="1" dirty="0"/>
              <a:t> </a:t>
            </a:r>
            <a:r>
              <a:rPr lang="el-GR" sz="1600" b="1" dirty="0" err="1"/>
              <a:t>standard</a:t>
            </a:r>
            <a:r>
              <a:rPr lang="el-GR" sz="1600" b="1" dirty="0"/>
              <a:t> </a:t>
            </a:r>
            <a:r>
              <a:rPr lang="el-GR" sz="1600" b="1" dirty="0" err="1"/>
              <a:t>cost</a:t>
            </a:r>
            <a:r>
              <a:rPr lang="el-GR" sz="1600" b="1" dirty="0"/>
              <a:t>) </a:t>
            </a:r>
          </a:p>
          <a:p>
            <a:pPr>
              <a:buNone/>
            </a:pPr>
            <a:r>
              <a:rPr lang="el-GR" sz="1600" dirty="0"/>
              <a:t>Χαρακτηρίζεται  το  πρότυπο  το  οποίο  </a:t>
            </a:r>
            <a:r>
              <a:rPr lang="el-GR" sz="1600" b="1" dirty="0"/>
              <a:t>δεν  μεταβάλλεται  από </a:t>
            </a:r>
          </a:p>
          <a:p>
            <a:pPr>
              <a:buNone/>
            </a:pPr>
            <a:r>
              <a:rPr lang="el-GR" sz="1600" b="1" dirty="0"/>
              <a:t>έτος σε έτος, εκτός αν μεταβληθούν τα τεχνικά χαρακτηριστικά </a:t>
            </a:r>
          </a:p>
          <a:p>
            <a:pPr>
              <a:buNone/>
            </a:pPr>
            <a:r>
              <a:rPr lang="el-GR" sz="1600" b="1" dirty="0"/>
              <a:t>της παραγωγής  ή των  προϊόντων</a:t>
            </a:r>
            <a:r>
              <a:rPr lang="el-GR" sz="1600" dirty="0"/>
              <a:t>.  Παραμένει  αμετάβλητο και </a:t>
            </a:r>
          </a:p>
          <a:p>
            <a:pPr>
              <a:buNone/>
            </a:pPr>
            <a:r>
              <a:rPr lang="el-GR" sz="1600" dirty="0"/>
              <a:t>δεν  επηρεάζεται  από  </a:t>
            </a:r>
            <a:r>
              <a:rPr lang="en-US" sz="1600" dirty="0"/>
              <a:t> </a:t>
            </a:r>
            <a:r>
              <a:rPr lang="el-GR" sz="1600" dirty="0"/>
              <a:t>τις  μεταβολές  των  τιμών </a:t>
            </a:r>
            <a:r>
              <a:rPr lang="en-US" sz="1600" dirty="0"/>
              <a:t> </a:t>
            </a:r>
            <a:r>
              <a:rPr lang="el-GR" sz="1600" dirty="0"/>
              <a:t> των  πρώτων </a:t>
            </a:r>
          </a:p>
          <a:p>
            <a:pPr>
              <a:buNone/>
            </a:pPr>
            <a:r>
              <a:rPr lang="el-GR" sz="1600" dirty="0"/>
              <a:t>υλών, των αμοιβών της εργασίας αλλά και των Γ</a:t>
            </a:r>
            <a:r>
              <a:rPr lang="en-US" sz="1600" dirty="0"/>
              <a:t>.</a:t>
            </a:r>
            <a:r>
              <a:rPr lang="el-GR" sz="1600" dirty="0"/>
              <a:t>Β</a:t>
            </a:r>
            <a:r>
              <a:rPr lang="en-US" sz="1600" dirty="0"/>
              <a:t>.</a:t>
            </a:r>
            <a:r>
              <a:rPr lang="el-GR" sz="1600" dirty="0"/>
              <a:t>Ε.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el-GR" sz="1600" dirty="0"/>
              <a:t>Η  λογική  της  κατάρτισης  των  βασικών  πρότυπων </a:t>
            </a:r>
            <a:r>
              <a:rPr lang="en-US" sz="1600" dirty="0"/>
              <a:t> </a:t>
            </a:r>
            <a:r>
              <a:rPr lang="el-GR" sz="1600" dirty="0"/>
              <a:t>είναι </a:t>
            </a:r>
            <a:r>
              <a:rPr lang="en-US" sz="1600" dirty="0"/>
              <a:t> </a:t>
            </a:r>
            <a:r>
              <a:rPr lang="el-GR" sz="1600" dirty="0"/>
              <a:t>ότι οι </a:t>
            </a:r>
          </a:p>
          <a:p>
            <a:pPr>
              <a:buNone/>
            </a:pPr>
            <a:r>
              <a:rPr lang="el-GR" sz="1600" dirty="0"/>
              <a:t>τιμές   είναι  </a:t>
            </a:r>
            <a:r>
              <a:rPr lang="en-US" sz="1600" dirty="0"/>
              <a:t> </a:t>
            </a:r>
            <a:r>
              <a:rPr lang="el-GR" sz="1600" dirty="0"/>
              <a:t> από   τους   παράγοντες    που   </a:t>
            </a:r>
            <a:r>
              <a:rPr lang="en-US" sz="1600" dirty="0"/>
              <a:t> </a:t>
            </a:r>
            <a:r>
              <a:rPr lang="el-GR" sz="1600" dirty="0"/>
              <a:t>δεν   μπορούν   να </a:t>
            </a:r>
          </a:p>
          <a:p>
            <a:pPr>
              <a:buNone/>
            </a:pPr>
            <a:r>
              <a:rPr lang="el-GR" sz="1600" dirty="0"/>
              <a:t>επηρεάσουν </a:t>
            </a:r>
            <a:r>
              <a:rPr lang="en-US" sz="1600" dirty="0"/>
              <a:t> </a:t>
            </a:r>
            <a:r>
              <a:rPr lang="el-GR" sz="1600" dirty="0"/>
              <a:t>οι  επιχειρήσεις, επειδή  διαμορφώνονται από </a:t>
            </a:r>
            <a:r>
              <a:rPr lang="en-US" sz="1600" dirty="0"/>
              <a:t> </a:t>
            </a:r>
            <a:r>
              <a:rPr lang="el-GR" sz="1600" dirty="0"/>
              <a:t>την </a:t>
            </a:r>
          </a:p>
          <a:p>
            <a:pPr>
              <a:buNone/>
            </a:pPr>
            <a:r>
              <a:rPr lang="el-GR" sz="1600" dirty="0"/>
              <a:t>αγορά.</a:t>
            </a:r>
          </a:p>
          <a:p>
            <a:pPr>
              <a:buNone/>
            </a:pPr>
            <a:r>
              <a:rPr lang="el-GR" sz="1600" dirty="0"/>
              <a:t>Εκείνο όμως που μπορεί να ελέγξει η επιχείρηση είναι η </a:t>
            </a:r>
            <a:r>
              <a:rPr lang="en-US" sz="1600" dirty="0"/>
              <a:t> </a:t>
            </a:r>
            <a:r>
              <a:rPr lang="el-GR" sz="1600" dirty="0"/>
              <a:t>τεχνική</a:t>
            </a:r>
          </a:p>
          <a:p>
            <a:pPr>
              <a:buNone/>
            </a:pPr>
            <a:r>
              <a:rPr lang="el-GR" sz="1600" dirty="0"/>
              <a:t>αποτελεσματικότητα.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42</a:t>
            </a:fld>
            <a:endParaRPr lang="el-G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2900" b="1" i="1"/>
              <a:t>ΤΥΠΟΙ ΠΡΟΤΥΠΟΥ ΚΟΣΤΟΥΣ</a:t>
            </a:r>
            <a:br>
              <a:rPr lang="el-GR" sz="2900" b="1" i="1"/>
            </a:br>
            <a:br>
              <a:rPr lang="en-US" sz="2900" b="1" i="1"/>
            </a:br>
            <a:endParaRPr lang="el-GR" sz="29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/>
              <a:t>Ιδανικό πρότυπο κόστος (ideal standard cost)  </a:t>
            </a:r>
          </a:p>
          <a:p>
            <a:pPr>
              <a:buNone/>
            </a:pPr>
            <a:r>
              <a:rPr lang="el-GR" sz="1900"/>
              <a:t>Το  ελάχιστο  κόστος </a:t>
            </a:r>
            <a:r>
              <a:rPr lang="en-US" sz="1900"/>
              <a:t> </a:t>
            </a:r>
            <a:r>
              <a:rPr lang="el-GR" sz="1900"/>
              <a:t>που </a:t>
            </a:r>
            <a:r>
              <a:rPr lang="en-US" sz="1900"/>
              <a:t> </a:t>
            </a:r>
            <a:r>
              <a:rPr lang="el-GR" sz="1900"/>
              <a:t>θα  μπορούσε </a:t>
            </a:r>
            <a:r>
              <a:rPr lang="en-US" sz="1900"/>
              <a:t> </a:t>
            </a:r>
            <a:r>
              <a:rPr lang="el-GR" sz="1900"/>
              <a:t>να  επιτευχθεί σε  ιδανικές</a:t>
            </a:r>
          </a:p>
          <a:p>
            <a:pPr>
              <a:buNone/>
            </a:pPr>
            <a:r>
              <a:rPr lang="el-GR" sz="1900"/>
              <a:t>συνθήκες. Κατά την κατάρτισή του</a:t>
            </a:r>
            <a:r>
              <a:rPr lang="en-US" sz="1900"/>
              <a:t> </a:t>
            </a:r>
            <a:r>
              <a:rPr lang="el-GR" sz="1900"/>
              <a:t> δεν λαμβάνεται καμιά πρόνοια.</a:t>
            </a:r>
          </a:p>
          <a:p>
            <a:r>
              <a:rPr lang="el-GR" sz="1900"/>
              <a:t>Για φυσιολογικές φύρες </a:t>
            </a:r>
          </a:p>
          <a:p>
            <a:r>
              <a:rPr lang="el-GR" sz="1900"/>
              <a:t>Για ελαττωματικά προϊόντα </a:t>
            </a:r>
          </a:p>
          <a:p>
            <a:r>
              <a:rPr lang="el-GR" sz="1900"/>
              <a:t>Για διακοπές λειτουργίας μηχανημάτων, Βλάβες,  διακοπές ηλεκτρικού ρεύματος κλπ.  </a:t>
            </a:r>
          </a:p>
          <a:p>
            <a:r>
              <a:rPr lang="el-GR" sz="1900"/>
              <a:t>Για διάφορα άλλα απρόοπτα σε βάρος των λειτουργιών της επιχείρησης.</a:t>
            </a:r>
            <a:endParaRPr lang="en-US" sz="1900"/>
          </a:p>
          <a:p>
            <a:pPr>
              <a:buNone/>
            </a:pPr>
            <a:r>
              <a:rPr lang="el-GR" sz="1900" b="1"/>
              <a:t>Συνεπώς  τα  ιδανικά </a:t>
            </a:r>
            <a:r>
              <a:rPr lang="en-US" sz="1900" b="1"/>
              <a:t> </a:t>
            </a:r>
            <a:r>
              <a:rPr lang="el-GR" sz="1900" b="1"/>
              <a:t>πρότυπα  για  τους  </a:t>
            </a:r>
            <a:r>
              <a:rPr lang="en-US" sz="1900" b="1"/>
              <a:t> </a:t>
            </a:r>
            <a:r>
              <a:rPr lang="el-GR" sz="1900" b="1"/>
              <a:t>πιο  πάνω </a:t>
            </a:r>
            <a:r>
              <a:rPr lang="en-US" sz="1900" b="1"/>
              <a:t> </a:t>
            </a:r>
            <a:r>
              <a:rPr lang="el-GR" sz="1900" b="1"/>
              <a:t>λόγους</a:t>
            </a:r>
            <a:r>
              <a:rPr lang="en-US" sz="1900" b="1"/>
              <a:t> </a:t>
            </a:r>
            <a:r>
              <a:rPr lang="el-GR" sz="1900" b="1"/>
              <a:t> είναι </a:t>
            </a:r>
          </a:p>
          <a:p>
            <a:pPr>
              <a:buNone/>
            </a:pPr>
            <a:r>
              <a:rPr lang="el-GR" sz="1900" b="1"/>
              <a:t>εξωπραγματικά και πρακτικά ανεφάρμοστα.</a:t>
            </a:r>
            <a:r>
              <a:rPr lang="en-US" sz="1900" b="1"/>
              <a:t> </a:t>
            </a:r>
            <a:r>
              <a:rPr lang="el-GR" sz="1900" b="1"/>
              <a:t>Η καθιέρωση</a:t>
            </a:r>
            <a:r>
              <a:rPr lang="en-US" sz="1900" b="1"/>
              <a:t> </a:t>
            </a:r>
            <a:r>
              <a:rPr lang="el-GR" sz="1900" b="1"/>
              <a:t>τους</a:t>
            </a:r>
            <a:r>
              <a:rPr lang="en-US" sz="1900" b="1"/>
              <a:t> </a:t>
            </a:r>
            <a:r>
              <a:rPr lang="el-GR" sz="1900" b="1"/>
              <a:t>θα</a:t>
            </a:r>
          </a:p>
          <a:p>
            <a:pPr>
              <a:buNone/>
            </a:pPr>
            <a:r>
              <a:rPr lang="el-GR" sz="1900" b="1"/>
              <a:t>έχει σαν συνέπεια την εμφάνιση συνεχώς δυσμενών αποκλίσεων.</a:t>
            </a:r>
            <a:r>
              <a:rPr lang="el-GR" sz="1900"/>
              <a:t> 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43</a:t>
            </a:fld>
            <a:endParaRPr lang="el-G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ΤΥΠΟΙ ΠΡΟΤΥΠΟΥ ΚΟΣΤΟΥΣ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/>
              <a:t>Τρέχον πρότυπο κόστος (currently  standard cost)  </a:t>
            </a:r>
          </a:p>
          <a:p>
            <a:pPr>
              <a:buNone/>
            </a:pPr>
            <a:r>
              <a:rPr lang="el-GR" sz="1900"/>
              <a:t>Το  κόστος  που</a:t>
            </a:r>
            <a:r>
              <a:rPr lang="en-US" sz="1900"/>
              <a:t> </a:t>
            </a:r>
            <a:r>
              <a:rPr lang="el-GR" sz="1900"/>
              <a:t> </a:t>
            </a:r>
            <a:r>
              <a:rPr lang="el-GR" sz="1900" b="1"/>
              <a:t>καταρτίζεται  με  βάση</a:t>
            </a:r>
            <a:r>
              <a:rPr lang="en-US" sz="1900" b="1"/>
              <a:t> </a:t>
            </a:r>
            <a:r>
              <a:rPr lang="el-GR" sz="1900" b="1"/>
              <a:t> τις </a:t>
            </a:r>
            <a:r>
              <a:rPr lang="en-US" sz="1900" b="1"/>
              <a:t> </a:t>
            </a:r>
            <a:r>
              <a:rPr lang="el-GR" sz="1900" b="1"/>
              <a:t>τρέχουσες  συνθήκες </a:t>
            </a:r>
          </a:p>
          <a:p>
            <a:pPr>
              <a:buNone/>
            </a:pPr>
            <a:r>
              <a:rPr lang="el-GR" sz="1900"/>
              <a:t>και για το λόγο αυτό </a:t>
            </a:r>
            <a:r>
              <a:rPr lang="en-US" sz="1900"/>
              <a:t> </a:t>
            </a:r>
            <a:r>
              <a:rPr lang="el-GR" sz="1900"/>
              <a:t>αναθεωρείται κάθε </a:t>
            </a:r>
            <a:r>
              <a:rPr lang="en-US" sz="1900"/>
              <a:t> </a:t>
            </a:r>
            <a:r>
              <a:rPr lang="el-GR" sz="1900"/>
              <a:t>φορά </a:t>
            </a:r>
            <a:r>
              <a:rPr lang="en-US" sz="1900"/>
              <a:t> </a:t>
            </a:r>
            <a:r>
              <a:rPr lang="el-GR" sz="1900"/>
              <a:t>που οι  συνθήκες </a:t>
            </a:r>
          </a:p>
          <a:p>
            <a:pPr>
              <a:buNone/>
            </a:pPr>
            <a:r>
              <a:rPr lang="el-GR" sz="1900"/>
              <a:t>αυτές μεταβάλλονται. </a:t>
            </a:r>
          </a:p>
          <a:p>
            <a:pPr>
              <a:buNone/>
            </a:pPr>
            <a:r>
              <a:rPr lang="el-GR" sz="1900"/>
              <a:t>Συνεπώς τα </a:t>
            </a:r>
            <a:r>
              <a:rPr lang="en-US" sz="1900"/>
              <a:t> </a:t>
            </a:r>
            <a:r>
              <a:rPr lang="el-GR" sz="1900"/>
              <a:t>τρέχοντα πρότυπα </a:t>
            </a:r>
            <a:r>
              <a:rPr lang="en-US" sz="1900"/>
              <a:t> </a:t>
            </a:r>
            <a:r>
              <a:rPr lang="el-GR" sz="1900"/>
              <a:t>από τη </a:t>
            </a:r>
            <a:r>
              <a:rPr lang="en-US" sz="1900"/>
              <a:t> </a:t>
            </a:r>
            <a:r>
              <a:rPr lang="el-GR" sz="1900"/>
              <a:t>φύση τους  καταρτίζονται</a:t>
            </a:r>
          </a:p>
          <a:p>
            <a:pPr>
              <a:buNone/>
            </a:pPr>
            <a:r>
              <a:rPr lang="el-GR" sz="1900"/>
              <a:t>για σχετικά μικρά χρονικά διαστήματα.</a:t>
            </a:r>
          </a:p>
          <a:p>
            <a:pPr>
              <a:buNone/>
            </a:pPr>
            <a:r>
              <a:rPr lang="el-GR" sz="1900"/>
              <a:t>Από  </a:t>
            </a:r>
            <a:r>
              <a:rPr lang="en-US" sz="1900"/>
              <a:t> </a:t>
            </a:r>
            <a:r>
              <a:rPr lang="el-GR" sz="1900"/>
              <a:t>τους   </a:t>
            </a:r>
            <a:r>
              <a:rPr lang="el-GR" sz="1900" u="sng"/>
              <a:t>παράγοντες   που  </a:t>
            </a:r>
            <a:r>
              <a:rPr lang="en-US" sz="1900" u="sng"/>
              <a:t> </a:t>
            </a:r>
            <a:r>
              <a:rPr lang="el-GR" sz="1900" u="sng"/>
              <a:t>επηρεάζουν   το   πρότυπο  κόστος</a:t>
            </a:r>
            <a:r>
              <a:rPr lang="el-GR" sz="1900"/>
              <a:t>  </a:t>
            </a:r>
          </a:p>
          <a:p>
            <a:pPr>
              <a:buNone/>
            </a:pPr>
            <a:r>
              <a:rPr lang="el-GR" sz="1900"/>
              <a:t>πρέπει  για </a:t>
            </a:r>
            <a:r>
              <a:rPr lang="en-US" sz="1900"/>
              <a:t> </a:t>
            </a:r>
            <a:r>
              <a:rPr lang="el-GR" sz="1900"/>
              <a:t>την  αναθεώρηση </a:t>
            </a:r>
            <a:r>
              <a:rPr lang="en-US" sz="1900"/>
              <a:t> </a:t>
            </a:r>
            <a:r>
              <a:rPr lang="el-GR" sz="1900"/>
              <a:t>να  λαμβάνονται  υπ’ όψη,  εκείνοι </a:t>
            </a:r>
          </a:p>
          <a:p>
            <a:pPr>
              <a:buNone/>
            </a:pPr>
            <a:r>
              <a:rPr lang="el-GR" sz="1900"/>
              <a:t>που έχουν </a:t>
            </a:r>
            <a:r>
              <a:rPr lang="el-GR" sz="1900" u="sng"/>
              <a:t>μόνιμο </a:t>
            </a:r>
            <a:r>
              <a:rPr lang="en-US" sz="1900" u="sng"/>
              <a:t> </a:t>
            </a:r>
            <a:r>
              <a:rPr lang="el-GR" sz="1900" u="sng"/>
              <a:t>χαρακτήρα</a:t>
            </a:r>
            <a:r>
              <a:rPr lang="el-GR" sz="1900"/>
              <a:t>  π.χ αύξηση αμοιβών προσωπικού.</a:t>
            </a:r>
          </a:p>
          <a:p>
            <a:pPr>
              <a:buNone/>
            </a:pPr>
            <a:r>
              <a:rPr lang="el-GR" sz="1900" b="1"/>
              <a:t>Είναι  </a:t>
            </a:r>
            <a:r>
              <a:rPr lang="en-US" sz="1900" b="1"/>
              <a:t> </a:t>
            </a:r>
            <a:r>
              <a:rPr lang="el-GR" sz="1900" b="1"/>
              <a:t>το  κόστος  που  χρησιμοποιείται  στις  περισσότερες  των  </a:t>
            </a:r>
          </a:p>
          <a:p>
            <a:pPr>
              <a:buNone/>
            </a:pPr>
            <a:r>
              <a:rPr lang="el-GR" sz="1900" b="1"/>
              <a:t>περιπτώσεων.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44</a:t>
            </a:fld>
            <a:endParaRPr lang="el-G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br>
              <a:rPr lang="el-GR" sz="2900" b="1" i="1"/>
            </a:br>
            <a:r>
              <a:rPr lang="el-GR" sz="2900" b="1" i="1"/>
              <a:t>Παράδειγμα 1 </a:t>
            </a:r>
            <a:br>
              <a:rPr lang="el-GR" sz="2900"/>
            </a:br>
            <a:endParaRPr lang="el-GR" sz="29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/>
              <a:t>Για  τη   βιομηχανική   επιχείρηση  «ΑΛΦΑ»   η  οποία  εφαρμόζει </a:t>
            </a:r>
          </a:p>
          <a:p>
            <a:pPr>
              <a:buNone/>
            </a:pPr>
            <a:r>
              <a:rPr lang="el-GR" sz="1900" u="sng"/>
              <a:t>πρότυπη κοστολόγηση</a:t>
            </a:r>
            <a:r>
              <a:rPr lang="el-GR" sz="1900"/>
              <a:t> δίνονται τα παρακάτω στοιχεία σύμφωνα</a:t>
            </a:r>
          </a:p>
          <a:p>
            <a:pPr>
              <a:buNone/>
            </a:pPr>
            <a:r>
              <a:rPr lang="el-GR" sz="1900"/>
              <a:t>με τον </a:t>
            </a:r>
            <a:r>
              <a:rPr lang="el-GR" sz="1900" u="sng"/>
              <a:t>προϋπολογισμό</a:t>
            </a:r>
            <a:r>
              <a:rPr lang="el-GR" sz="1900"/>
              <a:t> που έχει συνταχθεί</a:t>
            </a:r>
            <a:r>
              <a:rPr lang="en-US" sz="1900"/>
              <a:t>:</a:t>
            </a:r>
          </a:p>
          <a:p>
            <a:r>
              <a:rPr lang="el-GR" sz="1900"/>
              <a:t>Κόστος    πρώτης   ύλης  24.000.000 €   και   μονάδες    πρώτης  ύλης  400.000.</a:t>
            </a:r>
          </a:p>
          <a:p>
            <a:r>
              <a:rPr lang="el-GR" sz="1900"/>
              <a:t>Κόστος άμεσης εργασίας 30.000.000 € και ώρες 600.000.</a:t>
            </a:r>
          </a:p>
          <a:p>
            <a:r>
              <a:rPr lang="el-GR" sz="1900"/>
              <a:t>Σταθερά Γ</a:t>
            </a:r>
            <a:r>
              <a:rPr lang="en-US" sz="1900"/>
              <a:t>.</a:t>
            </a:r>
            <a:r>
              <a:rPr lang="el-GR" sz="1900"/>
              <a:t>Β</a:t>
            </a:r>
            <a:r>
              <a:rPr lang="en-US" sz="1900"/>
              <a:t>.</a:t>
            </a:r>
            <a:r>
              <a:rPr lang="el-GR" sz="1900"/>
              <a:t>Ε 7.200.000 € και μεταβλητά Γ</a:t>
            </a:r>
            <a:r>
              <a:rPr lang="en-US" sz="1900"/>
              <a:t>.</a:t>
            </a:r>
            <a:r>
              <a:rPr lang="el-GR" sz="1900"/>
              <a:t>Β</a:t>
            </a:r>
            <a:r>
              <a:rPr lang="en-US" sz="1900"/>
              <a:t>.</a:t>
            </a:r>
            <a:r>
              <a:rPr lang="el-GR" sz="1900"/>
              <a:t>Ε  15.000.000 €.</a:t>
            </a:r>
          </a:p>
          <a:p>
            <a:r>
              <a:rPr lang="el-GR" sz="1900"/>
              <a:t>Παραγωγή ετοίμων προϊόντων 200.000 μονάδες.</a:t>
            </a:r>
          </a:p>
          <a:p>
            <a:pPr>
              <a:buNone/>
            </a:pPr>
            <a:r>
              <a:rPr lang="el-GR" sz="1900"/>
              <a:t>Να καταρτισθεί το πρότυπο κοστολόγιο.</a:t>
            </a:r>
            <a:endParaRPr lang="en-US" sz="1900"/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45</a:t>
            </a:fld>
            <a:endParaRPr lang="el-G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br>
              <a:rPr lang="el-GR" sz="2900" b="1" i="1" dirty="0"/>
            </a:br>
            <a:r>
              <a:rPr lang="el-GR" sz="2900" b="1" i="1" dirty="0"/>
              <a:t>Λύση</a:t>
            </a:r>
            <a:br>
              <a:rPr lang="el-GR" sz="2900" b="1" i="1" dirty="0"/>
            </a:br>
            <a:endParaRPr lang="el-GR" sz="2900" dirty="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1900" b="1" i="1"/>
          </a:p>
          <a:p>
            <a:pPr>
              <a:buNone/>
            </a:pPr>
            <a:r>
              <a:rPr lang="el-GR" sz="1900" b="1"/>
              <a:t>Προσδιορισμός φυσικών προτύπων</a:t>
            </a:r>
          </a:p>
          <a:p>
            <a:pPr>
              <a:buNone/>
            </a:pPr>
            <a:r>
              <a:rPr lang="el-GR" sz="1900" b="1"/>
              <a:t>Η  πρότυπη  ποσότητα  ή  το φυσικό πρότυπο της πρώτης ύλης</a:t>
            </a:r>
          </a:p>
          <a:p>
            <a:pPr>
              <a:buNone/>
            </a:pPr>
            <a:r>
              <a:rPr lang="el-GR" sz="1900" b="1"/>
              <a:t>είναι</a:t>
            </a:r>
            <a:r>
              <a:rPr lang="en-US" sz="1900" b="1"/>
              <a:t>:</a:t>
            </a:r>
            <a:r>
              <a:rPr lang="el-GR" sz="1900" b="1"/>
              <a:t> 400.000/200.000 = 2 μονάδες πρώτης ύλης.</a:t>
            </a:r>
          </a:p>
          <a:p>
            <a:pPr>
              <a:buNone/>
            </a:pPr>
            <a:r>
              <a:rPr lang="el-GR" sz="1900" b="1"/>
              <a:t>Οι </a:t>
            </a:r>
            <a:r>
              <a:rPr lang="en-US" sz="1900" b="1"/>
              <a:t> </a:t>
            </a:r>
            <a:r>
              <a:rPr lang="el-GR" sz="1900" b="1"/>
              <a:t>πρότυπες ώρες </a:t>
            </a:r>
            <a:r>
              <a:rPr lang="en-US" sz="1900" b="1"/>
              <a:t> </a:t>
            </a:r>
            <a:r>
              <a:rPr lang="el-GR" sz="1900" b="1"/>
              <a:t>ή το φυσικό πρότυπο της άμεσης εργασίας </a:t>
            </a:r>
          </a:p>
          <a:p>
            <a:pPr>
              <a:buNone/>
            </a:pPr>
            <a:r>
              <a:rPr lang="el-GR" sz="1900" b="1"/>
              <a:t>είναι</a:t>
            </a:r>
            <a:r>
              <a:rPr lang="en-US" sz="1900" b="1"/>
              <a:t>:</a:t>
            </a:r>
            <a:r>
              <a:rPr lang="el-GR" sz="1900" b="1"/>
              <a:t> 600.000/200.000 = 3 ώρες</a:t>
            </a:r>
            <a:r>
              <a:rPr lang="en-US" sz="1900" b="1"/>
              <a:t>.</a:t>
            </a:r>
            <a:endParaRPr lang="el-GR" sz="1900" b="1"/>
          </a:p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 b="1"/>
              <a:t>Προσδιορισμός πρότυπων τιμών</a:t>
            </a:r>
          </a:p>
          <a:p>
            <a:pPr>
              <a:buNone/>
            </a:pPr>
            <a:r>
              <a:rPr lang="el-GR" sz="1900" b="1"/>
              <a:t>Πρότυπη τιμή πρώτης ύλης</a:t>
            </a:r>
            <a:r>
              <a:rPr lang="en-US" sz="1900" b="1"/>
              <a:t>:</a:t>
            </a:r>
            <a:r>
              <a:rPr lang="el-GR" sz="1900" b="1"/>
              <a:t>  24.000.000/400.000 = 60 €/μον.</a:t>
            </a:r>
          </a:p>
          <a:p>
            <a:pPr>
              <a:buNone/>
            </a:pPr>
            <a:r>
              <a:rPr lang="el-GR" sz="1900" b="1"/>
              <a:t>Πρότυπο ωρομίσθιο</a:t>
            </a:r>
            <a:r>
              <a:rPr lang="en-US" sz="1900" b="1"/>
              <a:t>: 3</a:t>
            </a:r>
            <a:r>
              <a:rPr lang="el-GR" sz="1900" b="1"/>
              <a:t>0</a:t>
            </a:r>
            <a:r>
              <a:rPr lang="en-US" sz="1900" b="1"/>
              <a:t>.000.000/600.000 = </a:t>
            </a:r>
            <a:r>
              <a:rPr lang="el-GR" sz="1900" b="1"/>
              <a:t>5</a:t>
            </a:r>
            <a:r>
              <a:rPr lang="en-US" sz="1900" b="1"/>
              <a:t>0 </a:t>
            </a:r>
            <a:r>
              <a:rPr lang="el-GR" sz="1900" b="1"/>
              <a:t>€/ώρα</a:t>
            </a:r>
            <a:r>
              <a:rPr lang="en-US" sz="1900" b="1"/>
              <a:t>.</a:t>
            </a:r>
            <a:endParaRPr lang="el-GR" sz="1900" b="1"/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46</a:t>
            </a:fld>
            <a:endParaRPr lang="el-GR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57216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sz="3400" b="1" dirty="0"/>
          </a:p>
          <a:p>
            <a:pPr>
              <a:buNone/>
            </a:pPr>
            <a:endParaRPr lang="en-US" sz="3400" b="1" dirty="0"/>
          </a:p>
          <a:p>
            <a:pPr>
              <a:buNone/>
            </a:pPr>
            <a:endParaRPr lang="en-US" sz="3400" b="1" dirty="0"/>
          </a:p>
          <a:p>
            <a:pPr>
              <a:buNone/>
            </a:pPr>
            <a:r>
              <a:rPr lang="el-GR" sz="3400" b="1" dirty="0"/>
              <a:t>Προσδιορισμός πρότυπου συντελεστή Γ</a:t>
            </a:r>
            <a:r>
              <a:rPr lang="en-US" sz="3400" b="1" dirty="0"/>
              <a:t>.</a:t>
            </a:r>
            <a:r>
              <a:rPr lang="el-GR" sz="3400" b="1" dirty="0"/>
              <a:t>Β</a:t>
            </a:r>
            <a:r>
              <a:rPr lang="en-US" sz="3400" b="1" dirty="0"/>
              <a:t>.</a:t>
            </a:r>
            <a:r>
              <a:rPr lang="el-GR" sz="3400" b="1" dirty="0"/>
              <a:t>Ε</a:t>
            </a:r>
          </a:p>
          <a:p>
            <a:pPr>
              <a:buNone/>
            </a:pPr>
            <a:r>
              <a:rPr lang="el-GR" sz="3400" dirty="0"/>
              <a:t>Σταθερός συντελεστής Γ</a:t>
            </a:r>
            <a:r>
              <a:rPr lang="en-US" sz="3400" dirty="0"/>
              <a:t>.</a:t>
            </a:r>
            <a:r>
              <a:rPr lang="el-GR" sz="3400" dirty="0"/>
              <a:t>Β</a:t>
            </a:r>
            <a:r>
              <a:rPr lang="en-US" sz="3400" dirty="0"/>
              <a:t>.</a:t>
            </a:r>
            <a:r>
              <a:rPr lang="el-GR" sz="3400" dirty="0"/>
              <a:t>Ε = 7.200.000/600.000 = 12 €/ ω ΑΕ</a:t>
            </a:r>
          </a:p>
          <a:p>
            <a:pPr>
              <a:buNone/>
            </a:pPr>
            <a:r>
              <a:rPr lang="el-GR" sz="3400" dirty="0"/>
              <a:t>Μεταβλητός  συντελεστής Γ</a:t>
            </a:r>
            <a:r>
              <a:rPr lang="en-US" sz="3400" dirty="0"/>
              <a:t>.</a:t>
            </a:r>
            <a:r>
              <a:rPr lang="el-GR" sz="3400" dirty="0"/>
              <a:t>Β</a:t>
            </a:r>
            <a:r>
              <a:rPr lang="en-US" sz="3400" dirty="0"/>
              <a:t>.</a:t>
            </a:r>
            <a:r>
              <a:rPr lang="el-GR" sz="3400" dirty="0"/>
              <a:t>Ε = 15.000.000/600.000 = 25/ω ΑΕ</a:t>
            </a:r>
          </a:p>
          <a:p>
            <a:pPr algn="ctr">
              <a:buNone/>
            </a:pPr>
            <a:endParaRPr lang="el-GR" sz="3100" b="1" i="1" dirty="0"/>
          </a:p>
          <a:p>
            <a:pPr algn="ctr">
              <a:buNone/>
            </a:pPr>
            <a:r>
              <a:rPr lang="el-GR" sz="3100" b="1" i="1" dirty="0"/>
              <a:t>Πρότυπο κοστολόγιο</a:t>
            </a:r>
          </a:p>
          <a:p>
            <a:pPr>
              <a:buNone/>
            </a:pPr>
            <a:endParaRPr lang="el-GR" sz="2800" dirty="0"/>
          </a:p>
          <a:p>
            <a:pPr>
              <a:buNone/>
            </a:pPr>
            <a:endParaRPr lang="el-GR" sz="2800" dirty="0"/>
          </a:p>
          <a:p>
            <a:pPr>
              <a:buNone/>
            </a:pPr>
            <a:endParaRPr lang="el-GR" sz="2800" dirty="0"/>
          </a:p>
          <a:p>
            <a:pPr>
              <a:buNone/>
            </a:pPr>
            <a:endParaRPr lang="el-GR" sz="2800" dirty="0"/>
          </a:p>
          <a:p>
            <a:pPr>
              <a:buNone/>
            </a:pPr>
            <a:r>
              <a:rPr lang="el-GR" sz="2800" dirty="0"/>
              <a:t>                                       </a:t>
            </a:r>
          </a:p>
          <a:p>
            <a:pPr>
              <a:buNone/>
            </a:pPr>
            <a:r>
              <a:rPr lang="el-GR" sz="2800" dirty="0"/>
              <a:t>                                         </a:t>
            </a:r>
          </a:p>
          <a:p>
            <a:pPr>
              <a:buNone/>
            </a:pPr>
            <a:endParaRPr lang="el-GR" sz="2800" dirty="0"/>
          </a:p>
          <a:p>
            <a:pPr>
              <a:buNone/>
            </a:pPr>
            <a:r>
              <a:rPr lang="el-GR" sz="2800" dirty="0"/>
              <a:t>                                          </a:t>
            </a:r>
          </a:p>
          <a:p>
            <a:pPr>
              <a:buNone/>
            </a:pPr>
            <a:r>
              <a:rPr lang="el-GR" sz="2800" dirty="0"/>
              <a:t>                                           </a:t>
            </a:r>
            <a:r>
              <a:rPr lang="el-GR" sz="2800" b="1" i="1" dirty="0">
                <a:solidFill>
                  <a:srgbClr val="FF0000"/>
                </a:solidFill>
              </a:rPr>
              <a:t>Πρότυπο κόστος</a:t>
            </a:r>
          </a:p>
          <a:p>
            <a:pPr>
              <a:buNone/>
            </a:pPr>
            <a:r>
              <a:rPr lang="el-GR" sz="2800" b="1" i="1" dirty="0">
                <a:solidFill>
                  <a:srgbClr val="FF0000"/>
                </a:solidFill>
              </a:rPr>
              <a:t>                                    ανά μονάδα προϊόντος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47</a:t>
            </a:fld>
            <a:endParaRPr lang="el-GR"/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9909918"/>
              </p:ext>
            </p:extLst>
          </p:nvPr>
        </p:nvGraphicFramePr>
        <p:xfrm>
          <a:off x="539552" y="3571877"/>
          <a:ext cx="7858180" cy="1643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9" name="Φύλλο εργασίας" r:id="rId3" imgW="6877729" imgH="1569783" progId="Excel.Sheet.12">
                  <p:embed/>
                </p:oleObj>
              </mc:Choice>
              <mc:Fallback>
                <p:oleObj name="Φύλλο εργασίας" r:id="rId3" imgW="6877729" imgH="1569783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571877"/>
                        <a:ext cx="7858180" cy="16430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8 - Ευθύγραμμο βέλος σύνδεσης"/>
          <p:cNvCxnSpPr>
            <a:cxnSpLocks/>
          </p:cNvCxnSpPr>
          <p:nvPr/>
        </p:nvCxnSpPr>
        <p:spPr>
          <a:xfrm flipV="1">
            <a:off x="4786151" y="5078173"/>
            <a:ext cx="2504077" cy="7789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Ελεύθερη σχεδίαση 7">
            <a:extLst>
              <a:ext uri="{FF2B5EF4-FFF2-40B4-BE49-F238E27FC236}">
                <a16:creationId xmlns:a16="http://schemas.microsoft.com/office/drawing/2014/main" id="{746A34AF-D16D-E64C-85EB-955AA2BED36A}"/>
              </a:ext>
            </a:extLst>
          </p:cNvPr>
          <p:cNvSpPr/>
          <p:nvPr/>
        </p:nvSpPr>
        <p:spPr>
          <a:xfrm>
            <a:off x="539552" y="1000884"/>
            <a:ext cx="7458537" cy="95761"/>
          </a:xfrm>
          <a:custGeom>
            <a:avLst/>
            <a:gdLst>
              <a:gd name="connsiteX0" fmla="*/ 36038 w 7458537"/>
              <a:gd name="connsiteY0" fmla="*/ 0 h 95761"/>
              <a:gd name="connsiteX1" fmla="*/ 1265748 w 7458537"/>
              <a:gd name="connsiteY1" fmla="*/ 84083 h 95761"/>
              <a:gd name="connsiteX2" fmla="*/ 3210162 w 7458537"/>
              <a:gd name="connsiteY2" fmla="*/ 10510 h 95761"/>
              <a:gd name="connsiteX3" fmla="*/ 4250686 w 7458537"/>
              <a:gd name="connsiteY3" fmla="*/ 42041 h 95761"/>
              <a:gd name="connsiteX4" fmla="*/ 6373776 w 7458537"/>
              <a:gd name="connsiteY4" fmla="*/ 10510 h 95761"/>
              <a:gd name="connsiteX5" fmla="*/ 7141031 w 7458537"/>
              <a:gd name="connsiteY5" fmla="*/ 31531 h 95761"/>
              <a:gd name="connsiteX6" fmla="*/ 7456341 w 7458537"/>
              <a:gd name="connsiteY6" fmla="*/ 21020 h 95761"/>
              <a:gd name="connsiteX7" fmla="*/ 7004397 w 7458537"/>
              <a:gd name="connsiteY7" fmla="*/ 31531 h 95761"/>
              <a:gd name="connsiteX8" fmla="*/ 6394797 w 7458537"/>
              <a:gd name="connsiteY8" fmla="*/ 31531 h 95761"/>
              <a:gd name="connsiteX9" fmla="*/ 5711624 w 7458537"/>
              <a:gd name="connsiteY9" fmla="*/ 42041 h 95761"/>
              <a:gd name="connsiteX10" fmla="*/ 4986410 w 7458537"/>
              <a:gd name="connsiteY10" fmla="*/ 31531 h 95761"/>
              <a:gd name="connsiteX11" fmla="*/ 4093031 w 7458537"/>
              <a:gd name="connsiteY11" fmla="*/ 63062 h 95761"/>
              <a:gd name="connsiteX12" fmla="*/ 3535983 w 7458537"/>
              <a:gd name="connsiteY12" fmla="*/ 31531 h 95761"/>
              <a:gd name="connsiteX13" fmla="*/ 2989445 w 7458537"/>
              <a:gd name="connsiteY13" fmla="*/ 31531 h 95761"/>
              <a:gd name="connsiteX14" fmla="*/ 2054024 w 7458537"/>
              <a:gd name="connsiteY14" fmla="*/ 52551 h 95761"/>
              <a:gd name="connsiteX15" fmla="*/ 1223707 w 7458537"/>
              <a:gd name="connsiteY15" fmla="*/ 73572 h 95761"/>
              <a:gd name="connsiteX16" fmla="*/ 866355 w 7458537"/>
              <a:gd name="connsiteY16" fmla="*/ 94593 h 95761"/>
              <a:gd name="connsiteX17" fmla="*/ 372369 w 7458537"/>
              <a:gd name="connsiteY17" fmla="*/ 84083 h 95761"/>
              <a:gd name="connsiteX18" fmla="*/ 36038 w 7458537"/>
              <a:gd name="connsiteY18" fmla="*/ 0 h 9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458537" h="95761">
                <a:moveTo>
                  <a:pt x="36038" y="0"/>
                </a:moveTo>
                <a:cubicBezTo>
                  <a:pt x="184934" y="0"/>
                  <a:pt x="736727" y="82331"/>
                  <a:pt x="1265748" y="84083"/>
                </a:cubicBezTo>
                <a:cubicBezTo>
                  <a:pt x="1794769" y="85835"/>
                  <a:pt x="2712672" y="17517"/>
                  <a:pt x="3210162" y="10510"/>
                </a:cubicBezTo>
                <a:cubicBezTo>
                  <a:pt x="3707652" y="3503"/>
                  <a:pt x="3723417" y="42041"/>
                  <a:pt x="4250686" y="42041"/>
                </a:cubicBezTo>
                <a:cubicBezTo>
                  <a:pt x="4777955" y="42041"/>
                  <a:pt x="5892052" y="12262"/>
                  <a:pt x="6373776" y="10510"/>
                </a:cubicBezTo>
                <a:cubicBezTo>
                  <a:pt x="6855500" y="8758"/>
                  <a:pt x="6960604" y="29779"/>
                  <a:pt x="7141031" y="31531"/>
                </a:cubicBezTo>
                <a:cubicBezTo>
                  <a:pt x="7321458" y="33283"/>
                  <a:pt x="7479113" y="21020"/>
                  <a:pt x="7456341" y="21020"/>
                </a:cubicBezTo>
                <a:cubicBezTo>
                  <a:pt x="7433569" y="21020"/>
                  <a:pt x="7004397" y="31531"/>
                  <a:pt x="7004397" y="31531"/>
                </a:cubicBezTo>
                <a:lnTo>
                  <a:pt x="6394797" y="31531"/>
                </a:lnTo>
                <a:lnTo>
                  <a:pt x="5711624" y="42041"/>
                </a:lnTo>
                <a:cubicBezTo>
                  <a:pt x="5476893" y="42041"/>
                  <a:pt x="5256175" y="28028"/>
                  <a:pt x="4986410" y="31531"/>
                </a:cubicBezTo>
                <a:cubicBezTo>
                  <a:pt x="4716645" y="35034"/>
                  <a:pt x="4334769" y="63062"/>
                  <a:pt x="4093031" y="63062"/>
                </a:cubicBezTo>
                <a:cubicBezTo>
                  <a:pt x="3851293" y="63062"/>
                  <a:pt x="3719914" y="36786"/>
                  <a:pt x="3535983" y="31531"/>
                </a:cubicBezTo>
                <a:cubicBezTo>
                  <a:pt x="3352052" y="26276"/>
                  <a:pt x="2989445" y="31531"/>
                  <a:pt x="2989445" y="31531"/>
                </a:cubicBezTo>
                <a:lnTo>
                  <a:pt x="2054024" y="52551"/>
                </a:lnTo>
                <a:lnTo>
                  <a:pt x="1223707" y="73572"/>
                </a:lnTo>
                <a:cubicBezTo>
                  <a:pt x="1025762" y="80579"/>
                  <a:pt x="866355" y="94593"/>
                  <a:pt x="866355" y="94593"/>
                </a:cubicBezTo>
                <a:cubicBezTo>
                  <a:pt x="724465" y="96345"/>
                  <a:pt x="505500" y="98097"/>
                  <a:pt x="372369" y="84083"/>
                </a:cubicBezTo>
                <a:cubicBezTo>
                  <a:pt x="239238" y="70069"/>
                  <a:pt x="-112858" y="0"/>
                  <a:pt x="36038" y="0"/>
                </a:cubicBezTo>
                <a:close/>
              </a:path>
            </a:pathLst>
          </a:cu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4109F1C-75ED-1849-B38F-67CB70175FF4}"/>
              </a:ext>
            </a:extLst>
          </p:cNvPr>
          <p:cNvSpPr/>
          <p:nvPr/>
        </p:nvSpPr>
        <p:spPr>
          <a:xfrm>
            <a:off x="899592" y="273344"/>
            <a:ext cx="9573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i="1" dirty="0">
                <a:latin typeface="+mj-lt"/>
              </a:rPr>
              <a:t>Λύση</a:t>
            </a:r>
            <a:endParaRPr lang="el-GR" sz="2800" dirty="0">
              <a:latin typeface="+mj-lt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br>
              <a:rPr lang="el-GR" sz="2900" b="1" i="1"/>
            </a:br>
            <a:r>
              <a:rPr lang="el-GR" sz="2900" b="1" i="1"/>
              <a:t>Παράδειγμα 2</a:t>
            </a:r>
            <a:br>
              <a:rPr lang="el-GR" sz="2900" b="1" i="1"/>
            </a:br>
            <a:endParaRPr lang="el-GR" sz="29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600"/>
              <a:t>Για  την   βιομηχανική   επιχείρηση  «</a:t>
            </a:r>
            <a:r>
              <a:rPr lang="el-GR" sz="1600" i="1"/>
              <a:t>ΝΗΜΑ  ΑΒΕΕ</a:t>
            </a:r>
            <a:r>
              <a:rPr lang="el-GR" sz="1600"/>
              <a:t>»   στην  οποία </a:t>
            </a:r>
          </a:p>
          <a:p>
            <a:pPr>
              <a:buNone/>
            </a:pPr>
            <a:r>
              <a:rPr lang="el-GR" sz="1600" u="sng"/>
              <a:t>παράγονται  δέματα  νημάτων</a:t>
            </a:r>
            <a:r>
              <a:rPr lang="el-GR" sz="1600"/>
              <a:t> και  η οποία  εφαρμόζει  πρότυπη </a:t>
            </a:r>
          </a:p>
          <a:p>
            <a:pPr>
              <a:buNone/>
            </a:pPr>
            <a:r>
              <a:rPr lang="el-GR" sz="1600"/>
              <a:t>κοστολόγηση δίνονται τα παρακάτω στοιχεία.</a:t>
            </a:r>
            <a:endParaRPr lang="en-US" sz="1600"/>
          </a:p>
          <a:p>
            <a:pPr>
              <a:buNone/>
            </a:pPr>
            <a:endParaRPr lang="el-GR" sz="1600"/>
          </a:p>
          <a:p>
            <a:pPr>
              <a:buNone/>
            </a:pPr>
            <a:r>
              <a:rPr lang="el-GR" sz="1600"/>
              <a:t>Για  την  παραγωγή κάθε δέματος  νήματος  απαιτείται ανάλωση </a:t>
            </a:r>
          </a:p>
          <a:p>
            <a:pPr>
              <a:buNone/>
            </a:pPr>
            <a:r>
              <a:rPr lang="el-GR" sz="1600"/>
              <a:t>βαμβακιού 5 κιλά με πρότυπη τιμή 2 €. </a:t>
            </a:r>
          </a:p>
          <a:p>
            <a:pPr>
              <a:buNone/>
            </a:pPr>
            <a:r>
              <a:rPr lang="el-GR" sz="1600"/>
              <a:t>Οι ώρες άμεσης εργασίας ανά 8ωρο είναι 2.456.</a:t>
            </a:r>
          </a:p>
          <a:p>
            <a:pPr>
              <a:buNone/>
            </a:pPr>
            <a:r>
              <a:rPr lang="el-GR" sz="1600"/>
              <a:t>Η τιμή της άμεσης εργασίας 4,5 €.</a:t>
            </a:r>
          </a:p>
          <a:p>
            <a:pPr>
              <a:buNone/>
            </a:pPr>
            <a:r>
              <a:rPr lang="el-GR" sz="1600"/>
              <a:t>Η  παραγωγική  ικανότητα  των  εγκαταστάσεων  ανά 8ωρο είναι </a:t>
            </a:r>
          </a:p>
          <a:p>
            <a:pPr>
              <a:buNone/>
            </a:pPr>
            <a:r>
              <a:rPr lang="el-GR" sz="1600"/>
              <a:t>614 δέματα νήματος.</a:t>
            </a:r>
          </a:p>
          <a:p>
            <a:pPr>
              <a:buNone/>
            </a:pPr>
            <a:r>
              <a:rPr lang="el-GR" sz="1600"/>
              <a:t>Ο προϋπολογισμός προβλέπει  απασχόληση  σε  πρότυπες  ώρες </a:t>
            </a:r>
          </a:p>
          <a:p>
            <a:pPr>
              <a:buNone/>
            </a:pPr>
            <a:r>
              <a:rPr lang="el-GR" sz="1600"/>
              <a:t>άμεσης εργασίας  90.000 και Γ</a:t>
            </a:r>
            <a:r>
              <a:rPr lang="en-US" sz="1600"/>
              <a:t>.</a:t>
            </a:r>
            <a:r>
              <a:rPr lang="el-GR" sz="1600"/>
              <a:t>Β</a:t>
            </a:r>
            <a:r>
              <a:rPr lang="en-US" sz="1600"/>
              <a:t>.</a:t>
            </a:r>
            <a:r>
              <a:rPr lang="el-GR" sz="1600"/>
              <a:t>Ε</a:t>
            </a:r>
            <a:r>
              <a:rPr lang="en-US" sz="1600"/>
              <a:t> </a:t>
            </a:r>
            <a:r>
              <a:rPr lang="el-GR" sz="1600"/>
              <a:t> 540.000 €.</a:t>
            </a:r>
          </a:p>
          <a:p>
            <a:pPr>
              <a:buNone/>
            </a:pPr>
            <a:r>
              <a:rPr lang="el-GR" sz="1600" b="1"/>
              <a:t>Να καταρτισθεί το πρότυπο κοστολόγιο</a:t>
            </a:r>
            <a:r>
              <a:rPr lang="el-GR" sz="1600"/>
              <a:t>.</a:t>
            </a:r>
            <a:endParaRPr lang="en-US" sz="1600"/>
          </a:p>
          <a:p>
            <a:pPr>
              <a:buNone/>
            </a:pPr>
            <a:endParaRPr lang="el-GR" sz="1600"/>
          </a:p>
          <a:p>
            <a:pPr>
              <a:buNone/>
            </a:pPr>
            <a:endParaRPr lang="el-GR" sz="16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48</a:t>
            </a:fld>
            <a:endParaRPr lang="el-GR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br>
              <a:rPr lang="el-GR" sz="2900" b="1" i="1"/>
            </a:br>
            <a:r>
              <a:rPr lang="el-GR" sz="2900" b="1" i="1"/>
              <a:t>Λύση</a:t>
            </a:r>
            <a:br>
              <a:rPr lang="el-GR" sz="2900" b="1" i="1"/>
            </a:br>
            <a:endParaRPr lang="el-GR" sz="29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1300" b="1" i="1"/>
          </a:p>
          <a:p>
            <a:pPr>
              <a:buNone/>
            </a:pPr>
            <a:r>
              <a:rPr lang="el-GR" sz="1300"/>
              <a:t>Η πρότυπη ποσότητα είναι 5 κιλά.</a:t>
            </a:r>
          </a:p>
          <a:p>
            <a:pPr>
              <a:buNone/>
            </a:pPr>
            <a:r>
              <a:rPr lang="el-GR" sz="1300"/>
              <a:t>Η πρότυπη τιμή είναι  2 €.</a:t>
            </a:r>
          </a:p>
          <a:p>
            <a:pPr>
              <a:buNone/>
            </a:pPr>
            <a:endParaRPr lang="el-GR" sz="1300"/>
          </a:p>
          <a:p>
            <a:pPr>
              <a:buNone/>
            </a:pPr>
            <a:endParaRPr lang="el-GR" sz="1300"/>
          </a:p>
          <a:p>
            <a:pPr>
              <a:buNone/>
            </a:pPr>
            <a:r>
              <a:rPr lang="el-GR" sz="1300"/>
              <a:t>Οι πρότυπες ώρες άμεσης εργασίας είναι</a:t>
            </a:r>
            <a:r>
              <a:rPr lang="en-US" sz="1300"/>
              <a:t>: </a:t>
            </a:r>
            <a:r>
              <a:rPr lang="el-GR" sz="1300"/>
              <a:t> 2456/614 = 4 ώρες.</a:t>
            </a:r>
          </a:p>
          <a:p>
            <a:pPr>
              <a:buNone/>
            </a:pPr>
            <a:r>
              <a:rPr lang="el-GR" sz="1300"/>
              <a:t>Πρότυπο ωρομίσθιο 4,5 €.</a:t>
            </a:r>
          </a:p>
          <a:p>
            <a:pPr>
              <a:buNone/>
            </a:pPr>
            <a:endParaRPr lang="el-GR" sz="1300"/>
          </a:p>
          <a:p>
            <a:pPr>
              <a:buNone/>
            </a:pPr>
            <a:endParaRPr lang="el-GR" sz="1300"/>
          </a:p>
          <a:p>
            <a:pPr>
              <a:buNone/>
            </a:pPr>
            <a:r>
              <a:rPr lang="el-GR" sz="1300"/>
              <a:t>Ο πρότυπος συντελεστής Γ</a:t>
            </a:r>
            <a:r>
              <a:rPr lang="en-US" sz="1300"/>
              <a:t>.</a:t>
            </a:r>
            <a:r>
              <a:rPr lang="el-GR" sz="1300"/>
              <a:t>Β</a:t>
            </a:r>
            <a:r>
              <a:rPr lang="en-US" sz="1300"/>
              <a:t>.</a:t>
            </a:r>
            <a:r>
              <a:rPr lang="el-GR" sz="1300"/>
              <a:t>Ε είναι</a:t>
            </a:r>
            <a:r>
              <a:rPr lang="en-US" sz="1300"/>
              <a:t>:</a:t>
            </a:r>
            <a:r>
              <a:rPr lang="el-GR" sz="1300"/>
              <a:t> </a:t>
            </a:r>
          </a:p>
          <a:p>
            <a:pPr>
              <a:buNone/>
            </a:pPr>
            <a:r>
              <a:rPr lang="el-GR" sz="1300"/>
              <a:t>Πρότυπα Γ</a:t>
            </a:r>
            <a:r>
              <a:rPr lang="en-US" sz="1300"/>
              <a:t>.</a:t>
            </a:r>
            <a:r>
              <a:rPr lang="el-GR" sz="1300"/>
              <a:t>Β</a:t>
            </a:r>
            <a:r>
              <a:rPr lang="en-US" sz="1300"/>
              <a:t>.</a:t>
            </a:r>
            <a:r>
              <a:rPr lang="el-GR" sz="1300"/>
              <a:t>Ε/Βαθμός απασχόλησης = 540.000/90.000 = 6 €/ ΑΕ</a:t>
            </a:r>
          </a:p>
          <a:p>
            <a:pPr>
              <a:buNone/>
            </a:pPr>
            <a:endParaRPr lang="el-GR" sz="1300"/>
          </a:p>
          <a:p>
            <a:pPr>
              <a:buNone/>
            </a:pPr>
            <a:endParaRPr lang="el-GR" sz="1300"/>
          </a:p>
          <a:p>
            <a:pPr>
              <a:buNone/>
            </a:pPr>
            <a:endParaRPr lang="el-GR" sz="1300"/>
          </a:p>
          <a:p>
            <a:pPr>
              <a:buNone/>
            </a:pPr>
            <a:r>
              <a:rPr lang="el-GR" sz="1300"/>
              <a:t> </a:t>
            </a:r>
          </a:p>
          <a:p>
            <a:pPr>
              <a:buNone/>
            </a:pPr>
            <a:endParaRPr lang="el-GR" sz="13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49</a:t>
            </a:fld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l-GR" sz="3600" b="1" i="1"/>
              <a:t>ΚΑΤΑΤΑΞΗ ΤΟΥ ΚΟΣΤΟΥΣ ΑΝΑΛΟΓΑ ΜΕ ΤΟ </a:t>
            </a:r>
            <a:br>
              <a:rPr lang="el-GR" sz="3600" b="1" i="1"/>
            </a:br>
            <a:r>
              <a:rPr lang="el-GR" sz="3600" b="1" i="1"/>
              <a:t>ΧΡΟΝΙΚΟ ΣΗΜΕΙΟ ΠΡΟΣΔΙΟΡΙΣΜΟΥ</a:t>
            </a:r>
            <a:endParaRPr lang="el-GR" sz="3600"/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/>
              <a:t>Πραγματικό ή ιστορικό κόστος </a:t>
            </a:r>
            <a:r>
              <a:rPr lang="el-GR" sz="1900"/>
              <a:t>είναι  αυτό   που  προσδιορίζεται </a:t>
            </a:r>
          </a:p>
          <a:p>
            <a:pPr>
              <a:buNone/>
            </a:pPr>
            <a:r>
              <a:rPr lang="el-GR" sz="1900"/>
              <a:t>μετά  την περάτωση της παραγωγής  του προϊόντος, έργου κ.λ.π, </a:t>
            </a:r>
          </a:p>
          <a:p>
            <a:pPr>
              <a:buNone/>
            </a:pPr>
            <a:r>
              <a:rPr lang="el-GR" sz="1900"/>
              <a:t>ή κατά το χρόνο που συντελείται  αυτή. </a:t>
            </a:r>
            <a:endParaRPr lang="en-US" sz="1900"/>
          </a:p>
          <a:p>
            <a:pPr>
              <a:buNone/>
            </a:pPr>
            <a:r>
              <a:rPr lang="el-GR" sz="1900"/>
              <a:t>Το  κόστος  αυτό  αποτελεί (κατά την παραδοσιακά  τουλάχιστον </a:t>
            </a:r>
            <a:endParaRPr lang="en-US" sz="1900"/>
          </a:p>
          <a:p>
            <a:pPr>
              <a:buNone/>
            </a:pPr>
            <a:r>
              <a:rPr lang="el-GR" sz="1900"/>
              <a:t>άποψη)  το   ένα   από  τα   στοιχεία   που  απαιτούνται   για   τον </a:t>
            </a:r>
            <a:endParaRPr lang="en-US" sz="1900"/>
          </a:p>
          <a:p>
            <a:pPr>
              <a:buNone/>
            </a:pPr>
            <a:r>
              <a:rPr lang="el-GR" sz="1900"/>
              <a:t>προσδιορισμό  του  κέρδους  της   επιχείρησης   για   το   χρονικό </a:t>
            </a:r>
            <a:endParaRPr lang="en-US" sz="1900"/>
          </a:p>
          <a:p>
            <a:pPr>
              <a:buNone/>
            </a:pPr>
            <a:r>
              <a:rPr lang="el-GR" sz="1900"/>
              <a:t>διάστημα    στο   οποίο    αναφέρετε.  Πέρα   απ'  αυτό   όμως,   η </a:t>
            </a:r>
          </a:p>
          <a:p>
            <a:pPr>
              <a:buNone/>
            </a:pPr>
            <a:r>
              <a:rPr lang="el-GR" sz="1900"/>
              <a:t>σημασία   του   κόστους   αυτού,  σαν   οργάνου   στα   χέρια   της   </a:t>
            </a:r>
          </a:p>
          <a:p>
            <a:pPr>
              <a:buNone/>
            </a:pPr>
            <a:r>
              <a:rPr lang="el-GR" sz="1900"/>
              <a:t>διοίκησης     της      επιχείρησης     είναι      σχετικά     μικρή,      αν     </a:t>
            </a:r>
          </a:p>
          <a:p>
            <a:pPr>
              <a:buNone/>
            </a:pPr>
            <a:r>
              <a:rPr lang="el-GR" sz="1900"/>
              <a:t>εξαιρέσουμε   την   χρησιμοποίησή  του (μαζί  με  άλλα  στοιχεία)</a:t>
            </a:r>
          </a:p>
          <a:p>
            <a:pPr>
              <a:buNone/>
            </a:pPr>
            <a:r>
              <a:rPr lang="el-GR" sz="1900"/>
              <a:t>για την   πρόβλεψη  του  κόστους  επόμενων   περιόδων.</a:t>
            </a:r>
          </a:p>
          <a:p>
            <a:pPr>
              <a:buNone/>
            </a:pPr>
            <a:endParaRPr lang="el-GR" sz="190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5</a:t>
            </a:fld>
            <a:endParaRPr lang="el-GR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br>
              <a:rPr lang="el-GR" sz="2900" b="1" i="1"/>
            </a:br>
            <a:r>
              <a:rPr lang="el-GR" sz="2900" b="1" i="1"/>
              <a:t>Λύση</a:t>
            </a:r>
            <a:br>
              <a:rPr lang="el-GR" sz="2900" b="1" i="1"/>
            </a:br>
            <a:endParaRPr lang="el-GR" sz="29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1300" b="1" i="1" dirty="0"/>
          </a:p>
          <a:p>
            <a:pPr>
              <a:buNone/>
            </a:pPr>
            <a:endParaRPr lang="el-GR" sz="1300" dirty="0"/>
          </a:p>
          <a:p>
            <a:pPr>
              <a:buNone/>
            </a:pPr>
            <a:endParaRPr lang="el-GR" sz="1300" dirty="0"/>
          </a:p>
          <a:p>
            <a:pPr>
              <a:buNone/>
            </a:pPr>
            <a:endParaRPr lang="el-GR" sz="1300" dirty="0"/>
          </a:p>
          <a:p>
            <a:pPr>
              <a:buNone/>
            </a:pPr>
            <a:r>
              <a:rPr lang="el-GR" sz="1300" dirty="0"/>
              <a:t> </a:t>
            </a:r>
          </a:p>
          <a:p>
            <a:pPr>
              <a:buNone/>
            </a:pPr>
            <a:endParaRPr lang="el-GR" sz="13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50</a:t>
            </a:fld>
            <a:endParaRPr lang="el-GR"/>
          </a:p>
        </p:txBody>
      </p:sp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2EA8CE4F-A029-604D-9678-0FAE7F233B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02152"/>
              </p:ext>
            </p:extLst>
          </p:nvPr>
        </p:nvGraphicFramePr>
        <p:xfrm>
          <a:off x="971600" y="3524945"/>
          <a:ext cx="6736262" cy="1456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19" name="Φύλλο εργασίας" r:id="rId3" imgW="6877729" imgH="1391243" progId="Excel.Sheet.12">
                  <p:embed/>
                </p:oleObj>
              </mc:Choice>
              <mc:Fallback>
                <p:oleObj name="Φύλλο εργασίας" r:id="rId3" imgW="6877729" imgH="1391243" progId="Excel.Sheet.12">
                  <p:embed/>
                  <p:pic>
                    <p:nvPicPr>
                      <p:cNvPr id="573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3524945"/>
                        <a:ext cx="6736262" cy="14564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1D17BED6-A0C6-A443-97A3-71D0A38A9A72}"/>
              </a:ext>
            </a:extLst>
          </p:cNvPr>
          <p:cNvSpPr/>
          <p:nvPr/>
        </p:nvSpPr>
        <p:spPr>
          <a:xfrm>
            <a:off x="3131840" y="2542499"/>
            <a:ext cx="2192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el-GR" b="1" i="1" dirty="0"/>
              <a:t>Πρότυπο κοστολόγιο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7DFD39B9-5DDA-BF4E-951F-8799F629D1C6}"/>
              </a:ext>
            </a:extLst>
          </p:cNvPr>
          <p:cNvSpPr/>
          <p:nvPr/>
        </p:nvSpPr>
        <p:spPr>
          <a:xfrm>
            <a:off x="2522842" y="5090530"/>
            <a:ext cx="18768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l-GR" b="1" i="1" dirty="0">
                <a:solidFill>
                  <a:srgbClr val="FF0000"/>
                </a:solidFill>
              </a:rPr>
              <a:t>Πρότυπο κόστος</a:t>
            </a:r>
          </a:p>
          <a:p>
            <a:pPr>
              <a:buNone/>
            </a:pPr>
            <a:r>
              <a:rPr lang="el-GR" b="1" i="1" dirty="0">
                <a:solidFill>
                  <a:srgbClr val="FF0000"/>
                </a:solidFill>
              </a:rPr>
              <a:t>                                    ανά μονάδα προϊόντος</a:t>
            </a:r>
          </a:p>
        </p:txBody>
      </p:sp>
      <p:cxnSp>
        <p:nvCxnSpPr>
          <p:cNvPr id="11" name="7 - Ευθύγραμμο βέλος σύνδεσης">
            <a:extLst>
              <a:ext uri="{FF2B5EF4-FFF2-40B4-BE49-F238E27FC236}">
                <a16:creationId xmlns:a16="http://schemas.microsoft.com/office/drawing/2014/main" id="{5DBCFF1C-23F2-1B4A-8F0C-57842CC9B1D2}"/>
              </a:ext>
            </a:extLst>
          </p:cNvPr>
          <p:cNvCxnSpPr>
            <a:cxnSpLocks/>
          </p:cNvCxnSpPr>
          <p:nvPr/>
        </p:nvCxnSpPr>
        <p:spPr>
          <a:xfrm flipV="1">
            <a:off x="4139952" y="4783977"/>
            <a:ext cx="2868073" cy="8105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63852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900" b="1" i="1" dirty="0"/>
          </a:p>
          <a:p>
            <a:pPr>
              <a:buNone/>
            </a:pPr>
            <a:r>
              <a:rPr lang="el-GR" sz="4000" b="1" i="1" dirty="0"/>
              <a:t>ΑΝΑΛΥΣΗ ΑΠΟΚΛΙΣΕΩΝ</a:t>
            </a:r>
            <a:endParaRPr lang="el-GR" sz="4000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51</a:t>
            </a:fld>
            <a:endParaRPr lang="el-GR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ΑΠΟΚΛΙΣΕΙΣ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dirty="0"/>
              <a:t>Συγκρίνοντας   το  </a:t>
            </a:r>
            <a:r>
              <a:rPr lang="el-GR" sz="1900" b="1" dirty="0"/>
              <a:t>πρότυπο  κόστος   </a:t>
            </a:r>
            <a:r>
              <a:rPr lang="el-GR" sz="1900" dirty="0"/>
              <a:t>με  το  </a:t>
            </a:r>
            <a:r>
              <a:rPr lang="el-GR" sz="1900" b="1" dirty="0"/>
              <a:t>πραγματικό  κόστος</a:t>
            </a:r>
          </a:p>
          <a:p>
            <a:pPr>
              <a:buNone/>
            </a:pPr>
            <a:r>
              <a:rPr lang="el-GR" sz="1900" dirty="0"/>
              <a:t>παρατηρούμε  διαφορές  θετικές  ή  αρνητικές. </a:t>
            </a:r>
          </a:p>
          <a:p>
            <a:pPr>
              <a:buNone/>
            </a:pPr>
            <a:r>
              <a:rPr lang="el-GR" sz="1900" dirty="0"/>
              <a:t>Οι  διαφορές  αυτές  λέγονται  </a:t>
            </a:r>
            <a:r>
              <a:rPr lang="el-GR" sz="1900" b="1" dirty="0"/>
              <a:t>αποκλίσεις</a:t>
            </a:r>
            <a:r>
              <a:rPr lang="el-GR" sz="1900" dirty="0"/>
              <a:t> και συνιστούν για την </a:t>
            </a:r>
          </a:p>
          <a:p>
            <a:pPr>
              <a:buNone/>
            </a:pPr>
            <a:r>
              <a:rPr lang="el-GR" sz="1900" dirty="0"/>
              <a:t>επιχείρηση αποτέλεσμα.</a:t>
            </a:r>
            <a:endParaRPr lang="en-US" sz="1900" dirty="0"/>
          </a:p>
          <a:p>
            <a:pPr>
              <a:buNone/>
            </a:pPr>
            <a:endParaRPr lang="en-US" sz="1900" dirty="0"/>
          </a:p>
          <a:p>
            <a:pPr>
              <a:buNone/>
            </a:pPr>
            <a:endParaRPr lang="en-US" sz="1900" dirty="0"/>
          </a:p>
          <a:p>
            <a:pPr>
              <a:buNone/>
            </a:pPr>
            <a:r>
              <a:rPr lang="el-GR" sz="1900" b="1" i="1" dirty="0" err="1"/>
              <a:t>Αποκλίση</a:t>
            </a:r>
            <a:r>
              <a:rPr lang="el-GR" sz="1900" b="1" i="1" dirty="0"/>
              <a:t> = Πρότυπο Κόστος – Πραγματικό Κόστος</a:t>
            </a:r>
          </a:p>
          <a:p>
            <a:pPr>
              <a:buNone/>
            </a:pPr>
            <a:endParaRPr lang="el-GR" sz="19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52</a:t>
            </a:fld>
            <a:endParaRPr lang="el-GR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ΑΠΟΚΛΙΣΕΙΣ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/>
              <a:t>Οι αποκλίσεις διακρίνονται σε</a:t>
            </a:r>
            <a:r>
              <a:rPr lang="en-US" sz="1900"/>
              <a:t>:</a:t>
            </a:r>
            <a:endParaRPr lang="el-GR" sz="1900"/>
          </a:p>
          <a:p>
            <a:pPr>
              <a:buNone/>
            </a:pPr>
            <a:endParaRPr lang="el-GR" sz="1900"/>
          </a:p>
          <a:p>
            <a:pPr>
              <a:buFont typeface="Wingdings" pitchFamily="2" charset="2"/>
              <a:buChar char="Ø"/>
            </a:pPr>
            <a:r>
              <a:rPr lang="el-GR" sz="1900" b="1"/>
              <a:t>Αποκλίσεις πρώτων υλών</a:t>
            </a:r>
          </a:p>
          <a:p>
            <a:pPr>
              <a:buNone/>
            </a:pPr>
            <a:endParaRPr lang="el-GR" sz="1900" b="1"/>
          </a:p>
          <a:p>
            <a:pPr>
              <a:buFont typeface="Wingdings" pitchFamily="2" charset="2"/>
              <a:buChar char="Ø"/>
            </a:pPr>
            <a:r>
              <a:rPr lang="el-GR" sz="1900" b="1"/>
              <a:t>Αποκλίσεις άμεσης εργασίας </a:t>
            </a:r>
          </a:p>
          <a:p>
            <a:pPr>
              <a:buFont typeface="Wingdings" pitchFamily="2" charset="2"/>
              <a:buChar char="Ø"/>
            </a:pPr>
            <a:endParaRPr lang="el-GR" sz="1900" b="1"/>
          </a:p>
          <a:p>
            <a:pPr>
              <a:buFont typeface="Wingdings" pitchFamily="2" charset="2"/>
              <a:buChar char="Ø"/>
            </a:pPr>
            <a:r>
              <a:rPr lang="el-GR" sz="1900" b="1"/>
              <a:t>Αποκλίσεις Γ.Β.Ε.</a:t>
            </a:r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53</a:t>
            </a:fld>
            <a:endParaRPr lang="el-GR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ΑΠΟΚΛΙΣΕΙΣ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/>
              <a:t>Αποκλίσεις Π.Υ = Πρότυπο κόστος Π.Υ – Πραγματικό κόστος Π.Υ =</a:t>
            </a:r>
          </a:p>
          <a:p>
            <a:pPr>
              <a:buNone/>
            </a:pPr>
            <a:r>
              <a:rPr lang="el-GR" sz="1900"/>
              <a:t>= Πρότυπη ποσότητα Χ Πρότυπη τιμή – Πραγμ. ποσ. Χ Πραγμ. τιμή.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/>
              <a:t>Αποκλίσεις Α.Ε = Πρότυπό κόστος Α.Ε – Πραγματικό κόστος Α.Ε =</a:t>
            </a:r>
          </a:p>
          <a:p>
            <a:pPr>
              <a:buNone/>
            </a:pPr>
            <a:r>
              <a:rPr lang="el-GR" sz="1900"/>
              <a:t>= Πρότ. ώρες Χ Πρότ. ωρ/σθιο - Πραγμ. ώρες Χ Πραγμ. ωρ/σθιο.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/>
              <a:t>Αποκλίσεις Γ.Β.Ε = Πρότυπα Γ</a:t>
            </a:r>
            <a:r>
              <a:rPr lang="en-US" sz="1900"/>
              <a:t>.</a:t>
            </a:r>
            <a:r>
              <a:rPr lang="el-GR" sz="1900"/>
              <a:t>Β</a:t>
            </a:r>
            <a:r>
              <a:rPr lang="en-US" sz="1900"/>
              <a:t>.</a:t>
            </a:r>
            <a:r>
              <a:rPr lang="el-GR" sz="1900"/>
              <a:t>Ε – Πραγματικά Γ</a:t>
            </a:r>
            <a:r>
              <a:rPr lang="en-US" sz="1900"/>
              <a:t>.</a:t>
            </a:r>
            <a:r>
              <a:rPr lang="el-GR" sz="1900"/>
              <a:t>Β</a:t>
            </a:r>
            <a:r>
              <a:rPr lang="en-US" sz="1900"/>
              <a:t>.</a:t>
            </a:r>
            <a:r>
              <a:rPr lang="el-GR" sz="1900"/>
              <a:t>Ε =</a:t>
            </a:r>
          </a:p>
          <a:p>
            <a:pPr>
              <a:buNone/>
            </a:pPr>
            <a:r>
              <a:rPr lang="el-GR" sz="1900"/>
              <a:t>= Πρότυπες ώρες Χ Πρότ. συντελεστής Γ</a:t>
            </a:r>
            <a:r>
              <a:rPr lang="en-US" sz="1900"/>
              <a:t>.</a:t>
            </a:r>
            <a:r>
              <a:rPr lang="el-GR" sz="1900"/>
              <a:t>Β</a:t>
            </a:r>
            <a:r>
              <a:rPr lang="en-US" sz="1900"/>
              <a:t>.</a:t>
            </a:r>
            <a:r>
              <a:rPr lang="el-GR" sz="1900"/>
              <a:t>Ε – Πραγματικά Γ</a:t>
            </a:r>
            <a:r>
              <a:rPr lang="en-US" sz="1900"/>
              <a:t>.</a:t>
            </a:r>
            <a:r>
              <a:rPr lang="el-GR" sz="1900"/>
              <a:t>Β</a:t>
            </a:r>
            <a:r>
              <a:rPr lang="en-US" sz="1900"/>
              <a:t>.</a:t>
            </a:r>
            <a:r>
              <a:rPr lang="el-GR" sz="1900"/>
              <a:t>Ε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54</a:t>
            </a:fld>
            <a:endParaRPr lang="el-GR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ΑΠΟΚΛΙΣΕΙΣ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/>
              <a:t>Όταν  το </a:t>
            </a:r>
          </a:p>
          <a:p>
            <a:pPr>
              <a:buNone/>
            </a:pPr>
            <a:r>
              <a:rPr lang="el-GR" sz="1900" b="1"/>
              <a:t>πρότυπο κόστος &gt; πραγματικό κόστος   </a:t>
            </a:r>
          </a:p>
          <a:p>
            <a:pPr>
              <a:buNone/>
            </a:pPr>
            <a:r>
              <a:rPr lang="el-GR" sz="1900"/>
              <a:t>ή</a:t>
            </a:r>
            <a:r>
              <a:rPr lang="el-GR" sz="1900" b="1"/>
              <a:t>    πρότυπο κόστος – πραγματικό κόστος &gt; 0</a:t>
            </a:r>
          </a:p>
          <a:p>
            <a:pPr>
              <a:buNone/>
            </a:pPr>
            <a:r>
              <a:rPr lang="el-GR" sz="1900" b="1"/>
              <a:t>ευνοϊκή απόκλιση</a:t>
            </a:r>
          </a:p>
          <a:p>
            <a:pPr>
              <a:buNone/>
            </a:pPr>
            <a:endParaRPr lang="el-GR" sz="1900" b="1"/>
          </a:p>
          <a:p>
            <a:pPr>
              <a:buNone/>
            </a:pPr>
            <a:r>
              <a:rPr lang="el-GR" sz="1900"/>
              <a:t>Όταν  το </a:t>
            </a:r>
          </a:p>
          <a:p>
            <a:pPr>
              <a:buNone/>
            </a:pPr>
            <a:r>
              <a:rPr lang="el-GR" sz="1900" b="1"/>
              <a:t>πρότυπο κόστος &lt; πραγματικό κόστος   </a:t>
            </a:r>
          </a:p>
          <a:p>
            <a:pPr>
              <a:buNone/>
            </a:pPr>
            <a:r>
              <a:rPr lang="el-GR" sz="1900"/>
              <a:t>ή</a:t>
            </a:r>
            <a:r>
              <a:rPr lang="el-GR" sz="1900" b="1"/>
              <a:t>    πρότυπο κόστος – πραγματικό κόστος &lt; 0</a:t>
            </a:r>
          </a:p>
          <a:p>
            <a:pPr>
              <a:buNone/>
            </a:pPr>
            <a:r>
              <a:rPr lang="el-GR" sz="1900" b="1"/>
              <a:t>δυσμενής απόκλιση</a:t>
            </a:r>
          </a:p>
          <a:p>
            <a:pPr>
              <a:buNone/>
            </a:pPr>
            <a:endParaRPr lang="el-GR" sz="1900" b="1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55</a:t>
            </a:fld>
            <a:endParaRPr lang="el-G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b="1" i="1"/>
              <a:t>ΑΠΟΚΛΙΣΕΙΣ</a:t>
            </a:r>
            <a:endParaRPr lang="el-GR"/>
          </a:p>
        </p:txBody>
      </p:sp>
      <p:sp>
        <p:nvSpPr>
          <p:cNvPr id="19" name="Arc 1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/>
              <a:t>Εφαρμόζοντας    τις    προηγούμενες   σχέσεις    προκειμένου   να </a:t>
            </a:r>
          </a:p>
          <a:p>
            <a:pPr>
              <a:buNone/>
            </a:pPr>
            <a:r>
              <a:rPr lang="el-GR"/>
              <a:t>υπολογίσουμε   τις    αποκλίσεις    πολλές    φορές   οδηγούμαστε </a:t>
            </a:r>
          </a:p>
          <a:p>
            <a:pPr>
              <a:buNone/>
            </a:pPr>
            <a:r>
              <a:rPr lang="el-GR"/>
              <a:t>σε λανθασμένα συμπεράσματα. </a:t>
            </a:r>
            <a:r>
              <a:rPr lang="el-GR" err="1"/>
              <a:t>π.χ</a:t>
            </a:r>
            <a:endParaRPr lang="el-GR"/>
          </a:p>
          <a:p>
            <a:pPr>
              <a:buNone/>
            </a:pPr>
            <a:r>
              <a:rPr lang="el-GR"/>
              <a:t>Έστω έχουμε τα εξής δεδομένα για μια επιχείρηση</a:t>
            </a:r>
            <a:r>
              <a:rPr lang="en-US"/>
              <a:t>:</a:t>
            </a:r>
            <a:endParaRPr lang="el-GR"/>
          </a:p>
          <a:p>
            <a:pPr>
              <a:buNone/>
            </a:pPr>
            <a:r>
              <a:rPr lang="el-GR"/>
              <a:t>Πρότυπη ποσότητα πρώτης ύλης 4 μονάδες</a:t>
            </a:r>
          </a:p>
          <a:p>
            <a:pPr>
              <a:buNone/>
            </a:pPr>
            <a:r>
              <a:rPr lang="el-GR"/>
              <a:t>Πρότυπη τιμή πρώτης ύλης 8 €</a:t>
            </a:r>
          </a:p>
          <a:p>
            <a:pPr>
              <a:buNone/>
            </a:pPr>
            <a:r>
              <a:rPr lang="el-GR"/>
              <a:t>Πραγματική ποσότητα πρώτης  ύλης  που αναλώθηκε  5 μονάδες  </a:t>
            </a:r>
          </a:p>
          <a:p>
            <a:pPr>
              <a:buNone/>
            </a:pPr>
            <a:r>
              <a:rPr lang="el-GR"/>
              <a:t>Πραγματική τιμή  πρώτης ύλης 6,4 €.</a:t>
            </a:r>
          </a:p>
          <a:p>
            <a:pPr>
              <a:buNone/>
            </a:pPr>
            <a:r>
              <a:rPr lang="el-GR"/>
              <a:t>Παρήχθησαν 2.000 μονάδες ετοίμων προϊόντων.</a:t>
            </a:r>
          </a:p>
          <a:p>
            <a:pPr>
              <a:buNone/>
            </a:pPr>
            <a:r>
              <a:rPr lang="el-GR"/>
              <a:t>Ποια είναι η συνολική απόκλιση της πρώτης ύλης</a:t>
            </a:r>
            <a:r>
              <a:rPr lang="en-US"/>
              <a:t>;</a:t>
            </a:r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56</a:t>
            </a:fld>
            <a:endParaRPr lang="el-GR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ΑΠΟΚΛΙΣΕΙΣ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800"/>
              <a:t>Αποκλ. Π.Υ= Πρότ. ποσ. Χ Πρότ. τιμή</a:t>
            </a:r>
            <a:r>
              <a:rPr lang="en-US" sz="1800"/>
              <a:t> </a:t>
            </a:r>
            <a:r>
              <a:rPr lang="el-GR" sz="1800"/>
              <a:t>– Πραγμ. ποσ. Χ Πραγμ. τιμή</a:t>
            </a:r>
          </a:p>
          <a:p>
            <a:pPr>
              <a:buNone/>
            </a:pPr>
            <a:r>
              <a:rPr lang="el-GR" sz="1800"/>
              <a:t>= (4 Χ 2.000) Χ 8 – (5 Χ2.000) Χ 6,4 = 8.000 Χ8 – 10.000 Χ 6,4 = </a:t>
            </a:r>
          </a:p>
          <a:p>
            <a:pPr>
              <a:buNone/>
            </a:pPr>
            <a:r>
              <a:rPr lang="el-GR" sz="1800"/>
              <a:t>= 64.000 – 64.000 = 0</a:t>
            </a:r>
          </a:p>
          <a:p>
            <a:pPr>
              <a:buNone/>
            </a:pPr>
            <a:endParaRPr lang="el-GR" sz="1800"/>
          </a:p>
          <a:p>
            <a:pPr>
              <a:buNone/>
            </a:pPr>
            <a:r>
              <a:rPr lang="el-GR" sz="1800"/>
              <a:t>Στην   προκειμένη   περίπτωση   το   αποτέλεσμα   της   συνολικής </a:t>
            </a:r>
          </a:p>
          <a:p>
            <a:pPr>
              <a:buNone/>
            </a:pPr>
            <a:r>
              <a:rPr lang="el-GR" sz="1800"/>
              <a:t>απόκλισης      δεν     ικανοποιεί     πλήρως     τις     ανάγκες     ενός </a:t>
            </a:r>
          </a:p>
          <a:p>
            <a:pPr>
              <a:buNone/>
            </a:pPr>
            <a:r>
              <a:rPr lang="el-GR" sz="1800"/>
              <a:t>συστήματος ελέγχου του κόστους.</a:t>
            </a:r>
          </a:p>
          <a:p>
            <a:pPr>
              <a:buNone/>
            </a:pPr>
            <a:endParaRPr lang="el-GR" sz="1800"/>
          </a:p>
          <a:p>
            <a:pPr>
              <a:buNone/>
            </a:pPr>
            <a:r>
              <a:rPr lang="el-GR" sz="1800"/>
              <a:t>Στο  παράδειγμα  φαίνεται  ότι η συνολική απόκλιση  είναι μηδέν</a:t>
            </a:r>
          </a:p>
          <a:p>
            <a:pPr>
              <a:buNone/>
            </a:pPr>
            <a:r>
              <a:rPr lang="el-GR" sz="1800"/>
              <a:t>παρά  το  γεγονός ότι και τα δύο στοιχεία που  διαμορφώνουν το</a:t>
            </a:r>
          </a:p>
          <a:p>
            <a:pPr>
              <a:buNone/>
            </a:pPr>
            <a:r>
              <a:rPr lang="el-GR" sz="1800"/>
              <a:t>κόστος  (ποσότητα και τιμή)  παρουσιάζουν  διαφορές   σε  σχέση</a:t>
            </a:r>
          </a:p>
          <a:p>
            <a:pPr>
              <a:buNone/>
            </a:pPr>
            <a:r>
              <a:rPr lang="el-GR" sz="1800"/>
              <a:t>με  τα  αντίστοιχα  πρότυπα.</a:t>
            </a:r>
          </a:p>
          <a:p>
            <a:pPr>
              <a:buNone/>
            </a:pPr>
            <a:endParaRPr lang="el-GR" sz="1800"/>
          </a:p>
          <a:p>
            <a:pPr>
              <a:buNone/>
            </a:pPr>
            <a:endParaRPr lang="el-GR" sz="1800"/>
          </a:p>
          <a:p>
            <a:pPr>
              <a:buNone/>
            </a:pPr>
            <a:endParaRPr lang="el-GR" sz="1800"/>
          </a:p>
          <a:p>
            <a:pPr>
              <a:buNone/>
            </a:pPr>
            <a:endParaRPr lang="el-GR" sz="1800"/>
          </a:p>
          <a:p>
            <a:pPr>
              <a:buNone/>
            </a:pPr>
            <a:endParaRPr lang="el-GR" sz="18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57</a:t>
            </a:fld>
            <a:endParaRPr lang="el-GR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ΑΠΟΚΛΙΣΕΙΣ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/>
              <a:t>Για  λόγους πληρέστερης πληροφόρησης  της  διοίκησης, είναι </a:t>
            </a:r>
          </a:p>
          <a:p>
            <a:pPr>
              <a:buNone/>
            </a:pPr>
            <a:r>
              <a:rPr lang="el-GR" sz="1900" b="1"/>
              <a:t>αναγκαίο  να χωρισθεί η συνολική  απόκλιση  ανάλογα  με  τις </a:t>
            </a:r>
          </a:p>
          <a:p>
            <a:pPr>
              <a:buNone/>
            </a:pPr>
            <a:r>
              <a:rPr lang="el-GR" sz="1900" b="1"/>
              <a:t>αιτίες που την προκάλεσαν. 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/>
              <a:t>Η συνολική απόκλιση της πρώτης ύλης</a:t>
            </a:r>
            <a:r>
              <a:rPr lang="en-US" sz="1900"/>
              <a:t>, </a:t>
            </a:r>
            <a:r>
              <a:rPr lang="el-GR" sz="1900"/>
              <a:t> σε</a:t>
            </a:r>
            <a:r>
              <a:rPr lang="en-US" sz="1900"/>
              <a:t>:</a:t>
            </a:r>
            <a:endParaRPr lang="el-GR" sz="1900"/>
          </a:p>
          <a:p>
            <a:pPr>
              <a:buNone/>
            </a:pPr>
            <a:endParaRPr lang="el-GR" sz="1900"/>
          </a:p>
          <a:p>
            <a:r>
              <a:rPr lang="el-GR" sz="1900" b="1"/>
              <a:t>Απόκλιση ποσότητας </a:t>
            </a:r>
            <a:endParaRPr lang="el-GR" sz="1900"/>
          </a:p>
          <a:p>
            <a:r>
              <a:rPr lang="el-GR" sz="1900" b="1"/>
              <a:t>Απόκλιση τιμής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58</a:t>
            </a:fld>
            <a:endParaRPr lang="el-GR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ΑΠΟΚΛΙΣΕΙΣ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/>
              <a:t>Η συνολική απόκλιση της άμεσης εργασίας</a:t>
            </a:r>
            <a:r>
              <a:rPr lang="en-US" sz="1900"/>
              <a:t>,</a:t>
            </a:r>
            <a:r>
              <a:rPr lang="el-GR" sz="1900"/>
              <a:t> σε</a:t>
            </a:r>
            <a:r>
              <a:rPr lang="en-US" sz="1900"/>
              <a:t>:</a:t>
            </a:r>
            <a:endParaRPr lang="el-GR" sz="1900"/>
          </a:p>
          <a:p>
            <a:r>
              <a:rPr lang="el-GR" sz="1900" b="1"/>
              <a:t>Απόκλιση ωρών</a:t>
            </a:r>
          </a:p>
          <a:p>
            <a:r>
              <a:rPr lang="el-GR" sz="1900" b="1"/>
              <a:t>Απόκλιση ωρομισθίου</a:t>
            </a:r>
          </a:p>
          <a:p>
            <a:pPr>
              <a:buNone/>
            </a:pPr>
            <a:endParaRPr lang="el-GR" sz="1900" b="1"/>
          </a:p>
          <a:p>
            <a:pPr>
              <a:buNone/>
            </a:pPr>
            <a:r>
              <a:rPr lang="el-GR" sz="1900"/>
              <a:t>Η συνολική απόκλιση των Γ.Β.Ε  σε</a:t>
            </a:r>
            <a:r>
              <a:rPr lang="en-US" sz="1900"/>
              <a:t>:</a:t>
            </a:r>
            <a:endParaRPr lang="el-GR" sz="1900"/>
          </a:p>
          <a:p>
            <a:r>
              <a:rPr lang="el-GR" sz="1900" b="1"/>
              <a:t>Απόκλιση όγκου παραγωγής  Γ.Β.Ε</a:t>
            </a:r>
          </a:p>
          <a:p>
            <a:r>
              <a:rPr lang="el-GR" sz="1900" b="1"/>
              <a:t>Απόκλιση αποτελεσματικότητος  Γ.Β.Ε</a:t>
            </a:r>
          </a:p>
          <a:p>
            <a:r>
              <a:rPr lang="el-GR" sz="1900" b="1"/>
              <a:t>Απόκλιση προϋπολογισμού  Γ.Β.Ε</a:t>
            </a:r>
          </a:p>
          <a:p>
            <a:endParaRPr lang="el-GR" sz="1900" b="1"/>
          </a:p>
          <a:p>
            <a:pPr>
              <a:buNone/>
            </a:pPr>
            <a:r>
              <a:rPr lang="el-GR" sz="1900" b="1" i="1"/>
              <a:t>Το αλγεβρικό άθροισμα των επιμέρους αποκλίσεων δίνει την </a:t>
            </a:r>
          </a:p>
          <a:p>
            <a:pPr>
              <a:buNone/>
            </a:pPr>
            <a:r>
              <a:rPr lang="el-GR" sz="1900" b="1" i="1"/>
              <a:t>συνολική απόκλιση της πρώτης ύλης, της Α.Ε και των Γ.Β.Ε.</a:t>
            </a:r>
          </a:p>
          <a:p>
            <a:endParaRPr lang="el-GR" sz="1900" b="1"/>
          </a:p>
          <a:p>
            <a:pPr>
              <a:buNone/>
            </a:pPr>
            <a:endParaRPr lang="el-GR" sz="1900" b="1"/>
          </a:p>
          <a:p>
            <a:pPr>
              <a:buNone/>
            </a:pPr>
            <a:endParaRPr lang="el-GR" sz="1900"/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59</a:t>
            </a:fld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l-GR" sz="3600" b="1" i="1"/>
              <a:t>ΚΑΤΑΤΑΞΗ ΤΟΥ ΚΟΣΤΟΥΣ ΑΝΑΛΟΓΑ ΜΕ ΤΟ </a:t>
            </a:r>
            <a:br>
              <a:rPr lang="el-GR" sz="3600" b="1" i="1"/>
            </a:br>
            <a:r>
              <a:rPr lang="el-GR" sz="3600" b="1" i="1"/>
              <a:t>ΧΡΟΝΙΚΟ ΣΗΜΕΙΟ ΠΡΟΣΔΙΟΡΙΣΜΟΥ</a:t>
            </a:r>
            <a:endParaRPr lang="el-GR" sz="36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/>
              <a:t>Προκαθορισμένο κόστος</a:t>
            </a:r>
            <a:r>
              <a:rPr lang="el-GR" sz="1900"/>
              <a:t>  είναι το κόστος που υπολογίζεται πριν </a:t>
            </a:r>
          </a:p>
          <a:p>
            <a:pPr>
              <a:buNone/>
            </a:pPr>
            <a:r>
              <a:rPr lang="el-GR" sz="1900"/>
              <a:t>πραγματοποιηθεί η παραγωγή του προϊόντος, έργου κ.λ.π. Είναι </a:t>
            </a:r>
          </a:p>
          <a:p>
            <a:pPr>
              <a:buNone/>
            </a:pPr>
            <a:r>
              <a:rPr lang="el-GR" sz="1900"/>
              <a:t>προβλεπόμενο  κόστος, για  το οποίο  η  οικονομική  μονάδα δεν </a:t>
            </a:r>
          </a:p>
          <a:p>
            <a:pPr>
              <a:buNone/>
            </a:pPr>
            <a:r>
              <a:rPr lang="el-GR" sz="1900"/>
              <a:t>έχει υποστεί ακόμα τις αντίστοιχες δαπάνες.  Σε  αντίθεση  με  το </a:t>
            </a:r>
          </a:p>
          <a:p>
            <a:pPr>
              <a:buNone/>
            </a:pPr>
            <a:r>
              <a:rPr lang="el-GR" sz="1900"/>
              <a:t>πραγματικό  κόστος,  το  οποίο  η  επιχείρηση το έχει υποστεί και </a:t>
            </a:r>
          </a:p>
          <a:p>
            <a:pPr>
              <a:buNone/>
            </a:pPr>
            <a:r>
              <a:rPr lang="el-GR" sz="1900"/>
              <a:t>επομένως είναι  αδύνατο  να το μεταβάλει, </a:t>
            </a:r>
            <a:r>
              <a:rPr lang="el-GR" sz="1900" b="1"/>
              <a:t>το  προκαθορισμένο </a:t>
            </a:r>
          </a:p>
          <a:p>
            <a:pPr>
              <a:buNone/>
            </a:pPr>
            <a:r>
              <a:rPr lang="el-GR" sz="1900" b="1"/>
              <a:t>κόστος   έχει  πολύ  μεγαλύτερη  χρησιμότητα  σαν όργανο  στη </a:t>
            </a:r>
          </a:p>
          <a:p>
            <a:pPr>
              <a:buNone/>
            </a:pPr>
            <a:r>
              <a:rPr lang="el-GR" sz="1900" b="1"/>
              <a:t>διαδικασία  προγραμματισμού,  συντονισμού  και  ελέγχου </a:t>
            </a:r>
            <a:r>
              <a:rPr lang="el-GR" sz="1900"/>
              <a:t>των </a:t>
            </a:r>
          </a:p>
          <a:p>
            <a:pPr>
              <a:buNone/>
            </a:pPr>
            <a:r>
              <a:rPr lang="el-GR" sz="1900"/>
              <a:t>επιμέρους δραστηριοτήτων της επιχείρησης και των αντίστοιχων </a:t>
            </a:r>
          </a:p>
          <a:p>
            <a:pPr>
              <a:buNone/>
            </a:pPr>
            <a:r>
              <a:rPr lang="el-GR" sz="1900"/>
              <a:t>φορέων. </a:t>
            </a:r>
          </a:p>
          <a:p>
            <a:pPr>
              <a:buNone/>
            </a:pPr>
            <a:endParaRPr lang="el-GR" sz="190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6</a:t>
            </a:fld>
            <a:endParaRPr lang="el-GR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ΑΠΟΚΛΙΣΕΙΣ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800" b="1" i="1" dirty="0"/>
              <a:t>Αποκλίσεις πρώτων υλών</a:t>
            </a:r>
          </a:p>
          <a:p>
            <a:pPr>
              <a:buNone/>
            </a:pPr>
            <a:r>
              <a:rPr lang="el-GR" sz="1800" b="1" i="1" dirty="0"/>
              <a:t>Απόκλιση ποσότητας  ή απόδοσης πρώτης ύλης</a:t>
            </a:r>
          </a:p>
          <a:p>
            <a:pPr>
              <a:buNone/>
            </a:pPr>
            <a:r>
              <a:rPr lang="el-GR" sz="1800" dirty="0"/>
              <a:t>Απόκλιση  Ποσότητας = Πρότ. τιμή(Πρότ. </a:t>
            </a:r>
            <a:r>
              <a:rPr lang="el-GR" sz="1800" dirty="0" err="1"/>
              <a:t>ποσότ</a:t>
            </a:r>
            <a:r>
              <a:rPr lang="el-GR" sz="1800" dirty="0"/>
              <a:t>. – </a:t>
            </a:r>
            <a:r>
              <a:rPr lang="el-GR" sz="1800" dirty="0" err="1"/>
              <a:t>Πραγμ</a:t>
            </a:r>
            <a:r>
              <a:rPr lang="el-GR" sz="1800" dirty="0"/>
              <a:t>. </a:t>
            </a:r>
            <a:r>
              <a:rPr lang="el-GR" sz="1800" dirty="0" err="1"/>
              <a:t>ποσότ</a:t>
            </a:r>
            <a:r>
              <a:rPr lang="el-GR" sz="1800" dirty="0"/>
              <a:t>.)</a:t>
            </a:r>
          </a:p>
          <a:p>
            <a:pPr>
              <a:buNone/>
            </a:pPr>
            <a:r>
              <a:rPr lang="el-GR" sz="1800" dirty="0"/>
              <a:t>                 </a:t>
            </a:r>
            <a:r>
              <a:rPr lang="el-GR" sz="1800" b="1" i="1" dirty="0" err="1"/>
              <a:t>Απ</a:t>
            </a:r>
            <a:r>
              <a:rPr lang="el-GR" sz="1800" b="1" i="1" dirty="0"/>
              <a:t>                             </a:t>
            </a:r>
            <a:r>
              <a:rPr lang="en-US" sz="1800" b="1" i="1" dirty="0">
                <a:latin typeface="Algerian" pitchFamily="82" charset="0"/>
              </a:rPr>
              <a:t>S</a:t>
            </a:r>
            <a:r>
              <a:rPr lang="el-GR" sz="1800" b="1" i="1" dirty="0"/>
              <a:t>τ                </a:t>
            </a:r>
            <a:r>
              <a:rPr lang="en-US" sz="1800" b="1" i="1" dirty="0">
                <a:latin typeface="Algerian" pitchFamily="82" charset="0"/>
              </a:rPr>
              <a:t>S</a:t>
            </a:r>
            <a:r>
              <a:rPr lang="el-GR" sz="1800" b="1" i="1" dirty="0"/>
              <a:t>π                        </a:t>
            </a:r>
            <a:r>
              <a:rPr lang="el-GR" sz="1800" b="1" i="1" dirty="0" err="1"/>
              <a:t>Ππ</a:t>
            </a:r>
            <a:endParaRPr lang="el-GR" sz="1800" b="1" i="1" dirty="0"/>
          </a:p>
          <a:p>
            <a:pPr>
              <a:buNone/>
            </a:pPr>
            <a:endParaRPr lang="el-GR" sz="1800" dirty="0"/>
          </a:p>
          <a:p>
            <a:pPr>
              <a:buNone/>
            </a:pPr>
            <a:r>
              <a:rPr lang="el-GR" sz="1800" b="1" dirty="0" err="1"/>
              <a:t>Απ</a:t>
            </a:r>
            <a:r>
              <a:rPr lang="el-GR" sz="1800" b="1" dirty="0"/>
              <a:t> = </a:t>
            </a:r>
            <a:r>
              <a:rPr lang="en-US" sz="1800" b="1" dirty="0"/>
              <a:t>S</a:t>
            </a:r>
            <a:r>
              <a:rPr lang="el-GR" sz="1800" b="1" dirty="0"/>
              <a:t>τ (</a:t>
            </a:r>
            <a:r>
              <a:rPr lang="en-US" sz="1800" b="1" dirty="0"/>
              <a:t>S</a:t>
            </a:r>
            <a:r>
              <a:rPr lang="el-GR" sz="1800" b="1" dirty="0"/>
              <a:t>π – </a:t>
            </a:r>
            <a:r>
              <a:rPr lang="el-GR" sz="1800" b="1" dirty="0" err="1"/>
              <a:t>Ππ</a:t>
            </a:r>
            <a:r>
              <a:rPr lang="el-GR" sz="1800" b="1" dirty="0"/>
              <a:t>)</a:t>
            </a:r>
          </a:p>
          <a:p>
            <a:pPr>
              <a:buNone/>
            </a:pPr>
            <a:endParaRPr lang="el-GR" sz="1800" dirty="0"/>
          </a:p>
          <a:p>
            <a:pPr>
              <a:buNone/>
            </a:pPr>
            <a:r>
              <a:rPr lang="el-GR" sz="1800" b="1" i="1" dirty="0"/>
              <a:t>Απόκλιση τιμής πρώτης ύλης</a:t>
            </a:r>
          </a:p>
          <a:p>
            <a:pPr>
              <a:buNone/>
            </a:pPr>
            <a:r>
              <a:rPr lang="el-GR" sz="1800" dirty="0"/>
              <a:t>Απόκλιση Τιμής = Πραγματική ποσότητα(Πρότ. τιμή – </a:t>
            </a:r>
            <a:r>
              <a:rPr lang="el-GR" sz="1800" dirty="0" err="1"/>
              <a:t>Πραγμ</a:t>
            </a:r>
            <a:r>
              <a:rPr lang="el-GR" sz="1800" dirty="0"/>
              <a:t>. τιμή)</a:t>
            </a:r>
          </a:p>
          <a:p>
            <a:pPr>
              <a:buNone/>
            </a:pPr>
            <a:r>
              <a:rPr lang="el-GR" sz="1800" b="1" dirty="0"/>
              <a:t>               </a:t>
            </a:r>
            <a:r>
              <a:rPr lang="el-GR" sz="1800" b="1" i="1" dirty="0" err="1"/>
              <a:t>Ατ</a:t>
            </a:r>
            <a:r>
              <a:rPr lang="el-GR" sz="1800" b="1" i="1" dirty="0"/>
              <a:t>                  </a:t>
            </a:r>
            <a:r>
              <a:rPr lang="el-GR" sz="1800" b="1" i="1" dirty="0" err="1"/>
              <a:t>Ππ</a:t>
            </a:r>
            <a:r>
              <a:rPr lang="el-GR" sz="1800" b="1" i="1" dirty="0"/>
              <a:t>                                     </a:t>
            </a:r>
            <a:r>
              <a:rPr lang="en-US" sz="1800" b="1" i="1" dirty="0">
                <a:latin typeface="Algerian" pitchFamily="82" charset="0"/>
              </a:rPr>
              <a:t>S</a:t>
            </a:r>
            <a:r>
              <a:rPr lang="el-GR" sz="1800" b="1" i="1" dirty="0"/>
              <a:t>τ                        </a:t>
            </a:r>
            <a:r>
              <a:rPr lang="el-GR" sz="1800" b="1" i="1" dirty="0" err="1"/>
              <a:t>Πτ</a:t>
            </a:r>
            <a:endParaRPr lang="el-GR" sz="1800" b="1" i="1" dirty="0"/>
          </a:p>
          <a:p>
            <a:pPr>
              <a:buNone/>
            </a:pPr>
            <a:endParaRPr lang="el-GR" sz="1800" dirty="0"/>
          </a:p>
          <a:p>
            <a:pPr>
              <a:buNone/>
            </a:pPr>
            <a:r>
              <a:rPr lang="el-GR" sz="1800" b="1" dirty="0" err="1"/>
              <a:t>Ατ</a:t>
            </a:r>
            <a:r>
              <a:rPr lang="el-GR" sz="1800" b="1" dirty="0"/>
              <a:t> = </a:t>
            </a:r>
            <a:r>
              <a:rPr lang="el-GR" sz="1800" b="1" dirty="0" err="1"/>
              <a:t>Ππ</a:t>
            </a:r>
            <a:r>
              <a:rPr lang="el-GR" sz="1800" b="1" dirty="0"/>
              <a:t>(</a:t>
            </a:r>
            <a:r>
              <a:rPr lang="en-US" sz="1800" b="1" dirty="0"/>
              <a:t>S</a:t>
            </a:r>
            <a:r>
              <a:rPr lang="el-GR" sz="1800" b="1" dirty="0"/>
              <a:t>τ – </a:t>
            </a:r>
            <a:r>
              <a:rPr lang="el-GR" sz="1800" b="1" dirty="0" err="1"/>
              <a:t>Πτ</a:t>
            </a:r>
            <a:r>
              <a:rPr lang="el-GR" sz="1800" b="1" dirty="0"/>
              <a:t>)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60</a:t>
            </a:fld>
            <a:endParaRPr lang="el-GR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ΑΠΟΚΛΙΣΕΙΣ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 i="1"/>
              <a:t>Οι αποκλίσεις ποσότητας  ή απόδοσης πρώτης ύλης οφείλονται</a:t>
            </a:r>
            <a:r>
              <a:rPr lang="en-US" sz="1900" b="1" i="1"/>
              <a:t>:</a:t>
            </a:r>
            <a:endParaRPr lang="el-GR" sz="1900" b="1" i="1"/>
          </a:p>
          <a:p>
            <a:pPr>
              <a:buFont typeface="Wingdings" pitchFamily="2" charset="2"/>
              <a:buChar char="Ø"/>
            </a:pPr>
            <a:r>
              <a:rPr lang="el-GR" sz="1900"/>
              <a:t>Σε σπατάλες πρώτων υλών κατά την βιομηχανοποίηση</a:t>
            </a:r>
            <a:r>
              <a:rPr lang="en-US" sz="1900"/>
              <a:t>.</a:t>
            </a:r>
            <a:endParaRPr lang="el-GR" sz="1900"/>
          </a:p>
          <a:p>
            <a:pPr>
              <a:buFont typeface="Wingdings" pitchFamily="2" charset="2"/>
              <a:buChar char="Ø"/>
            </a:pPr>
            <a:r>
              <a:rPr lang="el-GR" sz="1900"/>
              <a:t>Σε πλημμελή λειτουργία των εγκαταστάσεων</a:t>
            </a:r>
            <a:r>
              <a:rPr lang="en-US" sz="1900"/>
              <a:t>.</a:t>
            </a:r>
            <a:endParaRPr lang="el-GR" sz="1900"/>
          </a:p>
          <a:p>
            <a:pPr>
              <a:buFont typeface="Wingdings" pitchFamily="2" charset="2"/>
              <a:buChar char="Ø"/>
            </a:pPr>
            <a:r>
              <a:rPr lang="el-GR" sz="1900"/>
              <a:t>Σε χρησιμοποίηση υλικών με διαφορετικές προδιαγραφές από εκείνες που προβλέπονται στο πρότυπο κοστολόγιο.</a:t>
            </a:r>
          </a:p>
          <a:p>
            <a:pPr>
              <a:buFont typeface="Wingdings" pitchFamily="2" charset="2"/>
              <a:buChar char="Ø"/>
            </a:pPr>
            <a:r>
              <a:rPr lang="el-GR" sz="1900"/>
              <a:t>Σε μη ορθή ή μη κανονική ανάμειξη των πρώτων υλών</a:t>
            </a:r>
            <a:r>
              <a:rPr lang="en-US" sz="1900"/>
              <a:t>.</a:t>
            </a:r>
          </a:p>
          <a:p>
            <a:pPr>
              <a:buNone/>
            </a:pPr>
            <a:endParaRPr lang="el-GR" sz="1900" b="1" i="1"/>
          </a:p>
          <a:p>
            <a:pPr>
              <a:buNone/>
            </a:pPr>
            <a:r>
              <a:rPr lang="el-GR" sz="1900" b="1" i="1"/>
              <a:t>Οι </a:t>
            </a:r>
            <a:r>
              <a:rPr lang="en-US" sz="1900" b="1" i="1"/>
              <a:t>a</a:t>
            </a:r>
            <a:r>
              <a:rPr lang="el-GR" sz="1900" b="1" i="1"/>
              <a:t>π</a:t>
            </a:r>
            <a:r>
              <a:rPr lang="en-US" sz="1900" b="1" i="1"/>
              <a:t>o</a:t>
            </a:r>
            <a:r>
              <a:rPr lang="el-GR" sz="1900" b="1" i="1"/>
              <a:t>κλίσεις τιμής πρώτης ύλης οφείλονται</a:t>
            </a:r>
            <a:r>
              <a:rPr lang="en-US" sz="1900" b="1" i="1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1900"/>
              <a:t>Σε  εξωτερικούς  παράγοντες  όπως  πληθωριστικές  τάσεις και πιέσεις της οικονομίας.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endParaRPr lang="el-GR" sz="1900" i="1"/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61</a:t>
            </a:fld>
            <a:endParaRPr lang="el-GR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ΑΠΟΚΛΙΣΕΙΣ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800" b="1" i="1" dirty="0"/>
              <a:t>Αποκλίσεις  άμεσης εργασίας</a:t>
            </a:r>
          </a:p>
          <a:p>
            <a:pPr>
              <a:buNone/>
            </a:pPr>
            <a:r>
              <a:rPr lang="el-GR" sz="1800" b="1" dirty="0"/>
              <a:t>Απόκλιση ωρών ή απόδοσης άμεσης εργασίας</a:t>
            </a:r>
          </a:p>
          <a:p>
            <a:pPr>
              <a:buNone/>
            </a:pPr>
            <a:r>
              <a:rPr lang="el-GR" sz="1800" dirty="0"/>
              <a:t>Απόκλιση  Ωρών = Πρότ. ωρομίσθιο(Πρότυπες ώρες – </a:t>
            </a:r>
            <a:r>
              <a:rPr lang="el-GR" sz="1800" dirty="0" err="1"/>
              <a:t>Πραγμ</a:t>
            </a:r>
            <a:r>
              <a:rPr lang="el-GR" sz="1800" dirty="0"/>
              <a:t>. ώρες)</a:t>
            </a:r>
          </a:p>
          <a:p>
            <a:pPr>
              <a:buNone/>
            </a:pPr>
            <a:r>
              <a:rPr lang="el-GR" sz="1800" dirty="0"/>
              <a:t>              </a:t>
            </a:r>
            <a:r>
              <a:rPr lang="el-GR" sz="1800" b="1" i="1" dirty="0" err="1"/>
              <a:t>Αω</a:t>
            </a:r>
            <a:r>
              <a:rPr lang="el-GR" sz="1800" b="1" i="1" dirty="0"/>
              <a:t>                 </a:t>
            </a:r>
            <a:r>
              <a:rPr lang="en-US" sz="1800" b="1" i="1" dirty="0">
                <a:latin typeface="Algerian" pitchFamily="82" charset="0"/>
              </a:rPr>
              <a:t>S</a:t>
            </a:r>
            <a:r>
              <a:rPr lang="el-GR" sz="1800" b="1" i="1" dirty="0"/>
              <a:t>μ                                    </a:t>
            </a:r>
            <a:r>
              <a:rPr lang="en-US" sz="1800" b="1" i="1" dirty="0">
                <a:latin typeface="Algerian" pitchFamily="82" charset="0"/>
              </a:rPr>
              <a:t>S</a:t>
            </a:r>
            <a:r>
              <a:rPr lang="el-GR" sz="1800" b="1" i="1" dirty="0"/>
              <a:t>ω                      Πω             </a:t>
            </a:r>
          </a:p>
          <a:p>
            <a:pPr>
              <a:buNone/>
            </a:pPr>
            <a:endParaRPr lang="el-GR" sz="1800" dirty="0"/>
          </a:p>
          <a:p>
            <a:pPr>
              <a:buNone/>
            </a:pPr>
            <a:r>
              <a:rPr lang="el-GR" sz="1800" b="1" dirty="0" err="1"/>
              <a:t>Αω</a:t>
            </a:r>
            <a:r>
              <a:rPr lang="el-GR" sz="1800" b="1" dirty="0"/>
              <a:t> = </a:t>
            </a:r>
            <a:r>
              <a:rPr lang="en-US" sz="1800" b="1" dirty="0"/>
              <a:t>S</a:t>
            </a:r>
            <a:r>
              <a:rPr lang="el-GR" sz="1800" b="1" dirty="0"/>
              <a:t>μ (</a:t>
            </a:r>
            <a:r>
              <a:rPr lang="en-US" sz="1800" b="1" dirty="0"/>
              <a:t>S</a:t>
            </a:r>
            <a:r>
              <a:rPr lang="el-GR" sz="1800" b="1" dirty="0"/>
              <a:t>ω – Πω)</a:t>
            </a:r>
          </a:p>
          <a:p>
            <a:pPr>
              <a:buNone/>
            </a:pPr>
            <a:endParaRPr lang="el-GR" sz="1800" b="1" i="1" dirty="0"/>
          </a:p>
          <a:p>
            <a:pPr>
              <a:buNone/>
            </a:pPr>
            <a:r>
              <a:rPr lang="el-GR" sz="1800" b="1" i="1" dirty="0"/>
              <a:t>Απόκλιση ωρομισθίου ή τιμής άμεσης εργασίας</a:t>
            </a:r>
          </a:p>
          <a:p>
            <a:pPr>
              <a:buNone/>
            </a:pPr>
            <a:r>
              <a:rPr lang="el-GR" sz="1800" dirty="0" err="1"/>
              <a:t>Απόκλ</a:t>
            </a:r>
            <a:r>
              <a:rPr lang="el-GR" sz="1800" dirty="0"/>
              <a:t>. </a:t>
            </a:r>
            <a:r>
              <a:rPr lang="el-GR" sz="1800" dirty="0" err="1"/>
              <a:t>Ωρ</a:t>
            </a:r>
            <a:r>
              <a:rPr lang="el-GR" sz="1800" dirty="0"/>
              <a:t>/</a:t>
            </a:r>
            <a:r>
              <a:rPr lang="el-GR" sz="1800" dirty="0" err="1"/>
              <a:t>σθίου</a:t>
            </a:r>
            <a:r>
              <a:rPr lang="el-GR" sz="1800" dirty="0"/>
              <a:t> = </a:t>
            </a:r>
            <a:r>
              <a:rPr lang="el-GR" sz="1800" dirty="0" err="1"/>
              <a:t>Πραγμ</a:t>
            </a:r>
            <a:r>
              <a:rPr lang="el-GR" sz="1800" dirty="0"/>
              <a:t>. ώρες(Πρότ. </a:t>
            </a:r>
            <a:r>
              <a:rPr lang="el-GR" sz="1800" dirty="0" err="1"/>
              <a:t>ωρ</a:t>
            </a:r>
            <a:r>
              <a:rPr lang="el-GR" sz="1800" dirty="0"/>
              <a:t>/</a:t>
            </a:r>
            <a:r>
              <a:rPr lang="el-GR" sz="1800" dirty="0" err="1"/>
              <a:t>σθιο</a:t>
            </a:r>
            <a:r>
              <a:rPr lang="el-GR" sz="1800" dirty="0"/>
              <a:t> – </a:t>
            </a:r>
            <a:r>
              <a:rPr lang="el-GR" sz="1800" dirty="0" err="1"/>
              <a:t>Πραγμ</a:t>
            </a:r>
            <a:r>
              <a:rPr lang="el-GR" sz="1800" dirty="0"/>
              <a:t>. </a:t>
            </a:r>
            <a:r>
              <a:rPr lang="el-GR" sz="1800" dirty="0" err="1"/>
              <a:t>ωρ</a:t>
            </a:r>
            <a:r>
              <a:rPr lang="el-GR" sz="1800" dirty="0"/>
              <a:t>/</a:t>
            </a:r>
            <a:r>
              <a:rPr lang="el-GR" sz="1800" dirty="0" err="1"/>
              <a:t>σθιο</a:t>
            </a:r>
            <a:r>
              <a:rPr lang="el-GR" sz="1800" dirty="0"/>
              <a:t>)</a:t>
            </a:r>
          </a:p>
          <a:p>
            <a:pPr>
              <a:buNone/>
            </a:pPr>
            <a:r>
              <a:rPr lang="el-GR" sz="1800" dirty="0"/>
              <a:t>            </a:t>
            </a:r>
            <a:r>
              <a:rPr lang="el-GR" sz="1800" b="1" i="1" dirty="0" err="1"/>
              <a:t>Αμ</a:t>
            </a:r>
            <a:r>
              <a:rPr lang="el-GR" sz="1800" b="1" i="1" dirty="0"/>
              <a:t>                          Πω                          </a:t>
            </a:r>
            <a:r>
              <a:rPr lang="en-US" sz="1800" b="1" i="1" dirty="0">
                <a:latin typeface="Algerian" pitchFamily="82" charset="0"/>
              </a:rPr>
              <a:t>S</a:t>
            </a:r>
            <a:r>
              <a:rPr lang="el-GR" sz="1800" b="1" i="1" dirty="0"/>
              <a:t>μ                        </a:t>
            </a:r>
            <a:r>
              <a:rPr lang="el-GR" sz="1800" b="1" i="1" dirty="0" err="1"/>
              <a:t>Πμ</a:t>
            </a:r>
            <a:endParaRPr lang="el-GR" sz="1800" b="1" i="1" dirty="0"/>
          </a:p>
          <a:p>
            <a:pPr>
              <a:buNone/>
            </a:pPr>
            <a:endParaRPr lang="el-GR" sz="1800" dirty="0"/>
          </a:p>
          <a:p>
            <a:pPr>
              <a:buNone/>
            </a:pPr>
            <a:r>
              <a:rPr lang="el-GR" sz="1800" b="1" dirty="0" err="1"/>
              <a:t>Αμ</a:t>
            </a:r>
            <a:r>
              <a:rPr lang="el-GR" sz="1800" b="1" dirty="0"/>
              <a:t> = Πω(</a:t>
            </a:r>
            <a:r>
              <a:rPr lang="en-US" sz="1800" b="1" dirty="0"/>
              <a:t>S</a:t>
            </a:r>
            <a:r>
              <a:rPr lang="el-GR" sz="1800" b="1" dirty="0"/>
              <a:t>μ – </a:t>
            </a:r>
            <a:r>
              <a:rPr lang="el-GR" sz="1800" b="1" dirty="0" err="1"/>
              <a:t>Πμ</a:t>
            </a:r>
            <a:r>
              <a:rPr lang="el-GR" sz="1800" b="1" dirty="0"/>
              <a:t>)</a:t>
            </a:r>
          </a:p>
          <a:p>
            <a:pPr>
              <a:buNone/>
            </a:pPr>
            <a:endParaRPr lang="el-GR" sz="1800" dirty="0"/>
          </a:p>
          <a:p>
            <a:pPr>
              <a:buNone/>
            </a:pPr>
            <a:endParaRPr lang="el-GR" sz="1800" dirty="0"/>
          </a:p>
          <a:p>
            <a:pPr>
              <a:buNone/>
            </a:pPr>
            <a:endParaRPr lang="el-GR" sz="18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62</a:t>
            </a:fld>
            <a:endParaRPr lang="el-GR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ΑΠΟΚΛΙΣΕΙΣ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 i="1"/>
              <a:t>Οι αποκλίσεις ωρών ή απόδοσης άμεσης εργασίας οφείλονται</a:t>
            </a:r>
            <a:r>
              <a:rPr lang="en-US" sz="1900" b="1" i="1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1900"/>
              <a:t>Σε βλάβες του εξοπλισμού.</a:t>
            </a:r>
          </a:p>
          <a:p>
            <a:pPr>
              <a:buFont typeface="Wingdings" pitchFamily="2" charset="2"/>
              <a:buChar char="Ø"/>
            </a:pPr>
            <a:r>
              <a:rPr lang="el-GR" sz="1900"/>
              <a:t>Σε καθυστέρηση  ροής των πρώτων υλών στην παραγωγή.</a:t>
            </a:r>
          </a:p>
          <a:p>
            <a:pPr>
              <a:buFont typeface="Wingdings" pitchFamily="2" charset="2"/>
              <a:buChar char="Ø"/>
            </a:pPr>
            <a:r>
              <a:rPr lang="el-GR" sz="1900"/>
              <a:t>Σε υπερβολικές μετακινήσεις εργαζομένων.</a:t>
            </a:r>
          </a:p>
          <a:p>
            <a:pPr>
              <a:buFont typeface="Wingdings" pitchFamily="2" charset="2"/>
              <a:buChar char="Ø"/>
            </a:pPr>
            <a:r>
              <a:rPr lang="el-GR" sz="1900"/>
              <a:t>Σε χαλαρότητα κατά την εκτέλεση της εργασίας.</a:t>
            </a:r>
          </a:p>
          <a:p>
            <a:pPr>
              <a:buFont typeface="Wingdings" pitchFamily="2" charset="2"/>
              <a:buChar char="Ø"/>
            </a:pPr>
            <a:r>
              <a:rPr lang="el-GR" sz="1900"/>
              <a:t>Σε   έλλειψη   ικανοποιητικής   εκπαίδευσης   και   έλλειψη απαραιτήτων οδηγιών.</a:t>
            </a:r>
          </a:p>
          <a:p>
            <a:pPr>
              <a:buNone/>
            </a:pPr>
            <a:r>
              <a:rPr lang="el-GR" sz="1900" b="1" i="1"/>
              <a:t>Απόκλιση ωρομισθίου ή τιμής άμεσης εργασίας οφείλονται</a:t>
            </a:r>
            <a:r>
              <a:rPr lang="en-US" sz="1900" b="1" i="1"/>
              <a:t>:</a:t>
            </a:r>
            <a:endParaRPr lang="el-GR" sz="1900" b="1" i="1"/>
          </a:p>
          <a:p>
            <a:pPr>
              <a:buFont typeface="Wingdings" pitchFamily="2" charset="2"/>
              <a:buChar char="Ø"/>
            </a:pPr>
            <a:r>
              <a:rPr lang="el-GR" sz="1900"/>
              <a:t>Σε  απρόβλεπτες  μεταβολές των  συλλογικών συμβάσεων.</a:t>
            </a:r>
          </a:p>
          <a:p>
            <a:pPr>
              <a:buFont typeface="Wingdings" pitchFamily="2" charset="2"/>
              <a:buChar char="Ø"/>
            </a:pPr>
            <a:r>
              <a:rPr lang="el-GR" sz="1900"/>
              <a:t>Σε  μη  χρησιμοποίηση   ειδικευμένων   εργαζομένων  στις κατάλληλες θέσεις.</a:t>
            </a:r>
          </a:p>
          <a:p>
            <a:pPr>
              <a:buNone/>
            </a:pPr>
            <a:endParaRPr lang="en-US" sz="1900"/>
          </a:p>
          <a:p>
            <a:pPr>
              <a:buNone/>
            </a:pPr>
            <a:endParaRPr lang="el-GR" sz="1900" b="1"/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63</a:t>
            </a:fld>
            <a:endParaRPr lang="el-GR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ΑΠΟΚΛΙΣΕΙΣ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1900" b="1" i="1"/>
          </a:p>
          <a:p>
            <a:pPr>
              <a:buNone/>
            </a:pPr>
            <a:r>
              <a:rPr lang="el-GR" sz="1900" b="1" i="1"/>
              <a:t>Αποκλίσεις Γ.Β.Ε</a:t>
            </a:r>
          </a:p>
          <a:p>
            <a:pPr>
              <a:buNone/>
            </a:pPr>
            <a:endParaRPr lang="el-GR" sz="1900" b="1" i="1"/>
          </a:p>
          <a:p>
            <a:pPr>
              <a:buNone/>
            </a:pPr>
            <a:r>
              <a:rPr lang="el-GR" sz="1900" b="1"/>
              <a:t>Οι  αποκλίσεις  των   Γ</a:t>
            </a:r>
            <a:r>
              <a:rPr lang="en-US" sz="1900" b="1"/>
              <a:t>.</a:t>
            </a:r>
            <a:r>
              <a:rPr lang="el-GR" sz="1900" b="1"/>
              <a:t>Β</a:t>
            </a:r>
            <a:r>
              <a:rPr lang="en-US" sz="1900" b="1"/>
              <a:t>.</a:t>
            </a:r>
            <a:r>
              <a:rPr lang="el-GR" sz="1900" b="1"/>
              <a:t>Ε   διαφέρουν   από  τις   αποκλίσεις  των </a:t>
            </a:r>
          </a:p>
          <a:p>
            <a:pPr>
              <a:buNone/>
            </a:pPr>
            <a:r>
              <a:rPr lang="el-GR" sz="1900" b="1"/>
              <a:t>πρώτων  υλών  και </a:t>
            </a:r>
            <a:r>
              <a:rPr lang="en-US" sz="1900" b="1"/>
              <a:t> </a:t>
            </a:r>
            <a:r>
              <a:rPr lang="el-GR" sz="1900" b="1"/>
              <a:t>της  άμεσης </a:t>
            </a:r>
            <a:r>
              <a:rPr lang="en-US" sz="1900" b="1"/>
              <a:t> </a:t>
            </a:r>
            <a:r>
              <a:rPr lang="el-GR" sz="1900" b="1"/>
              <a:t>εργασίας διότι στη  διαμόρφωσή </a:t>
            </a:r>
          </a:p>
          <a:p>
            <a:pPr>
              <a:buNone/>
            </a:pPr>
            <a:r>
              <a:rPr lang="el-GR" sz="1900" b="1"/>
              <a:t>τους     συμμετέχουν    έξοδα     όχι   </a:t>
            </a:r>
            <a:r>
              <a:rPr lang="en-US" sz="1900" b="1"/>
              <a:t> </a:t>
            </a:r>
            <a:r>
              <a:rPr lang="el-GR" sz="1900" b="1"/>
              <a:t>μόνο   μεταβλητά    αλλά   σε </a:t>
            </a:r>
          </a:p>
          <a:p>
            <a:pPr>
              <a:buNone/>
            </a:pPr>
            <a:r>
              <a:rPr lang="el-GR" sz="1900" b="1"/>
              <a:t>σημαντικό βαθμό και έξοδα σταθερά.</a:t>
            </a:r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64</a:t>
            </a:fld>
            <a:endParaRPr lang="el-GR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ΑΠΟΚΛΙΣΕΙΣ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 i="1"/>
              <a:t>Απόκλιση όγκου παραγωγής Γ.Β.Ε </a:t>
            </a:r>
          </a:p>
          <a:p>
            <a:pPr>
              <a:buNone/>
            </a:pPr>
            <a:endParaRPr lang="el-GR" sz="1900" b="1" i="1"/>
          </a:p>
          <a:p>
            <a:pPr>
              <a:buNone/>
            </a:pPr>
            <a:r>
              <a:rPr lang="el-GR" sz="1900"/>
              <a:t>Απόκλιση  όγκου παραγωγής  Γ</a:t>
            </a:r>
            <a:r>
              <a:rPr lang="en-US" sz="1900"/>
              <a:t>.</a:t>
            </a:r>
            <a:r>
              <a:rPr lang="el-GR" sz="1900"/>
              <a:t>Β</a:t>
            </a:r>
            <a:r>
              <a:rPr lang="en-US" sz="1900"/>
              <a:t>.</a:t>
            </a:r>
            <a:r>
              <a:rPr lang="el-GR" sz="1900"/>
              <a:t>Ε = </a:t>
            </a:r>
          </a:p>
          <a:p>
            <a:pPr>
              <a:buNone/>
            </a:pPr>
            <a:r>
              <a:rPr lang="el-GR" sz="1900"/>
              <a:t>Σταθερός  συντ/στής Γ</a:t>
            </a:r>
            <a:r>
              <a:rPr lang="en-US" sz="1900"/>
              <a:t>.</a:t>
            </a:r>
            <a:r>
              <a:rPr lang="el-GR" sz="1900"/>
              <a:t>Β</a:t>
            </a:r>
            <a:r>
              <a:rPr lang="en-US" sz="1900"/>
              <a:t>.</a:t>
            </a:r>
            <a:r>
              <a:rPr lang="el-GR" sz="1900"/>
              <a:t>Ε/ω ΑΕ (Πρότ. ώρες – Προϋπολ/κές ώρες)  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 b="1" i="1"/>
              <a:t>Η απόκλιση όγκου παραγωγής οφείλεται</a:t>
            </a:r>
            <a:r>
              <a:rPr lang="en-US" sz="1900" b="1" i="1"/>
              <a:t>:</a:t>
            </a:r>
            <a:r>
              <a:rPr lang="el-GR" sz="1900" b="1" i="1"/>
              <a:t> </a:t>
            </a:r>
          </a:p>
          <a:p>
            <a:pPr>
              <a:buNone/>
            </a:pPr>
            <a:r>
              <a:rPr lang="el-GR" sz="1900"/>
              <a:t>Στις  </a:t>
            </a:r>
            <a:r>
              <a:rPr lang="en-US" sz="1900"/>
              <a:t> </a:t>
            </a:r>
            <a:r>
              <a:rPr lang="el-GR" sz="1900"/>
              <a:t> διαφορές  </a:t>
            </a:r>
            <a:r>
              <a:rPr lang="en-US" sz="1900"/>
              <a:t> </a:t>
            </a:r>
            <a:r>
              <a:rPr lang="el-GR" sz="1900"/>
              <a:t> που  </a:t>
            </a:r>
            <a:r>
              <a:rPr lang="en-US" sz="1900"/>
              <a:t> </a:t>
            </a:r>
            <a:r>
              <a:rPr lang="el-GR" sz="1900"/>
              <a:t> διαπιστώνονται   στην    απασχόληση   της  </a:t>
            </a:r>
          </a:p>
          <a:p>
            <a:pPr>
              <a:buNone/>
            </a:pPr>
            <a:r>
              <a:rPr lang="el-GR" sz="1900"/>
              <a:t>πραγματικής παραγωγής &amp; </a:t>
            </a:r>
            <a:r>
              <a:rPr lang="en-US" sz="1900"/>
              <a:t> </a:t>
            </a:r>
            <a:r>
              <a:rPr lang="el-GR" sz="1900"/>
              <a:t>την</a:t>
            </a:r>
            <a:r>
              <a:rPr lang="en-US" sz="1900"/>
              <a:t> </a:t>
            </a:r>
            <a:r>
              <a:rPr lang="el-GR" sz="1900"/>
              <a:t> προϋπολογισμένη  απασχόλησης.</a:t>
            </a:r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65</a:t>
            </a:fld>
            <a:endParaRPr lang="el-GR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ΑΠΟΚΛΙΣΕΙΣ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 i="1"/>
              <a:t>Απόκλιση αποτελεσματικότητος Γ.Β.Ε 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/>
              <a:t>Απόκλιση  αποτελεσματικότητος  Γ.Β.Ε = </a:t>
            </a:r>
          </a:p>
          <a:p>
            <a:pPr>
              <a:buNone/>
            </a:pPr>
            <a:r>
              <a:rPr lang="el-GR" sz="1900"/>
              <a:t>Μεταβλητός  συντ/στής Γ.Β.Ε/ω ΑΕ (Πρότ. ώρες – Πραγματικές ώρες)</a:t>
            </a:r>
            <a:endParaRPr lang="en-US" sz="1900"/>
          </a:p>
          <a:p>
            <a:pPr>
              <a:buNone/>
            </a:pPr>
            <a:endParaRPr lang="en-US" sz="1900"/>
          </a:p>
          <a:p>
            <a:pPr>
              <a:buNone/>
            </a:pPr>
            <a:r>
              <a:rPr lang="el-GR" sz="1900" b="1" i="1"/>
              <a:t>Η απόκλιση αποτελεσματικότητας οφείλεται</a:t>
            </a:r>
            <a:r>
              <a:rPr lang="en-US" sz="1900" b="1" i="1"/>
              <a:t>:</a:t>
            </a:r>
            <a:endParaRPr lang="el-GR" sz="1900" b="1" i="1"/>
          </a:p>
          <a:p>
            <a:pPr>
              <a:buNone/>
            </a:pPr>
            <a:r>
              <a:rPr lang="el-GR" sz="1900"/>
              <a:t>Στις     διαφορές     που     διαπιστώνονται     στην    απασχόληση   της </a:t>
            </a:r>
          </a:p>
          <a:p>
            <a:pPr>
              <a:buNone/>
            </a:pPr>
            <a:r>
              <a:rPr lang="el-GR" sz="1900"/>
              <a:t>πραγματικής παραγωγής &amp; στις πραγματικές  ώρες  της  παραγωγής.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endParaRPr lang="el-GR" sz="1900"/>
          </a:p>
          <a:p>
            <a:pPr>
              <a:buNone/>
            </a:pPr>
            <a:endParaRPr lang="en-US" sz="1900"/>
          </a:p>
          <a:p>
            <a:pPr>
              <a:buNone/>
            </a:pPr>
            <a:endParaRPr lang="el-GR" sz="1900"/>
          </a:p>
          <a:p>
            <a:pPr>
              <a:buNone/>
            </a:pPr>
            <a:endParaRPr lang="el-GR" sz="1900"/>
          </a:p>
          <a:p>
            <a:pPr>
              <a:buNone/>
            </a:pPr>
            <a:endParaRPr lang="el-GR" sz="1900"/>
          </a:p>
          <a:p>
            <a:pPr>
              <a:buNone/>
            </a:pPr>
            <a:endParaRPr lang="el-GR" sz="1900"/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66</a:t>
            </a:fld>
            <a:endParaRPr lang="el-GR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br>
              <a:rPr lang="el-GR" sz="2900" b="1" i="1"/>
            </a:br>
            <a:r>
              <a:rPr lang="el-GR" sz="2900" b="1" i="1"/>
              <a:t>ΑΠΟΚΛΙΣΕΙΣ</a:t>
            </a:r>
            <a:br>
              <a:rPr lang="el-GR" sz="2900" b="1" i="1"/>
            </a:br>
            <a:endParaRPr lang="el-GR" sz="29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1600" b="1" i="1" dirty="0"/>
              <a:t>Απόκλιση προϋπολογισμού Γ.Β.Ε </a:t>
            </a:r>
          </a:p>
          <a:p>
            <a:pPr>
              <a:buNone/>
            </a:pPr>
            <a:r>
              <a:rPr lang="el-GR" sz="1600" dirty="0"/>
              <a:t>Απόκλιση  προϋπολογισμού  Γ.Β.Ε = </a:t>
            </a:r>
          </a:p>
          <a:p>
            <a:pPr>
              <a:buNone/>
            </a:pPr>
            <a:r>
              <a:rPr lang="el-GR" sz="1600" dirty="0"/>
              <a:t>(Σταθερός  συντελεστής  Γ.Β.Ε Χ Προϋπολογιστικές  ώρες) +</a:t>
            </a:r>
          </a:p>
          <a:p>
            <a:pPr>
              <a:buNone/>
            </a:pPr>
            <a:r>
              <a:rPr lang="el-GR" sz="1600" dirty="0"/>
              <a:t>(Μεταβλητός  </a:t>
            </a:r>
            <a:r>
              <a:rPr lang="el-GR" sz="1600" dirty="0" err="1"/>
              <a:t>συντ</a:t>
            </a:r>
            <a:r>
              <a:rPr lang="el-GR" sz="1600" dirty="0"/>
              <a:t>/</a:t>
            </a:r>
            <a:r>
              <a:rPr lang="el-GR" sz="1600" dirty="0" err="1"/>
              <a:t>στής</a:t>
            </a:r>
            <a:r>
              <a:rPr lang="en-US" sz="1600" dirty="0"/>
              <a:t> </a:t>
            </a:r>
            <a:r>
              <a:rPr lang="el-GR" sz="1600" dirty="0"/>
              <a:t>Γ.Β.Ε Χ </a:t>
            </a:r>
            <a:r>
              <a:rPr lang="el-GR" sz="1600" dirty="0" err="1"/>
              <a:t>Πραγμ</a:t>
            </a:r>
            <a:r>
              <a:rPr lang="en-US" sz="1600" dirty="0"/>
              <a:t>.</a:t>
            </a:r>
            <a:r>
              <a:rPr lang="el-GR" sz="1600" dirty="0"/>
              <a:t> ώρες) – Πραγματικά Γ.Β.Ε</a:t>
            </a:r>
          </a:p>
          <a:p>
            <a:pPr>
              <a:buNone/>
            </a:pPr>
            <a:endParaRPr lang="el-GR" sz="1600" dirty="0"/>
          </a:p>
          <a:p>
            <a:pPr>
              <a:buNone/>
            </a:pPr>
            <a:r>
              <a:rPr lang="el-GR" sz="1600" b="1" i="1" dirty="0"/>
              <a:t>Η απόκλιση προϋπολογισμού  οφείλεται</a:t>
            </a:r>
            <a:r>
              <a:rPr lang="en-US" sz="1600" b="1" i="1" dirty="0"/>
              <a:t>:</a:t>
            </a:r>
            <a:endParaRPr lang="el-GR" sz="1600" b="1" i="1" dirty="0"/>
          </a:p>
          <a:p>
            <a:pPr>
              <a:buNone/>
            </a:pPr>
            <a:r>
              <a:rPr lang="el-GR" sz="1600" dirty="0"/>
              <a:t>Σε αποκλίσεις απόδοσης και τιμών όλων  των στοιχείων του κόστους</a:t>
            </a:r>
          </a:p>
          <a:p>
            <a:pPr>
              <a:buNone/>
            </a:pPr>
            <a:r>
              <a:rPr lang="el-GR" sz="1600" dirty="0"/>
              <a:t>των Γ.Β.Ε σταθερών και μεταβλητών.</a:t>
            </a:r>
          </a:p>
          <a:p>
            <a:pPr>
              <a:buNone/>
            </a:pPr>
            <a:r>
              <a:rPr lang="el-GR" sz="1600" dirty="0"/>
              <a:t>Αντιπροσωπεύουν   διαφορές   μεταξύ   πρότυπων  και πραγματικών </a:t>
            </a:r>
          </a:p>
          <a:p>
            <a:pPr>
              <a:buNone/>
            </a:pPr>
            <a:r>
              <a:rPr lang="el-GR" sz="1600" dirty="0"/>
              <a:t>τιμών  των  στοιχείων  που  διαμορφώνουν  τα  Γ.Β.Ε, όπως</a:t>
            </a:r>
            <a:r>
              <a:rPr lang="en-US" sz="1600" dirty="0"/>
              <a:t>:</a:t>
            </a:r>
            <a:r>
              <a:rPr lang="el-GR" sz="1600" dirty="0"/>
              <a:t> </a:t>
            </a:r>
          </a:p>
          <a:p>
            <a:pPr>
              <a:buNone/>
            </a:pPr>
            <a:r>
              <a:rPr lang="el-GR" sz="1600" dirty="0"/>
              <a:t>π.χ  των έμμεσων υλικών, της έμμεσης εργασίας, του ηλεκτρικού </a:t>
            </a:r>
          </a:p>
          <a:p>
            <a:pPr>
              <a:buNone/>
            </a:pPr>
            <a:r>
              <a:rPr lang="el-GR" sz="1600" dirty="0"/>
              <a:t>ρεύματος, </a:t>
            </a:r>
            <a:r>
              <a:rPr lang="el-GR" sz="1600" dirty="0" err="1"/>
              <a:t>κλπ</a:t>
            </a:r>
            <a:endParaRPr lang="el-GR" sz="1600" dirty="0"/>
          </a:p>
          <a:p>
            <a:pPr>
              <a:buNone/>
            </a:pPr>
            <a:endParaRPr lang="el-GR" sz="1600" b="1" i="1" dirty="0"/>
          </a:p>
          <a:p>
            <a:pPr>
              <a:buNone/>
            </a:pPr>
            <a:r>
              <a:rPr lang="el-GR" sz="1600" dirty="0"/>
              <a:t> </a:t>
            </a:r>
          </a:p>
          <a:p>
            <a:pPr>
              <a:buNone/>
            </a:pPr>
            <a:endParaRPr lang="el-GR" sz="16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67</a:t>
            </a:fld>
            <a:endParaRPr lang="el-GR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59057" y="1900025"/>
            <a:ext cx="7886700" cy="42519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1600" b="1" i="1" dirty="0"/>
              <a:t>Πρότυπες  ώρες  παραγωγής</a:t>
            </a:r>
            <a:r>
              <a:rPr lang="en-US" sz="1600" b="1" dirty="0"/>
              <a:t>:</a:t>
            </a:r>
            <a:r>
              <a:rPr lang="el-GR" sz="1600" b="1" dirty="0"/>
              <a:t>   </a:t>
            </a:r>
            <a:r>
              <a:rPr lang="el-GR" sz="1600" dirty="0"/>
              <a:t>προκύπτουν</a:t>
            </a:r>
            <a:r>
              <a:rPr lang="el-GR" sz="1600" b="1" dirty="0"/>
              <a:t>   </a:t>
            </a:r>
            <a:r>
              <a:rPr lang="el-GR" sz="1600" dirty="0"/>
              <a:t>από   το   γινόμενο της  </a:t>
            </a:r>
          </a:p>
          <a:p>
            <a:pPr>
              <a:buNone/>
            </a:pPr>
            <a:r>
              <a:rPr lang="el-GR" sz="1600" dirty="0"/>
              <a:t>πραγματικής παραγωγής  σε  μονάδες  προϊόντος  επί  τον  πρότυπο</a:t>
            </a:r>
          </a:p>
          <a:p>
            <a:pPr>
              <a:buNone/>
            </a:pPr>
            <a:r>
              <a:rPr lang="el-GR" sz="1600" dirty="0"/>
              <a:t>χρόνο,  σε   ώρες   άμεσης   εργασίας   που   προβλέπονται   για   την  </a:t>
            </a:r>
          </a:p>
          <a:p>
            <a:pPr>
              <a:buNone/>
            </a:pPr>
            <a:r>
              <a:rPr lang="el-GR" sz="1600" dirty="0"/>
              <a:t>παραγωγή  μιας  μονάδας  προϊόντος.</a:t>
            </a:r>
          </a:p>
          <a:p>
            <a:pPr>
              <a:buNone/>
            </a:pPr>
            <a:r>
              <a:rPr lang="el-GR" sz="1600" b="1" i="1" dirty="0"/>
              <a:t>Προϋπολογισμένες  πρότυπες  ώρες</a:t>
            </a:r>
            <a:r>
              <a:rPr lang="en-US" sz="1600" b="1" dirty="0"/>
              <a:t>:</a:t>
            </a:r>
            <a:r>
              <a:rPr lang="el-GR" sz="1600" b="1" dirty="0"/>
              <a:t> </a:t>
            </a:r>
            <a:r>
              <a:rPr lang="el-GR" sz="1600" b="1" i="1" dirty="0"/>
              <a:t> </a:t>
            </a:r>
            <a:r>
              <a:rPr lang="el-GR" sz="1600" dirty="0"/>
              <a:t>είναι   οι   ώρες  της    άμεσης </a:t>
            </a:r>
          </a:p>
          <a:p>
            <a:pPr>
              <a:buNone/>
            </a:pPr>
            <a:r>
              <a:rPr lang="el-GR" sz="1600" dirty="0"/>
              <a:t>εργασίας   που   αντιστοιχούν  στην  προϋπολογισμένη  απασχόληση</a:t>
            </a:r>
          </a:p>
          <a:p>
            <a:pPr>
              <a:buNone/>
            </a:pPr>
            <a:r>
              <a:rPr lang="el-GR" sz="1600" dirty="0"/>
              <a:t>για  τη  συγκεκριμένη  περίοδο.</a:t>
            </a:r>
          </a:p>
          <a:p>
            <a:pPr>
              <a:buNone/>
            </a:pPr>
            <a:r>
              <a:rPr lang="el-GR" sz="1600" b="1" i="1" dirty="0"/>
              <a:t>Πραγματικές </a:t>
            </a:r>
            <a:r>
              <a:rPr lang="en-US" sz="1600" b="1" i="1" dirty="0"/>
              <a:t> </a:t>
            </a:r>
            <a:r>
              <a:rPr lang="el-GR" sz="1600" b="1" i="1" dirty="0"/>
              <a:t>ώρες</a:t>
            </a:r>
            <a:r>
              <a:rPr lang="en-US" sz="1600" b="1" i="1" dirty="0"/>
              <a:t> </a:t>
            </a:r>
            <a:r>
              <a:rPr lang="el-GR" sz="1600" b="1" i="1" dirty="0"/>
              <a:t> παραγωγής</a:t>
            </a:r>
            <a:r>
              <a:rPr lang="en-US" sz="1600" b="1" dirty="0"/>
              <a:t>:</a:t>
            </a:r>
            <a:r>
              <a:rPr lang="el-GR" sz="1600" b="1" dirty="0"/>
              <a:t> </a:t>
            </a:r>
            <a:r>
              <a:rPr lang="en-US" sz="1600" b="1" i="1" dirty="0"/>
              <a:t> </a:t>
            </a:r>
            <a:r>
              <a:rPr lang="el-GR" sz="1600" b="1" i="1" dirty="0"/>
              <a:t>   </a:t>
            </a:r>
            <a:r>
              <a:rPr lang="el-GR" sz="1600" dirty="0"/>
              <a:t>είναι </a:t>
            </a:r>
            <a:r>
              <a:rPr lang="en-US" sz="1600" dirty="0"/>
              <a:t> </a:t>
            </a:r>
            <a:r>
              <a:rPr lang="el-GR" sz="1600" dirty="0"/>
              <a:t>  οι    </a:t>
            </a:r>
            <a:r>
              <a:rPr lang="en-US" sz="1600" dirty="0"/>
              <a:t> </a:t>
            </a:r>
            <a:r>
              <a:rPr lang="el-GR" sz="1600" dirty="0"/>
              <a:t>ώρες    </a:t>
            </a:r>
            <a:r>
              <a:rPr lang="en-US" sz="1600" dirty="0"/>
              <a:t> </a:t>
            </a:r>
            <a:r>
              <a:rPr lang="el-GR" sz="1600" dirty="0"/>
              <a:t>της   </a:t>
            </a:r>
            <a:r>
              <a:rPr lang="en-US" sz="1600" dirty="0"/>
              <a:t> </a:t>
            </a:r>
            <a:r>
              <a:rPr lang="el-GR" sz="1600" dirty="0"/>
              <a:t>άμεσης </a:t>
            </a:r>
            <a:endParaRPr lang="en-US" sz="1600" dirty="0"/>
          </a:p>
          <a:p>
            <a:pPr>
              <a:buNone/>
            </a:pPr>
            <a:r>
              <a:rPr lang="el-GR" sz="1600" dirty="0"/>
              <a:t>εργασίας</a:t>
            </a:r>
            <a:r>
              <a:rPr lang="en-US" sz="1600" dirty="0"/>
              <a:t> </a:t>
            </a:r>
            <a:r>
              <a:rPr lang="el-GR" sz="1600" dirty="0"/>
              <a:t> που  λαμβάνουν  χώρα  για  να  επιτευχθεί  η  πραγματική </a:t>
            </a:r>
          </a:p>
          <a:p>
            <a:pPr>
              <a:buNone/>
            </a:pPr>
            <a:r>
              <a:rPr lang="el-GR" sz="1600" dirty="0"/>
              <a:t>παραγωγή.</a:t>
            </a:r>
            <a:endParaRPr lang="en-US" sz="1600" dirty="0"/>
          </a:p>
          <a:p>
            <a:pPr>
              <a:buNone/>
            </a:pPr>
            <a:r>
              <a:rPr lang="el-GR" sz="1600" b="1" i="1" dirty="0"/>
              <a:t>Πρότυπη  ποσότητα </a:t>
            </a:r>
            <a:r>
              <a:rPr lang="en-US" sz="1600" b="1" dirty="0"/>
              <a:t>:</a:t>
            </a:r>
            <a:r>
              <a:rPr lang="el-GR" sz="1600" b="1" dirty="0"/>
              <a:t>    </a:t>
            </a:r>
            <a:r>
              <a:rPr lang="el-GR" sz="1600" dirty="0"/>
              <a:t>είναι     το    γινόμενο    της  </a:t>
            </a:r>
            <a:r>
              <a:rPr lang="en-US" sz="1600" dirty="0"/>
              <a:t>  </a:t>
            </a:r>
            <a:r>
              <a:rPr lang="el-GR" sz="1600" dirty="0"/>
              <a:t>πραγματικής </a:t>
            </a:r>
          </a:p>
          <a:p>
            <a:pPr>
              <a:buNone/>
            </a:pPr>
            <a:r>
              <a:rPr lang="el-GR" sz="1600" dirty="0"/>
              <a:t>παραγωγής   σε  μονάδες  προϊόντος  επί  την  πρότυπη </a:t>
            </a:r>
            <a:r>
              <a:rPr lang="en-US" sz="1600" dirty="0"/>
              <a:t> </a:t>
            </a:r>
            <a:r>
              <a:rPr lang="el-GR" sz="1600" dirty="0"/>
              <a:t>ανάλωση</a:t>
            </a:r>
          </a:p>
          <a:p>
            <a:pPr>
              <a:buNone/>
            </a:pPr>
            <a:r>
              <a:rPr lang="el-GR" sz="1600" dirty="0"/>
              <a:t>σε μονάδες  πρώτης ύλης που  προβλέπονται  για  την  παραγωγή </a:t>
            </a:r>
          </a:p>
          <a:p>
            <a:pPr>
              <a:buNone/>
            </a:pPr>
            <a:r>
              <a:rPr lang="el-GR" sz="1600" dirty="0"/>
              <a:t>μιας  μονάδας  προϊόντος.</a:t>
            </a:r>
          </a:p>
          <a:p>
            <a:pPr>
              <a:buNone/>
            </a:pPr>
            <a:endParaRPr lang="el-GR" sz="16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68</a:t>
            </a:fld>
            <a:endParaRPr lang="el-GR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br>
              <a:rPr lang="en-US" sz="2900" b="1" i="1"/>
            </a:br>
            <a:r>
              <a:rPr lang="el-GR" sz="2900" b="1" i="1"/>
              <a:t>ΑΣΚΗΣΗ 1.</a:t>
            </a:r>
            <a:br>
              <a:rPr lang="el-GR" sz="2900" b="1" i="1"/>
            </a:br>
            <a:endParaRPr lang="el-GR" sz="29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7507" y="1888491"/>
            <a:ext cx="7886700" cy="4251960"/>
          </a:xfrm>
        </p:spPr>
        <p:txBody>
          <a:bodyPr>
            <a:noAutofit/>
          </a:bodyPr>
          <a:lstStyle/>
          <a:p>
            <a:pPr>
              <a:buNone/>
            </a:pPr>
            <a:endParaRPr lang="el-GR" sz="1600" b="1" i="1" dirty="0"/>
          </a:p>
          <a:p>
            <a:pPr>
              <a:buNone/>
            </a:pPr>
            <a:r>
              <a:rPr lang="el-GR" sz="1600" dirty="0"/>
              <a:t>Δίδονται οι  παρακάτω πληροφορίες για την  επιχείρηση «ΔΕΛΤΑ»</a:t>
            </a:r>
          </a:p>
          <a:p>
            <a:pPr>
              <a:buNone/>
            </a:pPr>
            <a:r>
              <a:rPr lang="el-GR" sz="1600" dirty="0"/>
              <a:t>η οποία εφαρμόζει πρότυπη κοστολόγηση</a:t>
            </a:r>
            <a:r>
              <a:rPr lang="en-US" sz="1600" dirty="0"/>
              <a:t>:</a:t>
            </a:r>
          </a:p>
          <a:p>
            <a:pPr>
              <a:buNone/>
            </a:pPr>
            <a:r>
              <a:rPr lang="el-GR" sz="1600" b="1" dirty="0"/>
              <a:t>Πρότυπα στοιχεία</a:t>
            </a:r>
          </a:p>
          <a:p>
            <a:pPr>
              <a:buNone/>
            </a:pPr>
            <a:r>
              <a:rPr lang="el-GR" sz="1600" dirty="0"/>
              <a:t>Η  ποσότητα  Π.Υ που  απαιτείται για  τη  παραγωγή μιας </a:t>
            </a:r>
            <a:r>
              <a:rPr lang="el-GR" sz="1600" dirty="0" err="1"/>
              <a:t>μονάδος</a:t>
            </a:r>
            <a:r>
              <a:rPr lang="el-GR" sz="1600" dirty="0"/>
              <a:t> </a:t>
            </a:r>
          </a:p>
          <a:p>
            <a:pPr>
              <a:buNone/>
            </a:pPr>
            <a:r>
              <a:rPr lang="el-GR" sz="1600" dirty="0"/>
              <a:t>προϊόντος είναι 12 κιλά και η τιμή 9 € ανά κιλό.</a:t>
            </a:r>
          </a:p>
          <a:p>
            <a:pPr>
              <a:buNone/>
            </a:pPr>
            <a:r>
              <a:rPr lang="el-GR" sz="1600" dirty="0"/>
              <a:t>Οι  ώρες  που   απαιτούνται   για   την   παραγωγή  μιας   </a:t>
            </a:r>
            <a:r>
              <a:rPr lang="el-GR" sz="1600" dirty="0" err="1"/>
              <a:t>μονάδος</a:t>
            </a:r>
            <a:r>
              <a:rPr lang="el-GR" sz="1600" dirty="0"/>
              <a:t> </a:t>
            </a:r>
          </a:p>
          <a:p>
            <a:pPr>
              <a:buNone/>
            </a:pPr>
            <a:r>
              <a:rPr lang="el-GR" sz="1600" dirty="0"/>
              <a:t>προϊόντος  είναι 10  και  το ωρομίσθιο 2 €.</a:t>
            </a:r>
          </a:p>
          <a:p>
            <a:pPr>
              <a:buNone/>
            </a:pPr>
            <a:r>
              <a:rPr lang="el-GR" sz="1600" b="1" dirty="0"/>
              <a:t>Πραγματικά στοιχεία</a:t>
            </a:r>
          </a:p>
          <a:p>
            <a:pPr>
              <a:buNone/>
            </a:pPr>
            <a:r>
              <a:rPr lang="el-GR" sz="1600" dirty="0"/>
              <a:t>Παραχθείσες μονάδες 240,  </a:t>
            </a:r>
            <a:r>
              <a:rPr lang="el-GR" sz="1600" dirty="0" err="1"/>
              <a:t>χρησιμοποιηθέντα</a:t>
            </a:r>
            <a:r>
              <a:rPr lang="el-GR" sz="1600" dirty="0"/>
              <a:t> υλικά 2.640  κιλά.</a:t>
            </a:r>
          </a:p>
          <a:p>
            <a:pPr>
              <a:buNone/>
            </a:pPr>
            <a:r>
              <a:rPr lang="el-GR" sz="1600" dirty="0"/>
              <a:t>Το  κόστος  των  υλικών  ανήλθε  σε   26.400 €  και  το  κόστος  της </a:t>
            </a:r>
          </a:p>
          <a:p>
            <a:pPr>
              <a:buNone/>
            </a:pPr>
            <a:r>
              <a:rPr lang="el-GR" sz="1600" dirty="0"/>
              <a:t>εργασίας σε 5.544 €. Οι </a:t>
            </a:r>
            <a:r>
              <a:rPr lang="el-GR" sz="1600" dirty="0" err="1"/>
              <a:t>χρησιμοποιηθείσες</a:t>
            </a:r>
            <a:r>
              <a:rPr lang="el-GR" sz="1600" dirty="0"/>
              <a:t> ώρες σε  2.520.</a:t>
            </a:r>
          </a:p>
          <a:p>
            <a:pPr>
              <a:buNone/>
            </a:pPr>
            <a:r>
              <a:rPr lang="el-GR" sz="1600" dirty="0"/>
              <a:t>Να υπολογισθούν οι αποκλίσεις της  πρώτης ύλης και της άμεσης</a:t>
            </a:r>
          </a:p>
          <a:p>
            <a:pPr>
              <a:buNone/>
            </a:pPr>
            <a:r>
              <a:rPr lang="el-GR" sz="1600" dirty="0"/>
              <a:t>εργασίας και να χαρακτηρισθούν αν είναι δυσμενείς ή  ευμενείς.</a:t>
            </a:r>
          </a:p>
          <a:p>
            <a:pPr>
              <a:buNone/>
            </a:pPr>
            <a:endParaRPr lang="el-GR" sz="1600" dirty="0"/>
          </a:p>
          <a:p>
            <a:pPr>
              <a:buNone/>
            </a:pPr>
            <a:endParaRPr lang="el-GR" sz="1600" dirty="0"/>
          </a:p>
          <a:p>
            <a:pPr>
              <a:buNone/>
            </a:pPr>
            <a:endParaRPr lang="el-GR" sz="16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69</a:t>
            </a:fld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ΠΡΟΚΑΘΟΡΙΣΜΕΝΟ ΚΟΣΤΟΣ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/>
              <a:t>Το </a:t>
            </a:r>
            <a:r>
              <a:rPr lang="el-GR" sz="1900" b="1"/>
              <a:t>προκαθορισμένο κόστος </a:t>
            </a:r>
            <a:r>
              <a:rPr lang="el-GR" sz="1900"/>
              <a:t>ανάλογα με </a:t>
            </a:r>
            <a:r>
              <a:rPr lang="el-GR" sz="1900" b="1"/>
              <a:t>το σκοπό </a:t>
            </a:r>
            <a:r>
              <a:rPr lang="el-GR" sz="1900"/>
              <a:t>για τον οποίο</a:t>
            </a:r>
          </a:p>
          <a:p>
            <a:pPr>
              <a:buNone/>
            </a:pPr>
            <a:r>
              <a:rPr lang="el-GR" sz="1900"/>
              <a:t>πρόκειται  </a:t>
            </a:r>
            <a:r>
              <a:rPr lang="en-US" sz="1900"/>
              <a:t> </a:t>
            </a:r>
            <a:r>
              <a:rPr lang="el-GR" sz="1900"/>
              <a:t>να </a:t>
            </a:r>
            <a:r>
              <a:rPr lang="en-US" sz="1900"/>
              <a:t>  </a:t>
            </a:r>
            <a:r>
              <a:rPr lang="el-GR" sz="1900"/>
              <a:t>χρησιμοποιηθεί</a:t>
            </a:r>
            <a:r>
              <a:rPr lang="en-US" sz="1900"/>
              <a:t> </a:t>
            </a:r>
            <a:r>
              <a:rPr lang="el-GR" sz="1900"/>
              <a:t> και </a:t>
            </a:r>
            <a:r>
              <a:rPr lang="en-US" sz="1900"/>
              <a:t> </a:t>
            </a:r>
            <a:r>
              <a:rPr lang="el-GR" sz="1900" b="1"/>
              <a:t>το</a:t>
            </a:r>
            <a:r>
              <a:rPr lang="en-US" sz="1900" b="1"/>
              <a:t> </a:t>
            </a:r>
            <a:r>
              <a:rPr lang="el-GR" sz="1900" b="1"/>
              <a:t> βαθμό </a:t>
            </a:r>
            <a:r>
              <a:rPr lang="en-US" sz="1900" b="1"/>
              <a:t> </a:t>
            </a:r>
            <a:r>
              <a:rPr lang="el-GR" sz="1900" b="1"/>
              <a:t>ακρίβειας</a:t>
            </a:r>
            <a:r>
              <a:rPr lang="el-GR" sz="1900"/>
              <a:t> </a:t>
            </a:r>
            <a:r>
              <a:rPr lang="en-US" sz="1900"/>
              <a:t> </a:t>
            </a:r>
            <a:r>
              <a:rPr lang="el-GR" sz="1900"/>
              <a:t>στον </a:t>
            </a:r>
          </a:p>
          <a:p>
            <a:pPr>
              <a:buNone/>
            </a:pPr>
            <a:r>
              <a:rPr lang="el-GR" sz="1900"/>
              <a:t>προσδιορισμό του</a:t>
            </a:r>
            <a:r>
              <a:rPr lang="en-US" sz="1900"/>
              <a:t>,</a:t>
            </a:r>
            <a:r>
              <a:rPr lang="el-GR" sz="1900"/>
              <a:t> </a:t>
            </a:r>
            <a:r>
              <a:rPr lang="el-GR" sz="1900" b="1"/>
              <a:t>διακρίνεται </a:t>
            </a:r>
            <a:r>
              <a:rPr lang="el-GR" sz="1900"/>
              <a:t>σε</a:t>
            </a:r>
            <a:r>
              <a:rPr lang="en-US" sz="1900"/>
              <a:t>:</a:t>
            </a:r>
            <a:endParaRPr lang="el-GR" sz="1900"/>
          </a:p>
          <a:p>
            <a:pPr>
              <a:buNone/>
            </a:pPr>
            <a:endParaRPr lang="en-US" sz="1900"/>
          </a:p>
          <a:p>
            <a:pPr>
              <a:buFont typeface="Wingdings" pitchFamily="2" charset="2"/>
              <a:buChar char="Ø"/>
            </a:pPr>
            <a:r>
              <a:rPr lang="el-GR" sz="1900"/>
              <a:t>Κατ’ εκτίμηση κόστος (</a:t>
            </a:r>
            <a:r>
              <a:rPr lang="en-US" sz="1900"/>
              <a:t>estimated cost, formula cost)</a:t>
            </a:r>
            <a:endParaRPr lang="el-GR" sz="1900"/>
          </a:p>
          <a:p>
            <a:pPr>
              <a:buFont typeface="Wingdings" pitchFamily="2" charset="2"/>
              <a:buChar char="Ø"/>
            </a:pPr>
            <a:r>
              <a:rPr lang="el-GR" sz="1900"/>
              <a:t>Προϋπολογιστικό κόστος </a:t>
            </a:r>
            <a:r>
              <a:rPr lang="en-US" sz="1900"/>
              <a:t>(budgeted cost)</a:t>
            </a:r>
            <a:endParaRPr lang="el-GR" sz="1900"/>
          </a:p>
          <a:p>
            <a:pPr>
              <a:buFont typeface="Wingdings" pitchFamily="2" charset="2"/>
              <a:buChar char="Ø"/>
            </a:pPr>
            <a:r>
              <a:rPr lang="el-GR" sz="1900" b="1" i="1"/>
              <a:t>Πρότυπο κόστος</a:t>
            </a:r>
            <a:r>
              <a:rPr lang="en-US" sz="1900" b="1" i="1"/>
              <a:t> (standard cost)</a:t>
            </a:r>
            <a:endParaRPr lang="el-GR" sz="1900" b="1" i="1"/>
          </a:p>
          <a:p>
            <a:pPr>
              <a:buNone/>
            </a:pPr>
            <a:r>
              <a:rPr lang="el-GR" sz="1900" b="1" i="1"/>
              <a:t> 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7</a:t>
            </a:fld>
            <a:endParaRPr lang="el-GR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br>
              <a:rPr lang="en-US" sz="2900" b="1" i="1"/>
            </a:br>
            <a:r>
              <a:rPr lang="el-GR" sz="2900" b="1" i="1"/>
              <a:t>Λύση </a:t>
            </a:r>
            <a:br>
              <a:rPr lang="el-GR" sz="2900" b="1" i="1"/>
            </a:br>
            <a:endParaRPr lang="el-GR" sz="29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1900" b="1" i="1"/>
          </a:p>
          <a:p>
            <a:pPr>
              <a:buNone/>
            </a:pPr>
            <a:r>
              <a:rPr lang="el-GR" sz="1900" b="1" i="1" u="sng"/>
              <a:t>Αποκλίσεις πρώτων υλών</a:t>
            </a:r>
          </a:p>
          <a:p>
            <a:pPr>
              <a:buNone/>
            </a:pPr>
            <a:endParaRPr lang="el-GR" sz="1900" b="1"/>
          </a:p>
          <a:p>
            <a:pPr>
              <a:buNone/>
            </a:pPr>
            <a:r>
              <a:rPr lang="el-GR" sz="1900" b="1"/>
              <a:t>Απόκλιση ποσότητας  ή  απόδοσης πρώτων υλών</a:t>
            </a:r>
          </a:p>
          <a:p>
            <a:pPr>
              <a:buNone/>
            </a:pPr>
            <a:r>
              <a:rPr lang="el-GR" sz="1900" b="1"/>
              <a:t>Απ = </a:t>
            </a:r>
            <a:r>
              <a:rPr lang="en-US" sz="1900" b="1"/>
              <a:t>S</a:t>
            </a:r>
            <a:r>
              <a:rPr lang="el-GR" sz="1900" b="1"/>
              <a:t>τ (</a:t>
            </a:r>
            <a:r>
              <a:rPr lang="en-US" sz="1900" b="1"/>
              <a:t>S</a:t>
            </a:r>
            <a:r>
              <a:rPr lang="el-GR" sz="1900" b="1"/>
              <a:t>π – Ππ) </a:t>
            </a:r>
            <a:r>
              <a:rPr lang="el-GR" sz="1900"/>
              <a:t>= 9 (240Χ12 – 2.640) = 9(2.880 – 2.640) =</a:t>
            </a:r>
          </a:p>
          <a:p>
            <a:pPr>
              <a:buNone/>
            </a:pPr>
            <a:r>
              <a:rPr lang="el-GR" sz="1900"/>
              <a:t>= </a:t>
            </a:r>
            <a:r>
              <a:rPr lang="el-GR" sz="1900" b="1"/>
              <a:t>2.160 € ευμενής</a:t>
            </a:r>
          </a:p>
          <a:p>
            <a:pPr>
              <a:buNone/>
            </a:pPr>
            <a:endParaRPr lang="en-US" sz="1900"/>
          </a:p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 b="1"/>
              <a:t>Απόκλιση τιμής πρώτης ύλης</a:t>
            </a:r>
          </a:p>
          <a:p>
            <a:pPr>
              <a:buNone/>
            </a:pPr>
            <a:r>
              <a:rPr lang="el-GR" sz="1900" b="1"/>
              <a:t>Ατ = Ππ(</a:t>
            </a:r>
            <a:r>
              <a:rPr lang="en-US" sz="1900" b="1"/>
              <a:t>S</a:t>
            </a:r>
            <a:r>
              <a:rPr lang="el-GR" sz="1900" b="1"/>
              <a:t>τ – Πτ) </a:t>
            </a:r>
            <a:r>
              <a:rPr lang="el-GR" sz="1900"/>
              <a:t>= 2.640 (9 – 26.400/2.640) = 2.640 (9-10) =</a:t>
            </a:r>
          </a:p>
          <a:p>
            <a:pPr>
              <a:buNone/>
            </a:pPr>
            <a:r>
              <a:rPr lang="el-GR" sz="1900"/>
              <a:t>= </a:t>
            </a:r>
            <a:r>
              <a:rPr lang="el-GR" sz="1900" b="1"/>
              <a:t>-2.640 δυσμενής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endParaRPr lang="el-GR" sz="190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70</a:t>
            </a:fld>
            <a:endParaRPr lang="el-GR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 i="1" u="sng"/>
              <a:t>Αποκλίσεις άμεσης εργασίας</a:t>
            </a:r>
          </a:p>
          <a:p>
            <a:pPr>
              <a:buNone/>
            </a:pPr>
            <a:r>
              <a:rPr lang="el-GR" sz="1900" b="1" i="1"/>
              <a:t> </a:t>
            </a:r>
          </a:p>
          <a:p>
            <a:pPr>
              <a:buNone/>
            </a:pPr>
            <a:r>
              <a:rPr lang="el-GR" sz="1900" b="1"/>
              <a:t>Απόκλιση ωρών ή απόδοσης άμεσης εργασίας</a:t>
            </a:r>
          </a:p>
          <a:p>
            <a:pPr>
              <a:buNone/>
            </a:pPr>
            <a:r>
              <a:rPr lang="el-GR" sz="1900" b="1"/>
              <a:t>Αω = </a:t>
            </a:r>
            <a:r>
              <a:rPr lang="en-US" sz="1900" b="1"/>
              <a:t>S</a:t>
            </a:r>
            <a:r>
              <a:rPr lang="el-GR" sz="1900" b="1"/>
              <a:t>μ (</a:t>
            </a:r>
            <a:r>
              <a:rPr lang="en-US" sz="1900" b="1"/>
              <a:t>S</a:t>
            </a:r>
            <a:r>
              <a:rPr lang="el-GR" sz="1900" b="1"/>
              <a:t>ω – Πω) </a:t>
            </a:r>
            <a:r>
              <a:rPr lang="el-GR" sz="1900"/>
              <a:t>= 2 (10 Χ240 – 2.520 ) = 2 (2.400 – 2.520) =</a:t>
            </a:r>
          </a:p>
          <a:p>
            <a:pPr>
              <a:buNone/>
            </a:pPr>
            <a:r>
              <a:rPr lang="el-GR" sz="1900"/>
              <a:t>= </a:t>
            </a:r>
            <a:r>
              <a:rPr lang="el-GR" sz="1900" b="1"/>
              <a:t>- 240 δυσμενής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endParaRPr lang="el-GR" sz="1900" b="1" i="1"/>
          </a:p>
          <a:p>
            <a:pPr>
              <a:buNone/>
            </a:pPr>
            <a:r>
              <a:rPr lang="el-GR" sz="1900" b="1" i="1"/>
              <a:t>Απόκλιση ωρομισθίου ή τιμής άμεσης εργασίας</a:t>
            </a:r>
          </a:p>
          <a:p>
            <a:pPr>
              <a:buNone/>
            </a:pPr>
            <a:r>
              <a:rPr lang="el-GR" sz="1900" b="1"/>
              <a:t>Αμ = Πω(</a:t>
            </a:r>
            <a:r>
              <a:rPr lang="en-US" sz="1900" b="1"/>
              <a:t>S</a:t>
            </a:r>
            <a:r>
              <a:rPr lang="el-GR" sz="1900" b="1"/>
              <a:t>μ – Πμ) </a:t>
            </a:r>
            <a:r>
              <a:rPr lang="el-GR" sz="1900"/>
              <a:t>= 2.520 (2- 5.544/2.520) = 2.520 (2 – 2,2) =</a:t>
            </a:r>
          </a:p>
          <a:p>
            <a:pPr>
              <a:buNone/>
            </a:pPr>
            <a:r>
              <a:rPr lang="el-GR" sz="1900"/>
              <a:t>= </a:t>
            </a:r>
            <a:r>
              <a:rPr lang="el-GR" sz="1900" b="1"/>
              <a:t>- 504 δυσμενής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71</a:t>
            </a:fld>
            <a:endParaRPr lang="el-GR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br>
              <a:rPr lang="el-GR" sz="2900" b="1" i="1"/>
            </a:br>
            <a:r>
              <a:rPr lang="el-GR" sz="2900" b="1" i="1"/>
              <a:t>ΑΣΚΗΣΗ 2.</a:t>
            </a:r>
            <a:br>
              <a:rPr lang="el-GR" sz="2900" b="1" i="1"/>
            </a:br>
            <a:endParaRPr lang="el-GR" sz="29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1600" dirty="0"/>
              <a:t>Η εταιρεία «ΠΑΙΓΝΙΔΙ  ΑΕ» παράγει αποκλειστικά ένα ξύλινο παιγνίδι,</a:t>
            </a:r>
          </a:p>
          <a:p>
            <a:pPr>
              <a:buNone/>
            </a:pPr>
            <a:r>
              <a:rPr lang="el-GR" sz="1600" dirty="0"/>
              <a:t>για   το  οποίο   έχουν   προσδιορισθεί   τα   εξής  στοιχεία   πρότυπου </a:t>
            </a:r>
          </a:p>
          <a:p>
            <a:pPr>
              <a:buNone/>
            </a:pPr>
            <a:r>
              <a:rPr lang="el-GR" sz="1600" dirty="0"/>
              <a:t>κόστους:  Για κάθε παιγνίδι απαιτούνται: </a:t>
            </a:r>
          </a:p>
          <a:p>
            <a:r>
              <a:rPr lang="el-GR" sz="1600" dirty="0"/>
              <a:t>10 ειδικά τεμάχια  ξύλου, τα  οποία προμηθεύεται με  κόστος  0,30 €/τεμάχιο. </a:t>
            </a:r>
          </a:p>
          <a:p>
            <a:r>
              <a:rPr lang="el-GR" sz="1600" dirty="0"/>
              <a:t>1,2 ώρες  άμεσης εργασίας  ανά  παραγόμενη  μονάδα για τη</a:t>
            </a:r>
          </a:p>
          <a:p>
            <a:pPr>
              <a:buNone/>
            </a:pPr>
            <a:r>
              <a:rPr lang="el-GR" sz="1600" dirty="0"/>
              <a:t>       συναρμολόγηση, με κόστος 7 €/ώρα.</a:t>
            </a:r>
          </a:p>
          <a:p>
            <a:pPr>
              <a:buNone/>
            </a:pPr>
            <a:r>
              <a:rPr lang="el-GR" sz="1600" dirty="0"/>
              <a:t>Κατά  τον μήνα  Δεκέμβριο η  εταιρεία παρήγαγε 6.000 παιγνίδια. Για </a:t>
            </a:r>
          </a:p>
          <a:p>
            <a:pPr>
              <a:buNone/>
            </a:pPr>
            <a:r>
              <a:rPr lang="el-GR" sz="1600" dirty="0"/>
              <a:t>την  παραγωγή  αυτή αγοράσθηκαν 80.000  ειδικά  τεμάχια  ξύλου με </a:t>
            </a:r>
          </a:p>
          <a:p>
            <a:pPr>
              <a:buNone/>
            </a:pPr>
            <a:r>
              <a:rPr lang="el-GR" sz="1600" dirty="0"/>
              <a:t>κόστος   0.28  €/τεμάχιο,   από    τα   οποία   παρέμειναν   στο     τέλος </a:t>
            </a:r>
          </a:p>
          <a:p>
            <a:pPr>
              <a:buNone/>
            </a:pPr>
            <a:r>
              <a:rPr lang="el-GR" sz="1600" dirty="0"/>
              <a:t>Δεκεμβρίου στην αποθήκη της εταιρείας 10.000 τεμάχια.</a:t>
            </a:r>
          </a:p>
          <a:p>
            <a:pPr>
              <a:buNone/>
            </a:pPr>
            <a:r>
              <a:rPr lang="el-GR" sz="1600" dirty="0"/>
              <a:t>Επίσης   απαιτήθηκαν  7.400   ώρες   άμεσης  εργασίας  με    συνολικό </a:t>
            </a:r>
          </a:p>
          <a:p>
            <a:pPr>
              <a:buNone/>
            </a:pPr>
            <a:r>
              <a:rPr lang="el-GR" sz="1600" dirty="0"/>
              <a:t>κόστος 50.320 €.</a:t>
            </a:r>
          </a:p>
          <a:p>
            <a:pPr>
              <a:buNone/>
            </a:pPr>
            <a:endParaRPr lang="el-GR" sz="1600" dirty="0"/>
          </a:p>
          <a:p>
            <a:pPr>
              <a:buNone/>
            </a:pPr>
            <a:r>
              <a:rPr lang="el-GR" sz="1600" b="1" dirty="0"/>
              <a:t> </a:t>
            </a:r>
            <a:endParaRPr lang="el-GR" sz="1600" dirty="0"/>
          </a:p>
          <a:p>
            <a:pPr>
              <a:buNone/>
            </a:pPr>
            <a:endParaRPr lang="el-GR" sz="16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72</a:t>
            </a:fld>
            <a:endParaRPr lang="el-GR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 b="1" i="1" dirty="0"/>
              <a:t>Ζητείται </a:t>
            </a:r>
            <a:r>
              <a:rPr lang="en-US" sz="1900" b="1" i="1" dirty="0"/>
              <a:t>:</a:t>
            </a:r>
            <a:endParaRPr lang="el-GR" sz="1900" b="1" i="1" dirty="0"/>
          </a:p>
          <a:p>
            <a:pPr>
              <a:buNone/>
            </a:pPr>
            <a:r>
              <a:rPr lang="el-GR" sz="1900" dirty="0"/>
              <a:t>Να υπολογισθούν</a:t>
            </a:r>
            <a:r>
              <a:rPr lang="en-US" sz="1900" dirty="0"/>
              <a:t> </a:t>
            </a:r>
            <a:r>
              <a:rPr lang="el-GR" sz="1900" dirty="0"/>
              <a:t>και να χαρακτηρισθούν ως ευμενείς ή δυσμενείς</a:t>
            </a:r>
            <a:endParaRPr lang="en-US" sz="1900" dirty="0"/>
          </a:p>
          <a:p>
            <a:pPr>
              <a:buNone/>
            </a:pPr>
            <a:r>
              <a:rPr lang="el-GR" sz="1900" dirty="0"/>
              <a:t>οι αποκλίσεις</a:t>
            </a:r>
            <a:endParaRPr lang="en-US" sz="1900" dirty="0"/>
          </a:p>
          <a:p>
            <a:pPr>
              <a:buNone/>
            </a:pPr>
            <a:r>
              <a:rPr lang="el-GR" sz="1900" dirty="0"/>
              <a:t> </a:t>
            </a:r>
          </a:p>
          <a:p>
            <a:pPr>
              <a:buNone/>
            </a:pPr>
            <a:r>
              <a:rPr lang="el-GR" sz="1900" dirty="0"/>
              <a:t>α) των Άμεσων Υλικών και </a:t>
            </a:r>
            <a:endParaRPr lang="en-US" sz="1900" dirty="0"/>
          </a:p>
          <a:p>
            <a:pPr>
              <a:buNone/>
            </a:pPr>
            <a:endParaRPr lang="el-GR" sz="1900" dirty="0"/>
          </a:p>
          <a:p>
            <a:pPr>
              <a:buNone/>
            </a:pPr>
            <a:r>
              <a:rPr lang="el-GR" sz="1900" dirty="0"/>
              <a:t>β) της Άμεσης Εργασίας</a:t>
            </a:r>
          </a:p>
          <a:p>
            <a:pPr>
              <a:buNone/>
            </a:pPr>
            <a:endParaRPr lang="el-GR" sz="19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73</a:t>
            </a:fld>
            <a:endParaRPr lang="el-GR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br>
              <a:rPr lang="el-GR" sz="2900" b="1" i="1"/>
            </a:br>
            <a:r>
              <a:rPr lang="el-GR" sz="2900" b="1" i="1"/>
              <a:t>Λύση </a:t>
            </a:r>
            <a:br>
              <a:rPr lang="el-GR" sz="2900" b="1" i="1"/>
            </a:br>
            <a:endParaRPr lang="el-GR" sz="29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1600" b="1" i="1" u="sng" dirty="0"/>
              <a:t>Αποκλίσεις άμεσων υλικών</a:t>
            </a:r>
          </a:p>
          <a:p>
            <a:pPr>
              <a:buNone/>
            </a:pPr>
            <a:endParaRPr lang="el-GR" sz="1600" b="1" dirty="0"/>
          </a:p>
          <a:p>
            <a:pPr>
              <a:buNone/>
            </a:pPr>
            <a:r>
              <a:rPr lang="el-GR" sz="1600" b="1" dirty="0" err="1"/>
              <a:t>Απ</a:t>
            </a:r>
            <a:r>
              <a:rPr lang="el-GR" sz="1600" b="1" dirty="0"/>
              <a:t> = </a:t>
            </a:r>
            <a:r>
              <a:rPr lang="en-US" sz="1600" b="1" dirty="0"/>
              <a:t>S</a:t>
            </a:r>
            <a:r>
              <a:rPr lang="el-GR" sz="1600" b="1" dirty="0"/>
              <a:t>τ (</a:t>
            </a:r>
            <a:r>
              <a:rPr lang="en-US" sz="1600" b="1" dirty="0"/>
              <a:t>S</a:t>
            </a:r>
            <a:r>
              <a:rPr lang="el-GR" sz="1600" b="1" dirty="0"/>
              <a:t>π – </a:t>
            </a:r>
            <a:r>
              <a:rPr lang="el-GR" sz="1600" b="1" dirty="0" err="1"/>
              <a:t>Ππ</a:t>
            </a:r>
            <a:r>
              <a:rPr lang="el-GR" sz="1600" b="1" dirty="0"/>
              <a:t>) </a:t>
            </a:r>
            <a:r>
              <a:rPr lang="el-GR" sz="1600" dirty="0"/>
              <a:t>= 0,30 (6.000 Χ 10 – 70.000) = 0,30(60.000 – 70.000) =</a:t>
            </a:r>
          </a:p>
          <a:p>
            <a:pPr>
              <a:buNone/>
            </a:pPr>
            <a:r>
              <a:rPr lang="el-GR" sz="1600" dirty="0"/>
              <a:t>= -3.000  </a:t>
            </a:r>
            <a:r>
              <a:rPr lang="el-GR" sz="1600" b="1" dirty="0"/>
              <a:t>δυσμενής</a:t>
            </a:r>
          </a:p>
          <a:p>
            <a:pPr>
              <a:buNone/>
            </a:pPr>
            <a:endParaRPr lang="el-GR" sz="1600" dirty="0"/>
          </a:p>
          <a:p>
            <a:pPr>
              <a:buNone/>
            </a:pPr>
            <a:r>
              <a:rPr lang="el-GR" sz="1600" b="1" dirty="0" err="1"/>
              <a:t>Ατ</a:t>
            </a:r>
            <a:r>
              <a:rPr lang="el-GR" sz="1600" b="1" dirty="0"/>
              <a:t> = </a:t>
            </a:r>
            <a:r>
              <a:rPr lang="el-GR" sz="1600" b="1" dirty="0" err="1"/>
              <a:t>Ππ</a:t>
            </a:r>
            <a:r>
              <a:rPr lang="el-GR" sz="1600" b="1" dirty="0"/>
              <a:t> (</a:t>
            </a:r>
            <a:r>
              <a:rPr lang="en-US" sz="1600" b="1" dirty="0"/>
              <a:t>S</a:t>
            </a:r>
            <a:r>
              <a:rPr lang="el-GR" sz="1600" b="1" dirty="0"/>
              <a:t>τ – </a:t>
            </a:r>
            <a:r>
              <a:rPr lang="el-GR" sz="1600" b="1" dirty="0" err="1"/>
              <a:t>Πτ</a:t>
            </a:r>
            <a:r>
              <a:rPr lang="el-GR" sz="1600" b="1" dirty="0"/>
              <a:t>) </a:t>
            </a:r>
            <a:r>
              <a:rPr lang="el-GR" sz="1600" dirty="0"/>
              <a:t>= 70.000 (0,30 – 0,28) = 70.000 (0,02) = 1.400  </a:t>
            </a:r>
            <a:r>
              <a:rPr lang="el-GR" sz="1600" b="1" dirty="0"/>
              <a:t>ευμενής</a:t>
            </a:r>
          </a:p>
          <a:p>
            <a:pPr>
              <a:buNone/>
            </a:pPr>
            <a:endParaRPr lang="el-GR" sz="1600" b="1" dirty="0"/>
          </a:p>
          <a:p>
            <a:pPr>
              <a:buNone/>
            </a:pPr>
            <a:r>
              <a:rPr lang="el-GR" sz="1600" b="1" i="1" u="sng" dirty="0"/>
              <a:t>Αποκλίσεις άμεσης εργασίας</a:t>
            </a:r>
          </a:p>
          <a:p>
            <a:pPr>
              <a:buNone/>
            </a:pPr>
            <a:r>
              <a:rPr lang="el-GR" sz="1600" b="1" i="1" dirty="0"/>
              <a:t> </a:t>
            </a:r>
            <a:endParaRPr lang="el-GR" sz="1600" b="1" dirty="0"/>
          </a:p>
          <a:p>
            <a:pPr>
              <a:buNone/>
            </a:pPr>
            <a:r>
              <a:rPr lang="el-GR" sz="1600" b="1" dirty="0" err="1"/>
              <a:t>Αω</a:t>
            </a:r>
            <a:r>
              <a:rPr lang="el-GR" sz="1600" b="1" dirty="0"/>
              <a:t> = </a:t>
            </a:r>
            <a:r>
              <a:rPr lang="en-US" sz="1600" b="1" dirty="0"/>
              <a:t>S</a:t>
            </a:r>
            <a:r>
              <a:rPr lang="el-GR" sz="1600" b="1" dirty="0"/>
              <a:t>μ (</a:t>
            </a:r>
            <a:r>
              <a:rPr lang="en-US" sz="1600" b="1" dirty="0"/>
              <a:t>S</a:t>
            </a:r>
            <a:r>
              <a:rPr lang="el-GR" sz="1600" b="1" dirty="0"/>
              <a:t>ω – Πω) </a:t>
            </a:r>
            <a:r>
              <a:rPr lang="el-GR" sz="1600" dirty="0"/>
              <a:t>=7 (1,2 Χ 6.000 –7.400 ) =7 (7.200  – 7.400)= -1.400 </a:t>
            </a:r>
          </a:p>
          <a:p>
            <a:pPr>
              <a:buNone/>
            </a:pPr>
            <a:r>
              <a:rPr lang="el-GR" sz="1600" b="1" dirty="0"/>
              <a:t>δυσμενής</a:t>
            </a:r>
          </a:p>
          <a:p>
            <a:pPr>
              <a:buNone/>
            </a:pPr>
            <a:endParaRPr lang="el-GR" sz="1600" dirty="0"/>
          </a:p>
          <a:p>
            <a:pPr>
              <a:buNone/>
            </a:pPr>
            <a:r>
              <a:rPr lang="el-GR" sz="1600" b="1" dirty="0" err="1"/>
              <a:t>Αμ</a:t>
            </a:r>
            <a:r>
              <a:rPr lang="el-GR" sz="1600" b="1" dirty="0"/>
              <a:t> = Πω (</a:t>
            </a:r>
            <a:r>
              <a:rPr lang="en-US" sz="1600" b="1" dirty="0"/>
              <a:t>S</a:t>
            </a:r>
            <a:r>
              <a:rPr lang="el-GR" sz="1600" b="1" dirty="0"/>
              <a:t>μ – </a:t>
            </a:r>
            <a:r>
              <a:rPr lang="el-GR" sz="1600" b="1" dirty="0" err="1"/>
              <a:t>Πμ</a:t>
            </a:r>
            <a:r>
              <a:rPr lang="el-GR" sz="1600" b="1" dirty="0"/>
              <a:t>) </a:t>
            </a:r>
            <a:r>
              <a:rPr lang="el-GR" sz="1600" dirty="0"/>
              <a:t>= 7.400 (7- 50.320/7.400) = 7.400 (7 – 6,8) =1.480 </a:t>
            </a:r>
          </a:p>
          <a:p>
            <a:pPr>
              <a:buNone/>
            </a:pPr>
            <a:r>
              <a:rPr lang="el-GR" sz="1600" b="1" dirty="0"/>
              <a:t>ευμενής</a:t>
            </a:r>
          </a:p>
          <a:p>
            <a:pPr>
              <a:buNone/>
            </a:pPr>
            <a:endParaRPr lang="el-GR" sz="1600" i="1" u="sng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74</a:t>
            </a:fld>
            <a:endParaRPr lang="el-GR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br>
              <a:rPr lang="en-US" sz="1500" b="1" i="1"/>
            </a:br>
            <a:br>
              <a:rPr lang="el-GR" sz="1500" b="1" i="1"/>
            </a:br>
            <a:r>
              <a:rPr lang="el-GR" sz="1500" b="1" i="1"/>
              <a:t>ΑΣΚΗΣΗ 3.</a:t>
            </a:r>
            <a:br>
              <a:rPr lang="el-GR" sz="1500" b="1" i="1"/>
            </a:br>
            <a:br>
              <a:rPr lang="el-GR" sz="1500" b="1" i="1"/>
            </a:br>
            <a:endParaRPr lang="el-GR" sz="15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800"/>
              <a:t>Για    την   επιχείρηση   «ΖΗΤΑ»   η   οποία    εφαρμόζει   πρότυπη </a:t>
            </a:r>
          </a:p>
          <a:p>
            <a:pPr>
              <a:buNone/>
            </a:pPr>
            <a:r>
              <a:rPr lang="el-GR" sz="1800"/>
              <a:t>κοστολόγηση  δίνονται τα  παρακάτω  στοιχεία</a:t>
            </a:r>
            <a:r>
              <a:rPr lang="en-US" sz="1800"/>
              <a:t>:</a:t>
            </a:r>
            <a:r>
              <a:rPr lang="el-GR" sz="1800"/>
              <a:t> </a:t>
            </a:r>
          </a:p>
          <a:p>
            <a:pPr>
              <a:buNone/>
            </a:pPr>
            <a:r>
              <a:rPr lang="el-GR" sz="1800"/>
              <a:t>Πρότυπο  κόστος  άμεσης εργασίας 3 € ανά ώρα, πρότυπες ώρες</a:t>
            </a:r>
          </a:p>
          <a:p>
            <a:pPr>
              <a:buNone/>
            </a:pPr>
            <a:r>
              <a:rPr lang="el-GR" sz="1800"/>
              <a:t>άμεσης εργασίας  ανά μονάδα 4. Πραγματικό   κόστος  εργασίας</a:t>
            </a:r>
          </a:p>
          <a:p>
            <a:pPr>
              <a:buNone/>
            </a:pPr>
            <a:r>
              <a:rPr lang="el-GR" sz="1800"/>
              <a:t>2,8  € ανά ώρα. </a:t>
            </a:r>
          </a:p>
          <a:p>
            <a:pPr>
              <a:buNone/>
            </a:pPr>
            <a:r>
              <a:rPr lang="el-GR" sz="1800"/>
              <a:t>Πραγματική  παραγωγή</a:t>
            </a:r>
            <a:r>
              <a:rPr lang="en-US" sz="1800"/>
              <a:t>:</a:t>
            </a:r>
            <a:r>
              <a:rPr lang="el-GR" sz="1800"/>
              <a:t>    Έτοιμες   μονάδες   προϊόντος    2.200.</a:t>
            </a:r>
          </a:p>
          <a:p>
            <a:pPr>
              <a:buNone/>
            </a:pPr>
            <a:r>
              <a:rPr lang="el-GR" sz="1800"/>
              <a:t>Παραγωγή σε εξέλιξη</a:t>
            </a:r>
            <a:r>
              <a:rPr lang="en-US" sz="1800"/>
              <a:t>:</a:t>
            </a:r>
            <a:r>
              <a:rPr lang="el-GR" sz="1800"/>
              <a:t> μονάδες  200,  κατεργασμένες  κατά  50% </a:t>
            </a:r>
          </a:p>
          <a:p>
            <a:pPr>
              <a:buNone/>
            </a:pPr>
            <a:r>
              <a:rPr lang="el-GR" sz="1800"/>
              <a:t>ως προς την άμεση εργασία. </a:t>
            </a:r>
          </a:p>
          <a:p>
            <a:pPr>
              <a:buNone/>
            </a:pPr>
            <a:r>
              <a:rPr lang="el-GR" sz="1800"/>
              <a:t>Πραγματικές ώρες παραγωγής 9.500.</a:t>
            </a:r>
          </a:p>
          <a:p>
            <a:pPr>
              <a:buNone/>
            </a:pPr>
            <a:r>
              <a:rPr lang="el-GR" sz="1800"/>
              <a:t>Να </a:t>
            </a:r>
            <a:r>
              <a:rPr lang="en-US" sz="1800"/>
              <a:t> </a:t>
            </a:r>
            <a:r>
              <a:rPr lang="el-GR" sz="1800"/>
              <a:t>προσδιορισθούν </a:t>
            </a:r>
            <a:r>
              <a:rPr lang="en-US" sz="1800"/>
              <a:t>  </a:t>
            </a:r>
            <a:r>
              <a:rPr lang="el-GR" sz="1800"/>
              <a:t>οι </a:t>
            </a:r>
            <a:r>
              <a:rPr lang="en-US" sz="1800"/>
              <a:t> </a:t>
            </a:r>
            <a:r>
              <a:rPr lang="el-GR" sz="1800"/>
              <a:t>αποκλίσεις </a:t>
            </a:r>
            <a:r>
              <a:rPr lang="en-US" sz="1800"/>
              <a:t>  </a:t>
            </a:r>
            <a:r>
              <a:rPr lang="el-GR" sz="1800"/>
              <a:t>τιμών </a:t>
            </a:r>
            <a:r>
              <a:rPr lang="en-US" sz="1800"/>
              <a:t>  </a:t>
            </a:r>
            <a:r>
              <a:rPr lang="el-GR" sz="1800"/>
              <a:t>και</a:t>
            </a:r>
            <a:r>
              <a:rPr lang="en-US" sz="1800"/>
              <a:t> </a:t>
            </a:r>
            <a:r>
              <a:rPr lang="el-GR" sz="1800"/>
              <a:t> απόδοσης </a:t>
            </a:r>
            <a:r>
              <a:rPr lang="en-US" sz="1800"/>
              <a:t> </a:t>
            </a:r>
            <a:r>
              <a:rPr lang="el-GR" sz="1800"/>
              <a:t>της </a:t>
            </a:r>
          </a:p>
          <a:p>
            <a:pPr>
              <a:buNone/>
            </a:pPr>
            <a:r>
              <a:rPr lang="el-GR" sz="1800"/>
              <a:t>άμεσης  εργασίας καθώς και  η  συνολική  απόκλιση  της  άμεσης</a:t>
            </a:r>
          </a:p>
          <a:p>
            <a:pPr>
              <a:buNone/>
            </a:pPr>
            <a:r>
              <a:rPr lang="el-GR" sz="1800"/>
              <a:t>εργασίας.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75</a:t>
            </a:fld>
            <a:endParaRPr lang="el-GR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357190"/>
          </a:xfrm>
        </p:spPr>
        <p:txBody>
          <a:bodyPr>
            <a:normAutofit fontScale="90000"/>
          </a:bodyPr>
          <a:lstStyle/>
          <a:p>
            <a:br>
              <a:rPr lang="en-US" sz="2800" b="1" i="1" dirty="0">
                <a:solidFill>
                  <a:srgbClr val="0070C0"/>
                </a:solidFill>
              </a:rPr>
            </a:br>
            <a:r>
              <a:rPr lang="el-GR" sz="3100" b="1" i="1" dirty="0">
                <a:solidFill>
                  <a:srgbClr val="002060"/>
                </a:solidFill>
              </a:rPr>
              <a:t>Λύση</a:t>
            </a:r>
            <a:br>
              <a:rPr lang="el-GR" sz="3100" b="1" i="1" dirty="0">
                <a:solidFill>
                  <a:srgbClr val="002060"/>
                </a:solidFill>
              </a:rPr>
            </a:br>
            <a:endParaRPr lang="el-GR" sz="3100" dirty="0">
              <a:solidFill>
                <a:srgbClr val="00206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401080" cy="5857916"/>
          </a:xfrm>
          <a:solidFill>
            <a:schemeClr val="bg1"/>
          </a:solidFill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el-GR" sz="9600" b="1" u="sng" dirty="0">
                <a:solidFill>
                  <a:srgbClr val="0070C0"/>
                </a:solidFill>
              </a:rPr>
              <a:t>Απόκλιση τιμής άμεσης εργασίας</a:t>
            </a:r>
          </a:p>
          <a:p>
            <a:pPr>
              <a:buNone/>
            </a:pPr>
            <a:endParaRPr lang="el-GR" sz="9600" b="1" dirty="0"/>
          </a:p>
          <a:p>
            <a:pPr>
              <a:buNone/>
            </a:pPr>
            <a:r>
              <a:rPr lang="el-GR" sz="9600" b="1" dirty="0"/>
              <a:t>Αμ = Πω(</a:t>
            </a:r>
            <a:r>
              <a:rPr lang="en-US" sz="9600" b="1" dirty="0"/>
              <a:t>S</a:t>
            </a:r>
            <a:r>
              <a:rPr lang="el-GR" sz="9600" b="1" dirty="0"/>
              <a:t>μ – Πμ) = </a:t>
            </a:r>
            <a:r>
              <a:rPr lang="el-GR" sz="9600" dirty="0"/>
              <a:t>9.500 (3 – 2,8) = 9.500 Χ 0,2 = </a:t>
            </a:r>
            <a:r>
              <a:rPr lang="el-GR" sz="9600" b="1" dirty="0">
                <a:solidFill>
                  <a:srgbClr val="00B050"/>
                </a:solidFill>
              </a:rPr>
              <a:t>1.900 ευνοϊκή</a:t>
            </a:r>
          </a:p>
          <a:p>
            <a:pPr>
              <a:buNone/>
            </a:pPr>
            <a:endParaRPr lang="el-GR" sz="9600" dirty="0"/>
          </a:p>
          <a:p>
            <a:pPr>
              <a:buNone/>
            </a:pPr>
            <a:endParaRPr lang="el-GR" sz="9600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el-GR" sz="9600" b="1" dirty="0">
                <a:solidFill>
                  <a:srgbClr val="002060"/>
                </a:solidFill>
              </a:rPr>
              <a:t>Οι   συνολικές  πρότυπες  ώρες  για  την πραγματική παραγωγή</a:t>
            </a:r>
          </a:p>
          <a:p>
            <a:pPr>
              <a:buNone/>
            </a:pPr>
            <a:r>
              <a:rPr lang="el-GR" sz="9600" b="1" dirty="0">
                <a:solidFill>
                  <a:srgbClr val="002060"/>
                </a:solidFill>
              </a:rPr>
              <a:t>είναι</a:t>
            </a:r>
            <a:r>
              <a:rPr lang="en-US" sz="9600" b="1" dirty="0">
                <a:solidFill>
                  <a:srgbClr val="002060"/>
                </a:solidFill>
              </a:rPr>
              <a:t>:</a:t>
            </a:r>
            <a:r>
              <a:rPr lang="el-GR" sz="9600" b="1" dirty="0">
                <a:solidFill>
                  <a:srgbClr val="002060"/>
                </a:solidFill>
              </a:rPr>
              <a:t>  {2.200 + 200Χ50%} Χ 4 = 9.200 </a:t>
            </a:r>
            <a:r>
              <a:rPr lang="el-GR" sz="9600" b="1" dirty="0">
                <a:solidFill>
                  <a:srgbClr val="FF0000"/>
                </a:solidFill>
              </a:rPr>
              <a:t>*</a:t>
            </a:r>
          </a:p>
          <a:p>
            <a:pPr>
              <a:buNone/>
            </a:pPr>
            <a:endParaRPr lang="el-GR" sz="9600" dirty="0"/>
          </a:p>
          <a:p>
            <a:pPr algn="ctr">
              <a:buNone/>
            </a:pPr>
            <a:r>
              <a:rPr lang="el-GR" sz="9600" b="1" u="sng" dirty="0">
                <a:solidFill>
                  <a:srgbClr val="0070C0"/>
                </a:solidFill>
              </a:rPr>
              <a:t>Απόκλιση ωρών ή απόδοσης άμεσης εργασίας</a:t>
            </a:r>
          </a:p>
          <a:p>
            <a:pPr>
              <a:buNone/>
            </a:pPr>
            <a:endParaRPr lang="el-GR" sz="9600" b="1" dirty="0"/>
          </a:p>
          <a:p>
            <a:pPr>
              <a:buNone/>
            </a:pPr>
            <a:r>
              <a:rPr lang="el-GR" sz="9600" b="1" dirty="0" err="1"/>
              <a:t>Αω</a:t>
            </a:r>
            <a:r>
              <a:rPr lang="el-GR" sz="9600" b="1" dirty="0"/>
              <a:t> = </a:t>
            </a:r>
            <a:r>
              <a:rPr lang="en-US" sz="9600" b="1" dirty="0"/>
              <a:t>S</a:t>
            </a:r>
            <a:r>
              <a:rPr lang="el-GR" sz="9600" b="1" dirty="0"/>
              <a:t>μ (</a:t>
            </a:r>
            <a:r>
              <a:rPr lang="en-US" sz="9600" b="1" dirty="0"/>
              <a:t>S</a:t>
            </a:r>
            <a:r>
              <a:rPr lang="el-GR" sz="9600" b="1" dirty="0"/>
              <a:t>ω – Πω)</a:t>
            </a:r>
            <a:r>
              <a:rPr lang="el-GR" sz="9600" dirty="0"/>
              <a:t> = 3(</a:t>
            </a:r>
            <a:r>
              <a:rPr lang="el-GR" sz="9600" b="1" dirty="0">
                <a:solidFill>
                  <a:srgbClr val="002060"/>
                </a:solidFill>
              </a:rPr>
              <a:t>9.200</a:t>
            </a:r>
            <a:r>
              <a:rPr lang="el-GR" sz="9600" b="1" dirty="0">
                <a:solidFill>
                  <a:srgbClr val="FF0000"/>
                </a:solidFill>
              </a:rPr>
              <a:t> *</a:t>
            </a:r>
            <a:r>
              <a:rPr lang="el-GR" sz="9600" dirty="0"/>
              <a:t> – 9.500) = </a:t>
            </a:r>
            <a:r>
              <a:rPr lang="el-GR" sz="9600" b="1" dirty="0">
                <a:solidFill>
                  <a:srgbClr val="FF0000"/>
                </a:solidFill>
              </a:rPr>
              <a:t>-900 δυσμενής</a:t>
            </a:r>
          </a:p>
          <a:p>
            <a:pPr>
              <a:buNone/>
            </a:pPr>
            <a:endParaRPr lang="el-GR" sz="9600" dirty="0"/>
          </a:p>
          <a:p>
            <a:pPr>
              <a:buNone/>
            </a:pPr>
            <a:r>
              <a:rPr lang="el-GR" sz="9600" b="1" dirty="0"/>
              <a:t>Συνολική απόκλιση άμεσης εργασίας = (9.200Χ3) – (9.500Χ2,8) =</a:t>
            </a:r>
          </a:p>
          <a:p>
            <a:pPr>
              <a:buNone/>
            </a:pPr>
            <a:r>
              <a:rPr lang="el-GR" sz="9600" b="1" dirty="0"/>
              <a:t>= 27.600 – 26.600 = </a:t>
            </a:r>
            <a:r>
              <a:rPr lang="el-GR" sz="9600" b="1" dirty="0">
                <a:solidFill>
                  <a:srgbClr val="00B050"/>
                </a:solidFill>
              </a:rPr>
              <a:t>1.000 ευνοϊκή</a:t>
            </a:r>
          </a:p>
          <a:p>
            <a:pPr>
              <a:buNone/>
            </a:pPr>
            <a:endParaRPr lang="el-GR" sz="60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8000" b="1" dirty="0">
                <a:solidFill>
                  <a:srgbClr val="C00000"/>
                </a:solidFill>
              </a:rPr>
              <a:t>Συνολική απόκλιση </a:t>
            </a:r>
            <a:r>
              <a:rPr lang="en-US" sz="8000" b="1" dirty="0">
                <a:solidFill>
                  <a:srgbClr val="C00000"/>
                </a:solidFill>
              </a:rPr>
              <a:t>:    </a:t>
            </a:r>
            <a:r>
              <a:rPr lang="el-GR" sz="8000" b="1" dirty="0">
                <a:solidFill>
                  <a:srgbClr val="C00000"/>
                </a:solidFill>
              </a:rPr>
              <a:t>Αμ + </a:t>
            </a:r>
            <a:r>
              <a:rPr lang="el-GR" sz="8000" b="1" dirty="0" err="1">
                <a:solidFill>
                  <a:srgbClr val="C00000"/>
                </a:solidFill>
              </a:rPr>
              <a:t>Αω</a:t>
            </a:r>
            <a:r>
              <a:rPr lang="el-GR" sz="8000" b="1" dirty="0">
                <a:solidFill>
                  <a:srgbClr val="C00000"/>
                </a:solidFill>
              </a:rPr>
              <a:t> = 1.900 + (-900) = 1.000</a:t>
            </a:r>
            <a:endParaRPr lang="en-US" sz="8000" b="1" dirty="0">
              <a:solidFill>
                <a:srgbClr val="C00000"/>
              </a:solidFill>
            </a:endParaRPr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dirty="0"/>
              <a:t> </a:t>
            </a:r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76</a:t>
            </a:fld>
            <a:endParaRPr lang="el-GR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700" b="1" i="1"/>
              <a:t>ΑΣΚΗΣΗ 4.</a:t>
            </a:r>
            <a:endParaRPr lang="el-GR" sz="47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600"/>
              <a:t>Για  βιομηχανική επιχείρηση κατασκευής μεταλλικών εξαρτημάτων η</a:t>
            </a:r>
          </a:p>
          <a:p>
            <a:pPr>
              <a:buNone/>
            </a:pPr>
            <a:r>
              <a:rPr lang="el-GR" sz="1600"/>
              <a:t>οποία   εφαρμόζει  πρότυπη  κοστολόγηση, τα  πρότυπα  Γ.Β.Ε  έχουν</a:t>
            </a:r>
          </a:p>
          <a:p>
            <a:pPr>
              <a:buNone/>
            </a:pPr>
            <a:r>
              <a:rPr lang="el-GR" sz="1600"/>
              <a:t>ως εξής</a:t>
            </a:r>
            <a:r>
              <a:rPr lang="en-US" sz="1600"/>
              <a:t>:</a:t>
            </a:r>
          </a:p>
          <a:p>
            <a:pPr>
              <a:buNone/>
            </a:pPr>
            <a:r>
              <a:rPr lang="el-GR" sz="1600"/>
              <a:t>Μεταβλητά Γ.Β.Ε   5ω ΑΕ Χ   8 €/</a:t>
            </a:r>
            <a:r>
              <a:rPr lang="en-US" sz="1600"/>
              <a:t> </a:t>
            </a:r>
            <a:r>
              <a:rPr lang="el-GR" sz="1600"/>
              <a:t>ώρα  =  40</a:t>
            </a:r>
          </a:p>
          <a:p>
            <a:pPr>
              <a:buNone/>
            </a:pPr>
            <a:r>
              <a:rPr lang="el-GR" sz="1600"/>
              <a:t>Σταθερά Γ.Β.Ε         5ω ΑΕ Χ 12 €/ ώρα =  </a:t>
            </a:r>
            <a:r>
              <a:rPr lang="el-GR" sz="1600" u="sng"/>
              <a:t>60 </a:t>
            </a:r>
          </a:p>
          <a:p>
            <a:pPr>
              <a:buNone/>
            </a:pPr>
            <a:r>
              <a:rPr lang="el-GR" sz="1600"/>
              <a:t>                                                                       100</a:t>
            </a:r>
          </a:p>
          <a:p>
            <a:pPr>
              <a:buNone/>
            </a:pPr>
            <a:r>
              <a:rPr lang="el-GR" sz="1600"/>
              <a:t>Κατά  το   περασμένο   έτος  είχαν  προγραμματισθεί  να   παραχθούν </a:t>
            </a:r>
          </a:p>
          <a:p>
            <a:pPr>
              <a:buNone/>
            </a:pPr>
            <a:r>
              <a:rPr lang="el-GR" sz="1600"/>
              <a:t>60.000   τεμάχια, αλλά   παρήχθησαν  56.000  τεμάχια,  απαιτήθηκαν </a:t>
            </a:r>
          </a:p>
          <a:p>
            <a:pPr>
              <a:buNone/>
            </a:pPr>
            <a:r>
              <a:rPr lang="el-GR" sz="1600"/>
              <a:t>275.000  ώρες  άμεσης εργασίας με συνολικό κόστος 2.550.000 €.</a:t>
            </a:r>
          </a:p>
          <a:p>
            <a:pPr>
              <a:buNone/>
            </a:pPr>
            <a:r>
              <a:rPr lang="el-GR" sz="1600"/>
              <a:t>Τα μεταβλητά Γ.Β.Ε ανήλθαν σε 2.340.000 € και  τα  σταθερά Γ.Β.Ε σε</a:t>
            </a:r>
          </a:p>
          <a:p>
            <a:pPr>
              <a:buNone/>
            </a:pPr>
            <a:r>
              <a:rPr lang="el-GR" sz="1600"/>
              <a:t>3.750.000 €.</a:t>
            </a:r>
          </a:p>
          <a:p>
            <a:pPr>
              <a:buNone/>
            </a:pPr>
            <a:r>
              <a:rPr lang="el-GR" sz="1600" b="1" i="1"/>
              <a:t>Ζητείται</a:t>
            </a:r>
            <a:r>
              <a:rPr lang="en-US" sz="1600" b="1" i="1"/>
              <a:t>:</a:t>
            </a:r>
            <a:endParaRPr lang="el-GR" sz="1600" b="1" i="1"/>
          </a:p>
          <a:p>
            <a:pPr marL="457200" indent="-457200">
              <a:buNone/>
            </a:pPr>
            <a:r>
              <a:rPr lang="el-GR" sz="1600"/>
              <a:t>1) Οι αποκλίσεις των Γ.Β.Ε,   2) Η συνολική απόκλιση των Γ.Β.Ε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77</a:t>
            </a:fld>
            <a:endParaRPr lang="el-GR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357190"/>
          </a:xfrm>
        </p:spPr>
        <p:txBody>
          <a:bodyPr>
            <a:noAutofit/>
          </a:bodyPr>
          <a:lstStyle/>
          <a:p>
            <a:r>
              <a:rPr lang="el-GR" sz="2800" b="1" i="1" dirty="0">
                <a:solidFill>
                  <a:srgbClr val="002060"/>
                </a:solidFill>
              </a:rPr>
              <a:t>ΛΥΣΗ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571480"/>
            <a:ext cx="8858312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b="1" i="1" dirty="0"/>
              <a:t>1) Αποκλίσεις Γ.Β.Ε</a:t>
            </a:r>
          </a:p>
          <a:p>
            <a:pPr>
              <a:buNone/>
            </a:pPr>
            <a:r>
              <a:rPr lang="el-GR" sz="2000" b="1" i="1" dirty="0"/>
              <a:t> </a:t>
            </a:r>
            <a:r>
              <a:rPr lang="el-GR" sz="2000" dirty="0"/>
              <a:t>Απόκλιση Όγκου Παραγωγής Γ.Β.Ε = </a:t>
            </a:r>
            <a:r>
              <a:rPr lang="el-GR" sz="2000" dirty="0" err="1"/>
              <a:t>Σταθ</a:t>
            </a:r>
            <a:r>
              <a:rPr lang="el-GR" sz="2000" dirty="0"/>
              <a:t>. Συντ. (Πρότυπες Ώρες – </a:t>
            </a:r>
            <a:r>
              <a:rPr lang="el-GR" sz="2000" dirty="0" err="1"/>
              <a:t>Προϋπολ</a:t>
            </a:r>
            <a:r>
              <a:rPr lang="el-GR" sz="2000" dirty="0"/>
              <a:t>. Ώρες)</a:t>
            </a:r>
          </a:p>
          <a:p>
            <a:pPr>
              <a:buNone/>
            </a:pPr>
            <a:r>
              <a:rPr lang="el-GR" sz="2000" dirty="0"/>
              <a:t>= 12 € /ω </a:t>
            </a:r>
            <a:r>
              <a:rPr lang="el-GR" sz="2000" dirty="0" err="1"/>
              <a:t>αε</a:t>
            </a:r>
            <a:r>
              <a:rPr lang="el-GR" sz="2000" dirty="0"/>
              <a:t> Χ (280.000 – 300.000) = 12 (</a:t>
            </a:r>
            <a:r>
              <a:rPr lang="el-GR" sz="2000" b="1" dirty="0"/>
              <a:t>- </a:t>
            </a:r>
            <a:r>
              <a:rPr lang="el-GR" sz="2000" dirty="0"/>
              <a:t>20.000) = </a:t>
            </a:r>
            <a:r>
              <a:rPr lang="el-GR" sz="2000" b="1" dirty="0"/>
              <a:t>-240.000</a:t>
            </a:r>
          </a:p>
          <a:p>
            <a:pPr>
              <a:buNone/>
            </a:pPr>
            <a:endParaRPr lang="el-GR" sz="2000" b="1" dirty="0"/>
          </a:p>
          <a:p>
            <a:pPr>
              <a:buNone/>
            </a:pPr>
            <a:r>
              <a:rPr lang="el-GR" sz="2000" b="1" dirty="0"/>
              <a:t>                            </a:t>
            </a:r>
            <a:r>
              <a:rPr lang="el-GR" sz="1400" b="1" i="1" dirty="0">
                <a:solidFill>
                  <a:srgbClr val="0070C0"/>
                </a:solidFill>
              </a:rPr>
              <a:t>56.000 Χ 5        60.000 Χ 5</a:t>
            </a:r>
            <a:endParaRPr lang="el-GR" sz="2000" b="1" i="1" dirty="0">
              <a:solidFill>
                <a:srgbClr val="0070C0"/>
              </a:solidFill>
            </a:endParaRPr>
          </a:p>
          <a:p>
            <a:pPr>
              <a:buNone/>
            </a:pPr>
            <a:endParaRPr lang="el-GR" sz="2000" b="1" dirty="0"/>
          </a:p>
          <a:p>
            <a:pPr>
              <a:buNone/>
            </a:pPr>
            <a:r>
              <a:rPr lang="el-GR" sz="2000" dirty="0"/>
              <a:t>Απόκλιση </a:t>
            </a:r>
            <a:r>
              <a:rPr lang="el-GR" sz="2000" dirty="0" err="1"/>
              <a:t>Αποτελ</a:t>
            </a:r>
            <a:r>
              <a:rPr lang="el-GR" sz="2000" dirty="0"/>
              <a:t>/</a:t>
            </a:r>
            <a:r>
              <a:rPr lang="el-GR" sz="2000" dirty="0" err="1"/>
              <a:t>τος</a:t>
            </a:r>
            <a:r>
              <a:rPr lang="el-GR" sz="2000" dirty="0"/>
              <a:t> </a:t>
            </a:r>
            <a:r>
              <a:rPr lang="el-GR" sz="2000" dirty="0" err="1"/>
              <a:t>Γ.Β.Ε=Μεταβλ</a:t>
            </a:r>
            <a:r>
              <a:rPr lang="el-GR" sz="2000" dirty="0"/>
              <a:t>. Συντ. (Πρότυπες Ώρες – Πραγματικές Ώρες) =</a:t>
            </a:r>
          </a:p>
          <a:p>
            <a:pPr>
              <a:buNone/>
            </a:pPr>
            <a:r>
              <a:rPr lang="el-GR" sz="2000" dirty="0"/>
              <a:t>= 8 € /ω </a:t>
            </a:r>
            <a:r>
              <a:rPr lang="el-GR" sz="2000" dirty="0" err="1"/>
              <a:t>αε</a:t>
            </a:r>
            <a:r>
              <a:rPr lang="el-GR" sz="2000" dirty="0"/>
              <a:t> Χ (280.</a:t>
            </a:r>
            <a:r>
              <a:rPr lang="en-US" sz="2000" dirty="0"/>
              <a:t>0</a:t>
            </a:r>
            <a:r>
              <a:rPr lang="el-GR" sz="2000" dirty="0"/>
              <a:t>00 – 275.000) =</a:t>
            </a:r>
            <a:r>
              <a:rPr lang="el-GR" sz="2000" b="1" dirty="0"/>
              <a:t> 40.000</a:t>
            </a:r>
            <a:endParaRPr lang="el-GR" sz="2000" dirty="0"/>
          </a:p>
          <a:p>
            <a:pPr>
              <a:buNone/>
            </a:pPr>
            <a:endParaRPr lang="el-GR" sz="2000" dirty="0"/>
          </a:p>
          <a:p>
            <a:pPr>
              <a:buNone/>
            </a:pPr>
            <a:endParaRPr lang="el-GR" sz="2000" dirty="0"/>
          </a:p>
          <a:p>
            <a:pPr>
              <a:buNone/>
            </a:pPr>
            <a:endParaRPr lang="el-GR" sz="2000" dirty="0"/>
          </a:p>
          <a:p>
            <a:pPr>
              <a:buNone/>
            </a:pPr>
            <a:r>
              <a:rPr lang="el-GR" sz="2000" dirty="0" err="1"/>
              <a:t>Απόκλ</a:t>
            </a:r>
            <a:r>
              <a:rPr lang="en-US" sz="2000" dirty="0"/>
              <a:t>.</a:t>
            </a:r>
            <a:r>
              <a:rPr lang="el-GR" sz="2000" dirty="0"/>
              <a:t> </a:t>
            </a:r>
            <a:r>
              <a:rPr lang="el-GR" sz="2000" dirty="0" err="1"/>
              <a:t>προϋπ</a:t>
            </a:r>
            <a:r>
              <a:rPr lang="el-GR" sz="2000" dirty="0"/>
              <a:t>/</a:t>
            </a:r>
            <a:r>
              <a:rPr lang="el-GR" sz="2000" dirty="0" err="1"/>
              <a:t>σμού</a:t>
            </a:r>
            <a:r>
              <a:rPr lang="el-GR" sz="2000" dirty="0"/>
              <a:t>=(</a:t>
            </a:r>
            <a:r>
              <a:rPr lang="el-GR" sz="2000" dirty="0" err="1"/>
              <a:t>Σταθ</a:t>
            </a:r>
            <a:r>
              <a:rPr lang="el-GR" sz="2000" dirty="0"/>
              <a:t>. </a:t>
            </a:r>
            <a:r>
              <a:rPr lang="el-GR" sz="2000" dirty="0" err="1"/>
              <a:t>Συντ.ΧΠροϋπολ</a:t>
            </a:r>
            <a:r>
              <a:rPr lang="el-GR" sz="2000" dirty="0"/>
              <a:t>. Ώρες)+(</a:t>
            </a:r>
            <a:r>
              <a:rPr lang="el-GR" sz="2000" dirty="0" err="1"/>
              <a:t>Μεταβλ</a:t>
            </a:r>
            <a:r>
              <a:rPr lang="el-GR" sz="2000" dirty="0"/>
              <a:t>. </a:t>
            </a:r>
            <a:r>
              <a:rPr lang="el-GR" sz="2000" dirty="0" err="1"/>
              <a:t>Συντ.ΧΠραγμ</a:t>
            </a:r>
            <a:r>
              <a:rPr lang="el-GR" sz="2000" dirty="0"/>
              <a:t>. Ώρες) –</a:t>
            </a:r>
          </a:p>
          <a:p>
            <a:pPr>
              <a:buNone/>
            </a:pPr>
            <a:r>
              <a:rPr lang="el-GR" sz="2000" dirty="0"/>
              <a:t>- Πραγματικά Γ.Β.Ε = (12 Χ 300.000) + (8 Χ 275.000) – (2.340.000 + 3.750.00) = </a:t>
            </a:r>
          </a:p>
          <a:p>
            <a:pPr>
              <a:buNone/>
            </a:pPr>
            <a:r>
              <a:rPr lang="el-GR" sz="2000" dirty="0"/>
              <a:t>= 3.600.000 + 2.200.000 – 6.090.000 = </a:t>
            </a:r>
            <a:r>
              <a:rPr lang="el-GR" sz="2000" b="1" dirty="0"/>
              <a:t>- 290.000</a:t>
            </a:r>
            <a:endParaRPr lang="el-GR" sz="2000" dirty="0"/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78</a:t>
            </a:fld>
            <a:endParaRPr lang="el-GR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5400000" flipH="1" flipV="1">
            <a:off x="1893075" y="189308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 rot="5400000" flipH="1" flipV="1">
            <a:off x="3036877" y="1893083"/>
            <a:ext cx="49927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214290"/>
            <a:ext cx="8786874" cy="5911873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2000" dirty="0"/>
          </a:p>
          <a:p>
            <a:pPr>
              <a:buNone/>
            </a:pPr>
            <a:r>
              <a:rPr lang="el-GR" sz="2000" b="1" i="1" dirty="0"/>
              <a:t>2) Συνολική απόκλιση Γ.Β.Ε</a:t>
            </a:r>
          </a:p>
          <a:p>
            <a:pPr>
              <a:buNone/>
            </a:pPr>
            <a:r>
              <a:rPr lang="el-GR" sz="2000" dirty="0"/>
              <a:t> </a:t>
            </a:r>
          </a:p>
          <a:p>
            <a:pPr>
              <a:buNone/>
            </a:pPr>
            <a:r>
              <a:rPr lang="el-GR" sz="2000" dirty="0"/>
              <a:t>Συνολική απόκλιση Γ.Β.Ε = Πρότυπα Γ.Β.Ε – Πραγματικά Γ.Β.Ε =</a:t>
            </a:r>
          </a:p>
          <a:p>
            <a:pPr>
              <a:buNone/>
            </a:pPr>
            <a:endParaRPr lang="el-GR" sz="2000" dirty="0"/>
          </a:p>
          <a:p>
            <a:pPr>
              <a:buNone/>
            </a:pPr>
            <a:r>
              <a:rPr lang="el-GR" sz="2000" dirty="0"/>
              <a:t>= Πρότυπες ώρες Χ Πρότυπο συντελεστή Γ.Β.Ε – Πραγματικά Γ.Β.Ε =</a:t>
            </a:r>
          </a:p>
          <a:p>
            <a:pPr>
              <a:buNone/>
            </a:pPr>
            <a:endParaRPr lang="el-GR" sz="2000" dirty="0"/>
          </a:p>
          <a:p>
            <a:pPr>
              <a:buNone/>
            </a:pPr>
            <a:r>
              <a:rPr lang="el-GR" sz="2000" dirty="0"/>
              <a:t>= 280.000 Χ (8+12) – 6.090.000 = 5.600.000 – 6.090.000 =  </a:t>
            </a:r>
            <a:r>
              <a:rPr lang="el-GR" sz="2000" b="1" dirty="0"/>
              <a:t>-490.000</a:t>
            </a:r>
          </a:p>
          <a:p>
            <a:pPr>
              <a:buNone/>
            </a:pPr>
            <a:endParaRPr lang="el-GR" sz="2000" dirty="0"/>
          </a:p>
          <a:p>
            <a:pPr>
              <a:buNone/>
            </a:pPr>
            <a:r>
              <a:rPr lang="el-GR" sz="1400" b="1" i="1" dirty="0">
                <a:solidFill>
                  <a:srgbClr val="0070C0"/>
                </a:solidFill>
              </a:rPr>
              <a:t> </a:t>
            </a:r>
            <a:r>
              <a:rPr lang="en-US" sz="1400" b="1" i="1" dirty="0">
                <a:solidFill>
                  <a:srgbClr val="0070C0"/>
                </a:solidFill>
              </a:rPr>
              <a:t>     </a:t>
            </a:r>
            <a:r>
              <a:rPr lang="el-GR" sz="1400" b="1" i="1" dirty="0">
                <a:solidFill>
                  <a:srgbClr val="0070C0"/>
                </a:solidFill>
              </a:rPr>
              <a:t>56.000 Χ 5                     (2.340.000 + 3.750.000)</a:t>
            </a:r>
          </a:p>
          <a:p>
            <a:pPr>
              <a:buNone/>
            </a:pPr>
            <a:endParaRPr lang="el-GR" sz="1400" b="1" i="1" dirty="0">
              <a:solidFill>
                <a:srgbClr val="0070C0"/>
              </a:solidFill>
            </a:endParaRPr>
          </a:p>
          <a:p>
            <a:pPr>
              <a:buNone/>
            </a:pPr>
            <a:endParaRPr lang="el-GR" sz="1400" b="1" i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l-GR" sz="2400" b="1" i="1" dirty="0">
                <a:solidFill>
                  <a:srgbClr val="002060"/>
                </a:solidFill>
              </a:rPr>
              <a:t>Το αλγεβρικό άθροισμα των επιμέρους αποκλίσεων των Γ.Β.Ε</a:t>
            </a:r>
          </a:p>
          <a:p>
            <a:pPr>
              <a:buNone/>
            </a:pPr>
            <a:endParaRPr lang="el-GR" sz="2400" b="1" i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el-GR" sz="2400" b="1" i="1" dirty="0">
                <a:solidFill>
                  <a:srgbClr val="002060"/>
                </a:solidFill>
              </a:rPr>
              <a:t>-240.000 + 40.000 – 290.000 = - 490.000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79</a:t>
            </a:fld>
            <a:endParaRPr lang="el-GR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5400000" flipH="1" flipV="1">
            <a:off x="2679687" y="3321049"/>
            <a:ext cx="35639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Έλλειψη"/>
          <p:cNvSpPr/>
          <p:nvPr/>
        </p:nvSpPr>
        <p:spPr>
          <a:xfrm>
            <a:off x="6286512" y="2714620"/>
            <a:ext cx="1000132" cy="500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Έλλειψη"/>
          <p:cNvSpPr/>
          <p:nvPr/>
        </p:nvSpPr>
        <p:spPr>
          <a:xfrm>
            <a:off x="4071934" y="5143512"/>
            <a:ext cx="1357322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5400000" flipH="1" flipV="1">
            <a:off x="679423" y="332104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300" b="1" i="1"/>
              <a:t>ΠΡΟΤΥΠΟ ΚΟΣΤΟΣ</a:t>
            </a:r>
            <a:br>
              <a:rPr lang="el-GR" sz="4300" b="1" i="1"/>
            </a:br>
            <a:r>
              <a:rPr lang="el-GR" sz="4300" b="1" i="1"/>
              <a:t>(</a:t>
            </a:r>
            <a:r>
              <a:rPr lang="en-US" sz="4300" b="1" i="1"/>
              <a:t>Standard cost)</a:t>
            </a:r>
            <a:endParaRPr lang="el-GR" sz="4300" b="1" i="1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900"/>
          </a:p>
          <a:p>
            <a:pPr>
              <a:buNone/>
            </a:pPr>
            <a:r>
              <a:rPr lang="el-GR" sz="1900" b="1"/>
              <a:t>Πρότυπο  κόστος  </a:t>
            </a:r>
            <a:r>
              <a:rPr lang="el-GR" sz="1900"/>
              <a:t>είναι  το  κόστος  παραγωγής  και  λειτουργίας </a:t>
            </a:r>
          </a:p>
          <a:p>
            <a:pPr>
              <a:buNone/>
            </a:pPr>
            <a:r>
              <a:rPr lang="el-GR" sz="1900"/>
              <a:t>μίας επιχείρησης το οποίο έχει </a:t>
            </a:r>
            <a:r>
              <a:rPr lang="el-GR" sz="1900" b="1"/>
              <a:t>προκαθορισθεί </a:t>
            </a:r>
            <a:r>
              <a:rPr lang="el-GR" sz="1900"/>
              <a:t>πολύ προσεκτικά</a:t>
            </a:r>
          </a:p>
          <a:p>
            <a:pPr>
              <a:buNone/>
            </a:pPr>
            <a:r>
              <a:rPr lang="el-GR" sz="1900"/>
              <a:t>με  βάση υπολογισμούς  και τιμές  που </a:t>
            </a:r>
            <a:r>
              <a:rPr lang="en-US" sz="1900"/>
              <a:t> </a:t>
            </a:r>
            <a:r>
              <a:rPr lang="el-GR" sz="1900" b="1"/>
              <a:t>στηρίζονται  σε στοιχεία </a:t>
            </a:r>
          </a:p>
          <a:p>
            <a:pPr>
              <a:buNone/>
            </a:pPr>
            <a:r>
              <a:rPr lang="el-GR" sz="1900" b="1"/>
              <a:t>του παρελθόντος και του παρόντος  καθώς και προβλέψεις του</a:t>
            </a:r>
          </a:p>
          <a:p>
            <a:pPr>
              <a:buNone/>
            </a:pPr>
            <a:r>
              <a:rPr lang="el-GR" sz="1900" b="1"/>
              <a:t>μέλλοντος. 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/>
              <a:t>Είναι   το  κόστος  που  αναλογεί  στις  δαπάνες  παραγωγής  ανά </a:t>
            </a:r>
          </a:p>
          <a:p>
            <a:pPr>
              <a:buNone/>
            </a:pPr>
            <a:r>
              <a:rPr lang="el-GR" sz="1900"/>
              <a:t>μονάδα    προϊόντος    όταν     η     επιχείρηση    λειτουργεί    κατά</a:t>
            </a:r>
          </a:p>
          <a:p>
            <a:pPr>
              <a:buNone/>
            </a:pPr>
            <a:r>
              <a:rPr lang="el-GR" sz="1900" b="1"/>
              <a:t>ορθολογικό  τρόπο</a:t>
            </a:r>
            <a:r>
              <a:rPr lang="el-GR" sz="1900"/>
              <a:t>. </a:t>
            </a: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8</a:t>
            </a:fld>
            <a:endParaRPr lang="el-GR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28628"/>
          </a:xfrm>
        </p:spPr>
        <p:txBody>
          <a:bodyPr>
            <a:noAutofit/>
          </a:bodyPr>
          <a:lstStyle/>
          <a:p>
            <a:r>
              <a:rPr lang="el-GR" sz="2800" b="1" i="1" dirty="0">
                <a:solidFill>
                  <a:srgbClr val="002060"/>
                </a:solidFill>
              </a:rPr>
              <a:t>ΑΣΚΗΣΗ 5.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642918"/>
            <a:ext cx="8929718" cy="571504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l-GR" sz="3800" dirty="0"/>
              <a:t>Τα  παρακάτω δεδομένα  αφορούν  τον μήνα Νοέμβριο του 20ΧΧ της</a:t>
            </a:r>
          </a:p>
          <a:p>
            <a:pPr>
              <a:buNone/>
            </a:pPr>
            <a:r>
              <a:rPr lang="el-GR" sz="3800" dirty="0"/>
              <a:t>επιχείρησης «ΖΗΤΑ», η οποία εφαρμόζει πρότυπη κοστολόγηση. </a:t>
            </a:r>
          </a:p>
          <a:p>
            <a:pPr>
              <a:buNone/>
            </a:pPr>
            <a:endParaRPr lang="el-GR" sz="2800" dirty="0"/>
          </a:p>
          <a:p>
            <a:pPr>
              <a:buNone/>
            </a:pPr>
            <a:r>
              <a:rPr lang="el-GR" sz="2800" dirty="0"/>
              <a:t> </a:t>
            </a:r>
          </a:p>
          <a:p>
            <a:pPr>
              <a:buNone/>
            </a:pPr>
            <a:endParaRPr lang="el-GR" sz="2800" dirty="0"/>
          </a:p>
          <a:p>
            <a:pPr>
              <a:buNone/>
            </a:pPr>
            <a:endParaRPr lang="el-GR" sz="2800" dirty="0"/>
          </a:p>
          <a:p>
            <a:pPr>
              <a:buNone/>
            </a:pPr>
            <a:endParaRPr lang="el-GR" sz="2800" dirty="0"/>
          </a:p>
          <a:p>
            <a:pPr>
              <a:buNone/>
            </a:pPr>
            <a:endParaRPr lang="el-GR" sz="2800" dirty="0"/>
          </a:p>
          <a:p>
            <a:pPr>
              <a:buNone/>
            </a:pPr>
            <a:endParaRPr lang="el-GR" sz="2800" dirty="0"/>
          </a:p>
          <a:p>
            <a:pPr>
              <a:buNone/>
            </a:pPr>
            <a:endParaRPr lang="el-GR" sz="2800" dirty="0"/>
          </a:p>
          <a:p>
            <a:pPr>
              <a:buNone/>
            </a:pPr>
            <a:endParaRPr lang="el-GR" sz="2800" dirty="0"/>
          </a:p>
          <a:p>
            <a:pPr>
              <a:buNone/>
            </a:pPr>
            <a:endParaRPr lang="el-GR" sz="2800" dirty="0"/>
          </a:p>
          <a:p>
            <a:pPr>
              <a:buNone/>
            </a:pPr>
            <a:r>
              <a:rPr lang="el-GR" sz="3800" dirty="0"/>
              <a:t>Να προσδιορισθούν </a:t>
            </a:r>
          </a:p>
          <a:p>
            <a:pPr>
              <a:buNone/>
            </a:pPr>
            <a:r>
              <a:rPr lang="el-GR" sz="3800" dirty="0"/>
              <a:t>1) Η απόκλιση απόδοσης άμεσης εργασίας</a:t>
            </a:r>
          </a:p>
          <a:p>
            <a:pPr>
              <a:buNone/>
            </a:pPr>
            <a:r>
              <a:rPr lang="el-GR" sz="3800" dirty="0"/>
              <a:t>2)Η απόκλιση όγκου παραγωγής Γ.Β.Ε</a:t>
            </a:r>
          </a:p>
          <a:p>
            <a:pPr>
              <a:buNone/>
            </a:pPr>
            <a:r>
              <a:rPr lang="el-GR" sz="3800" dirty="0"/>
              <a:t>3) Η απόκλιση αποτελεσματικότητος Γ.Β.Ε</a:t>
            </a:r>
          </a:p>
          <a:p>
            <a:pPr>
              <a:buNone/>
            </a:pPr>
            <a:r>
              <a:rPr lang="el-GR" sz="3800" dirty="0"/>
              <a:t>4) Η απόκλιση προϋπολογισμού Γ.Β.Ε</a:t>
            </a:r>
          </a:p>
          <a:p>
            <a:pPr>
              <a:buNone/>
            </a:pPr>
            <a:r>
              <a:rPr lang="el-GR" sz="3800" dirty="0"/>
              <a:t> </a:t>
            </a:r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80</a:t>
            </a:fld>
            <a:endParaRPr lang="el-GR"/>
          </a:p>
        </p:txBody>
      </p:sp>
      <p:graphicFrame>
        <p:nvGraphicFramePr>
          <p:cNvPr id="133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079470"/>
              </p:ext>
            </p:extLst>
          </p:nvPr>
        </p:nvGraphicFramePr>
        <p:xfrm>
          <a:off x="214282" y="1340768"/>
          <a:ext cx="7358114" cy="2500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5" name="Φύλλο εργασίας" r:id="rId3" imgW="4300833" imgH="1350207" progId="Excel.Sheet.12">
                  <p:embed/>
                </p:oleObj>
              </mc:Choice>
              <mc:Fallback>
                <p:oleObj name="Φύλλο εργασίας" r:id="rId3" imgW="4300833" imgH="1350207" progId="Excel.Shee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1340768"/>
                        <a:ext cx="7358114" cy="25003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el-GR" sz="2800" b="1" i="1" dirty="0">
                <a:solidFill>
                  <a:srgbClr val="002060"/>
                </a:solidFill>
              </a:rPr>
              <a:t>ΛΥΣΗ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642918"/>
            <a:ext cx="9001156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300" b="1" i="1" dirty="0"/>
              <a:t>Υπολογισμός πρότυπου ωρομισθίου</a:t>
            </a:r>
          </a:p>
          <a:p>
            <a:pPr>
              <a:buNone/>
            </a:pPr>
            <a:r>
              <a:rPr lang="el-GR" sz="2300" dirty="0"/>
              <a:t>Απόκλιση Α.Ε = Πρότυπο κόστος Α.Ε – Πραγματικό κόστος Α.Ε </a:t>
            </a:r>
          </a:p>
          <a:p>
            <a:pPr>
              <a:buNone/>
            </a:pPr>
            <a:r>
              <a:rPr lang="el-GR" sz="2300" dirty="0"/>
              <a:t>   16.000=Πρότυπο κόστος Α.Ε–434.000     </a:t>
            </a:r>
            <a:r>
              <a:rPr lang="el-GR" sz="2300" b="1" dirty="0"/>
              <a:t>Πρότυπο κόστος Α.Ε=450.000</a:t>
            </a:r>
            <a:r>
              <a:rPr lang="en-US" sz="2300" b="1" dirty="0"/>
              <a:t>  </a:t>
            </a:r>
            <a:endParaRPr lang="el-GR" sz="2300" b="1" dirty="0"/>
          </a:p>
          <a:p>
            <a:pPr>
              <a:buNone/>
            </a:pPr>
            <a:endParaRPr lang="el-GR" sz="2300" b="1" dirty="0"/>
          </a:p>
          <a:p>
            <a:pPr>
              <a:buNone/>
            </a:pPr>
            <a:r>
              <a:rPr lang="el-GR" sz="2300" dirty="0"/>
              <a:t>Πρότυπο ωρομίσθιο =                                     =                = 30 €/ω ΑΕ</a:t>
            </a:r>
          </a:p>
          <a:p>
            <a:pPr>
              <a:buNone/>
            </a:pPr>
            <a:endParaRPr lang="el-GR" sz="2300" dirty="0"/>
          </a:p>
          <a:p>
            <a:pPr marL="457200" indent="-457200">
              <a:buAutoNum type="arabicParenR"/>
            </a:pPr>
            <a:r>
              <a:rPr lang="el-GR" sz="2400" b="1" i="1" dirty="0"/>
              <a:t>Η απόκλιση απόδοσης άμεσης εργασίας</a:t>
            </a:r>
          </a:p>
          <a:p>
            <a:pPr marL="457200" indent="-457200">
              <a:buNone/>
            </a:pPr>
            <a:r>
              <a:rPr lang="el-GR" sz="2400" dirty="0" err="1"/>
              <a:t>Αω</a:t>
            </a:r>
            <a:r>
              <a:rPr lang="el-GR" sz="2400" dirty="0"/>
              <a:t> = </a:t>
            </a:r>
            <a:r>
              <a:rPr lang="en-US" sz="2400" dirty="0"/>
              <a:t>S</a:t>
            </a:r>
            <a:r>
              <a:rPr lang="el-GR" sz="2400" dirty="0"/>
              <a:t>μ (</a:t>
            </a:r>
            <a:r>
              <a:rPr lang="en-US" sz="2400" dirty="0"/>
              <a:t>S</a:t>
            </a:r>
            <a:r>
              <a:rPr lang="el-GR" sz="2400" dirty="0"/>
              <a:t>ω – Πω) = 30 (15.000 – 14.000) = </a:t>
            </a:r>
            <a:r>
              <a:rPr lang="el-GR" sz="2400" b="1" dirty="0"/>
              <a:t>30.000</a:t>
            </a:r>
          </a:p>
          <a:p>
            <a:pPr marL="457200" indent="-457200">
              <a:buNone/>
            </a:pPr>
            <a:endParaRPr lang="el-GR" sz="2400" b="1" i="1" dirty="0"/>
          </a:p>
          <a:p>
            <a:pPr marL="457200" indent="-457200">
              <a:buNone/>
            </a:pPr>
            <a:r>
              <a:rPr lang="el-GR" sz="2400" b="1" i="1" dirty="0"/>
              <a:t>Υπολογισμός σταθερού και μεταβλητού συντελεστή</a:t>
            </a:r>
          </a:p>
          <a:p>
            <a:pPr marL="457200" indent="-457200">
              <a:buNone/>
            </a:pPr>
            <a:r>
              <a:rPr lang="el-GR" sz="2400" dirty="0"/>
              <a:t>Σταθερός συντελεστής =                          =             = 7,5 €/ω ΑΕ</a:t>
            </a:r>
          </a:p>
          <a:p>
            <a:pPr marL="457200" indent="-457200">
              <a:buNone/>
            </a:pPr>
            <a:endParaRPr lang="el-GR" sz="2400" dirty="0"/>
          </a:p>
          <a:p>
            <a:pPr marL="457200" indent="-457200">
              <a:buNone/>
            </a:pPr>
            <a:r>
              <a:rPr lang="el-GR" sz="2400" dirty="0"/>
              <a:t>Μεταβλητός συντελεστής Γ.Β.Ε = 22,5 – 7,5 = 15 €/ω ΑΕ</a:t>
            </a:r>
          </a:p>
          <a:p>
            <a:pPr>
              <a:buNone/>
            </a:pPr>
            <a:endParaRPr lang="el-GR" sz="2300" dirty="0"/>
          </a:p>
          <a:p>
            <a:pPr>
              <a:buNone/>
            </a:pPr>
            <a:endParaRPr lang="el-GR" sz="2300" dirty="0"/>
          </a:p>
          <a:p>
            <a:pPr>
              <a:buNone/>
            </a:pPr>
            <a:endParaRPr lang="el-GR" sz="23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81</a:t>
            </a:fld>
            <a:endParaRPr lang="el-GR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>
            <a:off x="5000628" y="1714488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>
            <a:off x="7643834" y="1285860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>
            <a:off x="142844" y="1714488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341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2214554"/>
            <a:ext cx="2286000" cy="714380"/>
          </a:xfrm>
          <a:prstGeom prst="rect">
            <a:avLst/>
          </a:prstGeom>
          <a:noFill/>
        </p:spPr>
      </p:pic>
      <p:sp>
        <p:nvSpPr>
          <p:cNvPr id="134147" name="Rectangle 3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3414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214554"/>
            <a:ext cx="895350" cy="642942"/>
          </a:xfrm>
          <a:prstGeom prst="rect">
            <a:avLst/>
          </a:prstGeom>
          <a:noFill/>
        </p:spPr>
      </p:pic>
      <p:sp>
        <p:nvSpPr>
          <p:cNvPr id="134150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41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3415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4857760"/>
            <a:ext cx="1609725" cy="628650"/>
          </a:xfrm>
          <a:prstGeom prst="rect">
            <a:avLst/>
          </a:prstGeom>
          <a:noFill/>
        </p:spPr>
      </p:pic>
      <p:sp>
        <p:nvSpPr>
          <p:cNvPr id="134153" name="Rectangle 9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415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34154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4857760"/>
            <a:ext cx="752475" cy="619125"/>
          </a:xfrm>
          <a:prstGeom prst="rect">
            <a:avLst/>
          </a:prstGeom>
          <a:noFill/>
        </p:spPr>
      </p:pic>
      <p:sp>
        <p:nvSpPr>
          <p:cNvPr id="134156" name="Rectangle 12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214290"/>
            <a:ext cx="8858312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000" b="1" dirty="0"/>
              <a:t>2)</a:t>
            </a:r>
          </a:p>
          <a:p>
            <a:pPr>
              <a:buNone/>
            </a:pPr>
            <a:r>
              <a:rPr lang="el-GR" sz="2000" b="1" dirty="0"/>
              <a:t>Απόκλιση Όγκου Παραγωγής Γ.Β.Ε </a:t>
            </a:r>
            <a:r>
              <a:rPr lang="el-GR" sz="2000" dirty="0"/>
              <a:t>= </a:t>
            </a:r>
            <a:r>
              <a:rPr lang="el-GR" sz="2000" dirty="0" err="1"/>
              <a:t>Σταθ</a:t>
            </a:r>
            <a:r>
              <a:rPr lang="el-GR" sz="2000" dirty="0"/>
              <a:t>. Συντ. (Πρότυπες Ώρες – </a:t>
            </a:r>
            <a:r>
              <a:rPr lang="el-GR" sz="2000" dirty="0" err="1"/>
              <a:t>Προϋπολ</a:t>
            </a:r>
            <a:r>
              <a:rPr lang="el-GR" sz="2000" dirty="0"/>
              <a:t>. Ώρες)</a:t>
            </a:r>
          </a:p>
          <a:p>
            <a:pPr>
              <a:buNone/>
            </a:pPr>
            <a:r>
              <a:rPr lang="el-GR" sz="2000" dirty="0"/>
              <a:t>= 7,5 € /ω </a:t>
            </a:r>
            <a:r>
              <a:rPr lang="el-GR" sz="2000" dirty="0" err="1"/>
              <a:t>αε</a:t>
            </a:r>
            <a:r>
              <a:rPr lang="el-GR" sz="2000" dirty="0"/>
              <a:t> Χ (15.000 – 12.000) = 7,5 Χ 3.000 = </a:t>
            </a:r>
            <a:r>
              <a:rPr lang="el-GR" sz="2000" b="1" dirty="0"/>
              <a:t>22.500</a:t>
            </a:r>
          </a:p>
          <a:p>
            <a:pPr>
              <a:buNone/>
            </a:pPr>
            <a:endParaRPr lang="el-GR" sz="2000" b="1" dirty="0"/>
          </a:p>
          <a:p>
            <a:pPr>
              <a:buNone/>
            </a:pPr>
            <a:r>
              <a:rPr lang="el-GR" sz="2000" b="1" dirty="0"/>
              <a:t>3)</a:t>
            </a:r>
          </a:p>
          <a:p>
            <a:pPr>
              <a:buNone/>
            </a:pPr>
            <a:r>
              <a:rPr lang="el-GR" sz="2000" b="1" dirty="0"/>
              <a:t>Απόκλιση </a:t>
            </a:r>
            <a:r>
              <a:rPr lang="el-GR" sz="2000" b="1" dirty="0" err="1"/>
              <a:t>Αποτελ</a:t>
            </a:r>
            <a:r>
              <a:rPr lang="el-GR" sz="2000" b="1" dirty="0"/>
              <a:t>/</a:t>
            </a:r>
            <a:r>
              <a:rPr lang="el-GR" sz="2000" b="1" dirty="0" err="1"/>
              <a:t>τος</a:t>
            </a:r>
            <a:r>
              <a:rPr lang="el-GR" sz="2000" b="1" dirty="0"/>
              <a:t> </a:t>
            </a:r>
            <a:r>
              <a:rPr lang="el-GR" sz="2000" b="1" dirty="0" err="1"/>
              <a:t>Γ.Β.Ε</a:t>
            </a:r>
            <a:r>
              <a:rPr lang="el-GR" sz="2000" dirty="0" err="1"/>
              <a:t>=Μεταβλ</a:t>
            </a:r>
            <a:r>
              <a:rPr lang="el-GR" sz="2000" dirty="0"/>
              <a:t>. Συντ. (Πρότυπες Ώρες – Πραγματικές Ώρες) =</a:t>
            </a:r>
          </a:p>
          <a:p>
            <a:pPr>
              <a:buNone/>
            </a:pPr>
            <a:r>
              <a:rPr lang="el-GR" sz="2000" dirty="0"/>
              <a:t>= 15 € /ω </a:t>
            </a:r>
            <a:r>
              <a:rPr lang="el-GR" sz="2000" dirty="0" err="1"/>
              <a:t>αε</a:t>
            </a:r>
            <a:r>
              <a:rPr lang="el-GR" sz="2000" dirty="0"/>
              <a:t> Χ (15.</a:t>
            </a:r>
            <a:r>
              <a:rPr lang="en-US" sz="2000" dirty="0"/>
              <a:t>0</a:t>
            </a:r>
            <a:r>
              <a:rPr lang="el-GR" sz="2000" dirty="0"/>
              <a:t>00 – 14.000) =</a:t>
            </a:r>
            <a:r>
              <a:rPr lang="el-GR" sz="2000" b="1" dirty="0"/>
              <a:t> 15.000</a:t>
            </a:r>
          </a:p>
          <a:p>
            <a:pPr>
              <a:buNone/>
            </a:pPr>
            <a:endParaRPr lang="el-GR" sz="2000" b="1" dirty="0"/>
          </a:p>
          <a:p>
            <a:pPr>
              <a:buNone/>
            </a:pPr>
            <a:r>
              <a:rPr lang="el-GR" sz="2000" b="1" dirty="0"/>
              <a:t>4)</a:t>
            </a:r>
            <a:endParaRPr lang="el-GR" sz="2000" dirty="0"/>
          </a:p>
          <a:p>
            <a:pPr>
              <a:buNone/>
            </a:pPr>
            <a:r>
              <a:rPr lang="el-GR" sz="2000" b="1" dirty="0"/>
              <a:t>Απόκλιση προϋπολογισμού</a:t>
            </a:r>
            <a:r>
              <a:rPr lang="el-GR" sz="2000" dirty="0"/>
              <a:t>=</a:t>
            </a:r>
          </a:p>
          <a:p>
            <a:pPr>
              <a:buNone/>
            </a:pPr>
            <a:r>
              <a:rPr lang="el-GR" sz="2000" dirty="0"/>
              <a:t>=(</a:t>
            </a:r>
            <a:r>
              <a:rPr lang="el-GR" sz="2000" dirty="0" err="1"/>
              <a:t>Σταθ</a:t>
            </a:r>
            <a:r>
              <a:rPr lang="el-GR" sz="2000" dirty="0"/>
              <a:t>. Συντ. Χ </a:t>
            </a:r>
            <a:r>
              <a:rPr lang="el-GR" sz="2000" dirty="0" err="1"/>
              <a:t>Προϋπολ</a:t>
            </a:r>
            <a:r>
              <a:rPr lang="el-GR" sz="2000" dirty="0"/>
              <a:t>. Ώρες)+(</a:t>
            </a:r>
            <a:r>
              <a:rPr lang="el-GR" sz="2000" dirty="0" err="1"/>
              <a:t>Μεταβλ</a:t>
            </a:r>
            <a:r>
              <a:rPr lang="el-GR" sz="2000" dirty="0"/>
              <a:t>. Συντ. Χ </a:t>
            </a:r>
            <a:r>
              <a:rPr lang="el-GR" sz="2000" dirty="0" err="1"/>
              <a:t>Πραγμ</a:t>
            </a:r>
            <a:r>
              <a:rPr lang="el-GR" sz="2000" dirty="0"/>
              <a:t>. Ώρες)–Πραγματικά Γ.Β.Ε= </a:t>
            </a:r>
          </a:p>
          <a:p>
            <a:pPr>
              <a:buNone/>
            </a:pPr>
            <a:r>
              <a:rPr lang="el-GR" sz="2000" dirty="0"/>
              <a:t>=(7,5 Χ 12.000) + (15 Χ 14.000) – 320.000 = 90.000 + 210.000 – 320.000 = </a:t>
            </a:r>
            <a:r>
              <a:rPr lang="el-GR" sz="2000" b="1" dirty="0"/>
              <a:t>- 20.000</a:t>
            </a:r>
            <a:endParaRPr lang="el-GR" sz="2000" dirty="0"/>
          </a:p>
          <a:p>
            <a:pPr>
              <a:buNone/>
            </a:pPr>
            <a:endParaRPr lang="el-GR" sz="2000" b="1" dirty="0"/>
          </a:p>
          <a:p>
            <a:pPr>
              <a:buNone/>
            </a:pPr>
            <a:endParaRPr lang="el-GR" sz="22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82</a:t>
            </a:fld>
            <a:endParaRPr lang="el-GR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Autofit/>
          </a:bodyPr>
          <a:lstStyle/>
          <a:p>
            <a:r>
              <a:rPr lang="el-GR" sz="2800" b="1" i="1" dirty="0">
                <a:solidFill>
                  <a:srgbClr val="002060"/>
                </a:solidFill>
              </a:rPr>
              <a:t>ΑΣΚΗΣΗ 6.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642918"/>
            <a:ext cx="8501122" cy="57150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400" dirty="0"/>
              <a:t>Για τη  βιομηχανική  επιχείρηση  «Ε» η οποία εφαρμόζει πρότυπη </a:t>
            </a:r>
          </a:p>
          <a:p>
            <a:pPr>
              <a:buNone/>
            </a:pPr>
            <a:r>
              <a:rPr lang="el-GR" sz="2400" dirty="0"/>
              <a:t>κοστολόγηση δίδονται τα παρακάτω στοιχεία</a:t>
            </a:r>
            <a:r>
              <a:rPr lang="en-US" sz="2400" dirty="0"/>
              <a:t>:</a:t>
            </a:r>
            <a:endParaRPr lang="el-GR" sz="2400" dirty="0"/>
          </a:p>
          <a:p>
            <a:pPr>
              <a:buNone/>
            </a:pPr>
            <a:r>
              <a:rPr lang="el-GR" sz="2400" dirty="0"/>
              <a:t>Στην  αρχή  της  περιόδου  υπήρχαν  100  μον.</a:t>
            </a:r>
            <a:r>
              <a:rPr lang="el-GR" sz="2400" i="1" dirty="0"/>
              <a:t>   </a:t>
            </a:r>
            <a:r>
              <a:rPr lang="el-GR" sz="2400" dirty="0" err="1"/>
              <a:t>ημικατεργασμένου</a:t>
            </a:r>
            <a:endParaRPr lang="el-GR" sz="2400" dirty="0"/>
          </a:p>
          <a:p>
            <a:pPr>
              <a:buNone/>
            </a:pPr>
            <a:r>
              <a:rPr lang="el-GR" sz="2400" dirty="0"/>
              <a:t>προϊόντος, επεξεργασμένες κατά 50% ως προς την άμεση εργασία.</a:t>
            </a:r>
          </a:p>
          <a:p>
            <a:pPr>
              <a:buNone/>
            </a:pPr>
            <a:r>
              <a:rPr lang="el-GR" sz="2400" dirty="0"/>
              <a:t>Κατά την διάρκεια της  περιόδου  παρήχθησαν 1.300 μον.  ετοίμου</a:t>
            </a:r>
          </a:p>
          <a:p>
            <a:pPr>
              <a:buNone/>
            </a:pPr>
            <a:r>
              <a:rPr lang="el-GR" sz="2400" dirty="0"/>
              <a:t>προϊόντος και 200 μον.  </a:t>
            </a:r>
            <a:r>
              <a:rPr lang="el-GR" sz="2400" dirty="0" err="1"/>
              <a:t>ημικατεργασμένες</a:t>
            </a:r>
            <a:r>
              <a:rPr lang="el-GR" sz="2400" dirty="0"/>
              <a:t> κατά 50%  ως  προς την</a:t>
            </a:r>
          </a:p>
          <a:p>
            <a:pPr>
              <a:buNone/>
            </a:pPr>
            <a:r>
              <a:rPr lang="el-GR" sz="2400" dirty="0"/>
              <a:t>άμεση εργασία.</a:t>
            </a:r>
          </a:p>
          <a:p>
            <a:pPr>
              <a:buNone/>
            </a:pPr>
            <a:r>
              <a:rPr lang="el-GR" sz="2400" dirty="0"/>
              <a:t>Το   τμήμα   του   πρότυπου   κοστολογίου   που   αφορά    τα   Γ.Β.Ε</a:t>
            </a:r>
          </a:p>
          <a:p>
            <a:pPr>
              <a:buNone/>
            </a:pPr>
            <a:r>
              <a:rPr lang="el-GR" sz="2400" dirty="0"/>
              <a:t>περιλαμβάνει </a:t>
            </a:r>
            <a:r>
              <a:rPr lang="en-US" sz="2400" dirty="0"/>
              <a:t>:</a:t>
            </a:r>
            <a:r>
              <a:rPr lang="el-GR" sz="2400" dirty="0"/>
              <a:t> ώρες 3 Χ 2 €/ω = 6 €.</a:t>
            </a:r>
          </a:p>
          <a:p>
            <a:pPr>
              <a:buNone/>
            </a:pPr>
            <a:r>
              <a:rPr lang="el-GR" sz="2400" dirty="0"/>
              <a:t>Ο προϋπολογισμός προβλέπει παραγωγή 2.000  μονάδες   ετοίμου</a:t>
            </a:r>
          </a:p>
          <a:p>
            <a:pPr>
              <a:buNone/>
            </a:pPr>
            <a:r>
              <a:rPr lang="el-GR" sz="2400" dirty="0"/>
              <a:t>προϊόντος και σταθερά Γ.Β.Ε  4.800 €.</a:t>
            </a:r>
          </a:p>
          <a:p>
            <a:pPr>
              <a:buNone/>
            </a:pPr>
            <a:r>
              <a:rPr lang="el-GR" sz="2400" dirty="0"/>
              <a:t>Τα  πραγματικά Γ.Β.Ε  ανήλθαν  στα   8.500 €,  ενώ  οι  πραγματικές</a:t>
            </a:r>
          </a:p>
          <a:p>
            <a:pPr>
              <a:buNone/>
            </a:pPr>
            <a:r>
              <a:rPr lang="el-GR" sz="2400" dirty="0"/>
              <a:t>ώρες στις 4.200.</a:t>
            </a:r>
          </a:p>
          <a:p>
            <a:pPr>
              <a:buNone/>
            </a:pPr>
            <a:r>
              <a:rPr lang="el-GR" sz="2400" dirty="0"/>
              <a:t>Να προσδιορισθούν οι αποκλίσεις των Γ.Β.Ε.</a:t>
            </a:r>
          </a:p>
          <a:p>
            <a:pPr>
              <a:buNone/>
            </a:pPr>
            <a:endParaRPr lang="el-GR" sz="2400" i="1" dirty="0"/>
          </a:p>
          <a:p>
            <a:pPr>
              <a:buNone/>
            </a:pPr>
            <a:endParaRPr lang="el-GR" sz="2400" b="1" i="1" dirty="0">
              <a:solidFill>
                <a:srgbClr val="0070C0"/>
              </a:solidFill>
            </a:endParaRPr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83</a:t>
            </a:fld>
            <a:endParaRPr lang="el-GR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00066"/>
          </a:xfrm>
        </p:spPr>
        <p:txBody>
          <a:bodyPr>
            <a:normAutofit fontScale="90000"/>
          </a:bodyPr>
          <a:lstStyle/>
          <a:p>
            <a:br>
              <a:rPr lang="en-US" sz="2800" b="1" i="1" dirty="0">
                <a:solidFill>
                  <a:srgbClr val="0070C0"/>
                </a:solidFill>
              </a:rPr>
            </a:br>
            <a:r>
              <a:rPr lang="el-GR" sz="3100" b="1" i="1" dirty="0">
                <a:solidFill>
                  <a:srgbClr val="002060"/>
                </a:solidFill>
              </a:rPr>
              <a:t>Λύση</a:t>
            </a:r>
            <a:br>
              <a:rPr lang="el-GR" sz="3100" b="1" i="1" dirty="0">
                <a:solidFill>
                  <a:srgbClr val="002060"/>
                </a:solidFill>
              </a:rPr>
            </a:br>
            <a:endParaRPr lang="el-GR" sz="3100" dirty="0">
              <a:solidFill>
                <a:srgbClr val="00206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5643602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2400" b="1" i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l-GR" sz="2400" dirty="0"/>
              <a:t>Οι  πρότυπες  ώρες που αφορούν την  πραγματική παραγωγή της </a:t>
            </a:r>
          </a:p>
          <a:p>
            <a:pPr>
              <a:buNone/>
            </a:pPr>
            <a:r>
              <a:rPr lang="el-GR" sz="2400" dirty="0"/>
              <a:t>περιόδου είναι</a:t>
            </a:r>
            <a:r>
              <a:rPr lang="en-US" sz="2400" dirty="0"/>
              <a:t>:</a:t>
            </a:r>
            <a:r>
              <a:rPr lang="el-GR" sz="2400" dirty="0"/>
              <a:t>  </a:t>
            </a:r>
          </a:p>
          <a:p>
            <a:pPr>
              <a:buNone/>
            </a:pPr>
            <a:endParaRPr lang="el-GR" sz="2400" b="1" dirty="0"/>
          </a:p>
          <a:p>
            <a:pPr>
              <a:buNone/>
            </a:pPr>
            <a:r>
              <a:rPr lang="el-GR" sz="2400" b="1" dirty="0"/>
              <a:t>Ισοδύναμη παραγωγή περιόδου Χ πρότυπες ώρες κοστολογίου</a:t>
            </a:r>
            <a:r>
              <a:rPr lang="el-GR" sz="2400" dirty="0"/>
              <a:t>.</a:t>
            </a:r>
            <a:endParaRPr lang="en-US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dirty="0"/>
              <a:t>      Έτοιμα προϊόντα </a:t>
            </a:r>
            <a:r>
              <a:rPr lang="en-US" sz="2400" dirty="0"/>
              <a:t>:</a:t>
            </a:r>
            <a:r>
              <a:rPr lang="el-GR" sz="2400" dirty="0"/>
              <a:t>   μονάδες          1.300 Χ 3            = 3.900</a:t>
            </a:r>
          </a:p>
          <a:p>
            <a:pPr>
              <a:buNone/>
            </a:pPr>
            <a:r>
              <a:rPr lang="el-GR" sz="2400" dirty="0"/>
              <a:t>(+) </a:t>
            </a:r>
            <a:r>
              <a:rPr lang="el-GR" sz="2400" dirty="0" err="1"/>
              <a:t>Ημικατεργασμένες</a:t>
            </a:r>
            <a:r>
              <a:rPr lang="el-GR" sz="2400" dirty="0"/>
              <a:t> μονάδες τέλους 200 Χ 1/2 Χ 3 =    300</a:t>
            </a:r>
          </a:p>
          <a:p>
            <a:pPr>
              <a:buNone/>
            </a:pPr>
            <a:r>
              <a:rPr lang="el-GR" sz="2400" dirty="0"/>
              <a:t>(-)  </a:t>
            </a:r>
            <a:r>
              <a:rPr lang="el-GR" sz="2400" dirty="0" err="1"/>
              <a:t>Ημικατεργασμένες</a:t>
            </a:r>
            <a:r>
              <a:rPr lang="el-GR" sz="2400" dirty="0"/>
              <a:t> μονάδες αρχής  100 Χ 1/2  Χ 3 =</a:t>
            </a:r>
            <a:r>
              <a:rPr lang="el-GR" sz="2400" u="sng" dirty="0"/>
              <a:t>  (150)</a:t>
            </a:r>
          </a:p>
          <a:p>
            <a:pPr>
              <a:buNone/>
            </a:pPr>
            <a:r>
              <a:rPr lang="el-GR" sz="2400" dirty="0"/>
              <a:t>                                                                                                    4.050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000" b="1" dirty="0">
                <a:solidFill>
                  <a:srgbClr val="002060"/>
                </a:solidFill>
              </a:rPr>
              <a:t>Ισοδύναμη παραγωγή</a:t>
            </a:r>
            <a:r>
              <a:rPr lang="en-US" sz="2000" b="1" dirty="0"/>
              <a:t>:</a:t>
            </a:r>
            <a:r>
              <a:rPr lang="el-GR" sz="2000" b="1" dirty="0"/>
              <a:t> </a:t>
            </a:r>
            <a:r>
              <a:rPr lang="el-GR" sz="2000" b="1" dirty="0">
                <a:solidFill>
                  <a:srgbClr val="002060"/>
                </a:solidFill>
              </a:rPr>
              <a:t>1.300 + 200 Χ ½ - (100 Χ ½ ) = 1.300 + 100 -50 = 1.350</a:t>
            </a:r>
          </a:p>
          <a:p>
            <a:pPr>
              <a:buNone/>
            </a:pPr>
            <a:r>
              <a:rPr lang="el-GR" sz="2000" b="1" dirty="0">
                <a:solidFill>
                  <a:srgbClr val="002060"/>
                </a:solidFill>
              </a:rPr>
              <a:t>Πρότυπες ώρες</a:t>
            </a:r>
            <a:r>
              <a:rPr lang="en-US" sz="2000" b="1" dirty="0">
                <a:solidFill>
                  <a:srgbClr val="002060"/>
                </a:solidFill>
              </a:rPr>
              <a:t>: </a:t>
            </a:r>
            <a:r>
              <a:rPr lang="el-GR" sz="2000" b="1" dirty="0">
                <a:solidFill>
                  <a:srgbClr val="002060"/>
                </a:solidFill>
              </a:rPr>
              <a:t>1.350 Χ 3 = 4.050</a:t>
            </a:r>
          </a:p>
          <a:p>
            <a:pPr>
              <a:buNone/>
            </a:pPr>
            <a:endParaRPr lang="el-GR" sz="2000" b="1" dirty="0">
              <a:solidFill>
                <a:srgbClr val="002060"/>
              </a:solidFill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84</a:t>
            </a:fld>
            <a:endParaRPr lang="el-GR"/>
          </a:p>
        </p:txBody>
      </p:sp>
      <p:sp>
        <p:nvSpPr>
          <p:cNvPr id="6" name="5 - Έλλειψη"/>
          <p:cNvSpPr/>
          <p:nvPr/>
        </p:nvSpPr>
        <p:spPr>
          <a:xfrm>
            <a:off x="7000892" y="4714884"/>
            <a:ext cx="914400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Έλλειψη"/>
          <p:cNvSpPr/>
          <p:nvPr/>
        </p:nvSpPr>
        <p:spPr>
          <a:xfrm>
            <a:off x="3214678" y="5929330"/>
            <a:ext cx="642942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/>
              <a:t>Προϋπολογιστικές ώρες </a:t>
            </a:r>
            <a:r>
              <a:rPr lang="en-US" sz="2400" dirty="0"/>
              <a:t>:  </a:t>
            </a:r>
            <a:r>
              <a:rPr lang="el-GR" sz="2400" dirty="0"/>
              <a:t>2.000 Χ 3 = 6.000</a:t>
            </a:r>
            <a:r>
              <a:rPr lang="el-GR" sz="2400" b="1" dirty="0">
                <a:solidFill>
                  <a:srgbClr val="FF0000"/>
                </a:solidFill>
              </a:rPr>
              <a:t>*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b="1" dirty="0"/>
              <a:t>Σταθερός συντελεστής ΓΒΕ /ω ΑΕ </a:t>
            </a:r>
            <a:r>
              <a:rPr lang="el-GR" sz="2400" dirty="0"/>
              <a:t>= Σταθερά ΓΒΕ/ Β.Α =</a:t>
            </a:r>
          </a:p>
          <a:p>
            <a:pPr>
              <a:buNone/>
            </a:pPr>
            <a:r>
              <a:rPr lang="el-GR" sz="2400" dirty="0"/>
              <a:t>= 4.800/6.000</a:t>
            </a:r>
            <a:r>
              <a:rPr lang="el-GR" sz="2400" b="1" dirty="0">
                <a:solidFill>
                  <a:srgbClr val="FF0000"/>
                </a:solidFill>
              </a:rPr>
              <a:t>*</a:t>
            </a:r>
            <a:r>
              <a:rPr lang="el-GR" sz="2400" dirty="0"/>
              <a:t> = 0,8 € /ω άμεσης εργασίας</a:t>
            </a: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l-GR" sz="2400" b="1" dirty="0"/>
              <a:t>Μεταβλητός συντελεστής ΓΒΕ/ω ΑΕ </a:t>
            </a:r>
            <a:r>
              <a:rPr lang="el-GR" sz="2400" dirty="0"/>
              <a:t>= </a:t>
            </a:r>
          </a:p>
          <a:p>
            <a:pPr>
              <a:buNone/>
            </a:pPr>
            <a:r>
              <a:rPr lang="el-GR" sz="2400" dirty="0"/>
              <a:t>Πρότυπος συντελεστής ΓΒΕ/ω ΑΕ – Σταθερό συντελεστή ΓΒΕ/ω ΑΕ =</a:t>
            </a:r>
          </a:p>
          <a:p>
            <a:pPr>
              <a:buNone/>
            </a:pPr>
            <a:r>
              <a:rPr lang="el-GR" sz="2400" dirty="0"/>
              <a:t>= 2 – 0,8 = 1,2 €/ω άμεσης εργασίας.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85</a:t>
            </a:fld>
            <a:endParaRPr lang="el-GR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400" dirty="0"/>
              <a:t>Απόκλιση   όγκου   παραγωγής   Γ.Β.Ε = 0,8 (4.050 – 6.000) =</a:t>
            </a:r>
          </a:p>
          <a:p>
            <a:pPr>
              <a:buNone/>
            </a:pPr>
            <a:r>
              <a:rPr lang="el-GR" sz="2400" dirty="0"/>
              <a:t>= 0,8 (-1.950) = </a:t>
            </a:r>
            <a:r>
              <a:rPr lang="el-GR" sz="2400" b="1" dirty="0">
                <a:solidFill>
                  <a:srgbClr val="FF0000"/>
                </a:solidFill>
              </a:rPr>
              <a:t>-1.560  δυσμενής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dirty="0"/>
              <a:t>Απόκλιση αποτελεσματικότητος Γ.Β.Ε = 1,2 (4.050 – 4.200) =</a:t>
            </a:r>
          </a:p>
          <a:p>
            <a:pPr>
              <a:buNone/>
            </a:pPr>
            <a:r>
              <a:rPr lang="el-GR" sz="2400" dirty="0"/>
              <a:t>= 1,2 (-150) = </a:t>
            </a:r>
            <a:r>
              <a:rPr lang="el-GR" sz="2400" b="1" dirty="0">
                <a:solidFill>
                  <a:srgbClr val="FF0000"/>
                </a:solidFill>
              </a:rPr>
              <a:t>-180 δυσμενής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dirty="0"/>
              <a:t>Απόκλιση προϋπολογισμού Γ.Β.Ε = (0,8 Χ 6.000) + (1,2 Χ 4.200) -</a:t>
            </a:r>
          </a:p>
          <a:p>
            <a:pPr>
              <a:buNone/>
            </a:pPr>
            <a:r>
              <a:rPr lang="el-GR" sz="2400" dirty="0"/>
              <a:t>- 8.500 = 4.800 + 5.040 – 8.500 = </a:t>
            </a:r>
            <a:r>
              <a:rPr lang="el-GR" sz="2400" b="1" dirty="0">
                <a:solidFill>
                  <a:srgbClr val="00B050"/>
                </a:solidFill>
              </a:rPr>
              <a:t>1.340</a:t>
            </a:r>
            <a:r>
              <a:rPr lang="el-GR" sz="2400" dirty="0"/>
              <a:t> </a:t>
            </a:r>
            <a:r>
              <a:rPr lang="el-GR" sz="2400" b="1" dirty="0">
                <a:solidFill>
                  <a:srgbClr val="00B050"/>
                </a:solidFill>
              </a:rPr>
              <a:t>ευνοϊκή</a:t>
            </a:r>
            <a:r>
              <a:rPr lang="el-GR" sz="2400" dirty="0"/>
              <a:t>   </a:t>
            </a:r>
          </a:p>
          <a:p>
            <a:pPr>
              <a:buFontTx/>
              <a:buChar char="-"/>
            </a:pPr>
            <a:endParaRPr lang="el-GR" sz="2400" dirty="0"/>
          </a:p>
          <a:p>
            <a:pPr>
              <a:buNone/>
            </a:pPr>
            <a:r>
              <a:rPr lang="el-GR" sz="2400" b="1" dirty="0"/>
              <a:t>Συνολική απόκλιση Γ.Β.Ε = -1.560 -180 + 1.340 = </a:t>
            </a:r>
            <a:r>
              <a:rPr lang="el-GR" sz="2400" b="1" dirty="0">
                <a:solidFill>
                  <a:srgbClr val="FF0000"/>
                </a:solidFill>
              </a:rPr>
              <a:t>-400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86</a:t>
            </a:fld>
            <a:endParaRPr lang="el-GR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/>
              <a:t>Συνολική απόκλιση ΓΒΕ = Πρότυπα Γ.Β.Ε – Πραγματικά Γ.Β.Ε =</a:t>
            </a:r>
          </a:p>
          <a:p>
            <a:pPr>
              <a:buNone/>
            </a:pPr>
            <a:r>
              <a:rPr lang="el-GR" sz="2400" dirty="0"/>
              <a:t>= Πρότυπες ώρες Χ Πρότυπο </a:t>
            </a:r>
            <a:r>
              <a:rPr lang="el-GR" sz="2400" dirty="0" err="1"/>
              <a:t>συντ</a:t>
            </a:r>
            <a:r>
              <a:rPr lang="el-GR" sz="2400" dirty="0"/>
              <a:t>/</a:t>
            </a:r>
            <a:r>
              <a:rPr lang="el-GR" sz="2400" dirty="0" err="1"/>
              <a:t>στή</a:t>
            </a:r>
            <a:r>
              <a:rPr lang="el-GR" sz="2400" dirty="0"/>
              <a:t> Γ.Β.Ε – Πραγματικά Γ.Β.Ε =</a:t>
            </a:r>
          </a:p>
          <a:p>
            <a:pPr>
              <a:buNone/>
            </a:pPr>
            <a:r>
              <a:rPr lang="el-GR" sz="2400" dirty="0"/>
              <a:t>= 4.050 ω  Χ 2 €/ω – 8.500 = 8.100 – 8.500 = </a:t>
            </a:r>
            <a:r>
              <a:rPr lang="el-GR" sz="2400" b="1" dirty="0">
                <a:solidFill>
                  <a:srgbClr val="FF0000"/>
                </a:solidFill>
              </a:rPr>
              <a:t>-400 €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87</a:t>
            </a:fld>
            <a:endParaRPr lang="el-GR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>
                <a:solidFill>
                  <a:srgbClr val="0070C0"/>
                </a:solidFill>
              </a:rPr>
              <a:t>Διαχείριση αποκλίσεων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400" dirty="0"/>
              <a:t>Η  εμφάνιση  των  αποκλίσεων,   είτε   </a:t>
            </a:r>
            <a:r>
              <a:rPr lang="el-GR" sz="2400" b="1" dirty="0"/>
              <a:t>ευμενών</a:t>
            </a:r>
            <a:r>
              <a:rPr lang="el-GR" sz="2400" dirty="0"/>
              <a:t>  είτε  </a:t>
            </a:r>
            <a:r>
              <a:rPr lang="el-GR" sz="2400" b="1" dirty="0"/>
              <a:t>δυσμενών</a:t>
            </a:r>
            <a:r>
              <a:rPr lang="el-GR" sz="2400" dirty="0"/>
              <a:t> </a:t>
            </a:r>
          </a:p>
          <a:p>
            <a:pPr>
              <a:buNone/>
            </a:pPr>
            <a:r>
              <a:rPr lang="el-GR" sz="2400" dirty="0"/>
              <a:t>αποτελεί  για  την  επιχείρηση  και  τα εμπλεκόμενα στελέχη μια</a:t>
            </a:r>
          </a:p>
          <a:p>
            <a:pPr>
              <a:buNone/>
            </a:pPr>
            <a:r>
              <a:rPr lang="el-GR" sz="2400" dirty="0"/>
              <a:t>ένδειξη  για  ανάληψη  δράσης.  </a:t>
            </a:r>
          </a:p>
          <a:p>
            <a:pPr>
              <a:buNone/>
            </a:pPr>
            <a:endParaRPr lang="el-GR" sz="2400" dirty="0"/>
          </a:p>
          <a:p>
            <a:r>
              <a:rPr lang="el-GR" sz="2400" dirty="0"/>
              <a:t>Για τη </a:t>
            </a:r>
            <a:r>
              <a:rPr lang="el-GR" sz="2400" b="1" dirty="0"/>
              <a:t>διερεύνηση των αιτίων </a:t>
            </a:r>
            <a:r>
              <a:rPr lang="el-GR" sz="2400" dirty="0"/>
              <a:t>που προκαλούν τις αποκλίσεις</a:t>
            </a:r>
          </a:p>
          <a:p>
            <a:pPr>
              <a:buNone/>
            </a:pPr>
            <a:endParaRPr lang="el-GR" sz="2400" dirty="0"/>
          </a:p>
          <a:p>
            <a:r>
              <a:rPr lang="el-GR" sz="2400" dirty="0"/>
              <a:t>Για  τη  </a:t>
            </a:r>
            <a:r>
              <a:rPr lang="el-GR" sz="2400" b="1" dirty="0"/>
              <a:t>λήψη αποφάσεων </a:t>
            </a:r>
            <a:r>
              <a:rPr lang="el-GR" sz="2400" dirty="0"/>
              <a:t>που θα οδηγήσουν στην εξάλειψη των αιτίων αυτών.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88</a:t>
            </a:fld>
            <a:endParaRPr lang="el-GR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>
                <a:solidFill>
                  <a:srgbClr val="0070C0"/>
                </a:solidFill>
              </a:rPr>
              <a:t>Διαχείριση αποκλίσεων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l-GR" sz="2400" dirty="0"/>
              <a:t>Τα  κριτήρια  που συνήθως  χρησιμοποιούνται  από τα  στελέχη </a:t>
            </a:r>
          </a:p>
          <a:p>
            <a:pPr>
              <a:buNone/>
            </a:pPr>
            <a:r>
              <a:rPr lang="el-GR" sz="2400" dirty="0"/>
              <a:t>των επιχειρήσεων για την </a:t>
            </a:r>
            <a:r>
              <a:rPr lang="el-GR" sz="2400" b="1" dirty="0">
                <a:solidFill>
                  <a:srgbClr val="FF0000"/>
                </a:solidFill>
              </a:rPr>
              <a:t>αξιολόγηση της σημαντικότητας των </a:t>
            </a:r>
          </a:p>
          <a:p>
            <a:pPr>
              <a:buNone/>
            </a:pPr>
            <a:r>
              <a:rPr lang="el-GR" sz="2400" b="1" dirty="0">
                <a:solidFill>
                  <a:srgbClr val="FF0000"/>
                </a:solidFill>
              </a:rPr>
              <a:t>αποκλίσεων</a:t>
            </a:r>
            <a:r>
              <a:rPr lang="el-GR" sz="2400" b="1" dirty="0"/>
              <a:t> </a:t>
            </a:r>
            <a:r>
              <a:rPr lang="el-GR" sz="2400" dirty="0"/>
              <a:t> και την απόφαση για περαιτέρω διερεύνηση τους</a:t>
            </a:r>
          </a:p>
          <a:p>
            <a:pPr>
              <a:buNone/>
            </a:pPr>
            <a:r>
              <a:rPr lang="el-GR" sz="2400" dirty="0"/>
              <a:t>είναι</a:t>
            </a:r>
            <a:r>
              <a:rPr lang="en-US" sz="2400" dirty="0"/>
              <a:t>:</a:t>
            </a: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Το μέγεθος των αποκλίσεων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Η συχνότητα της εμφάνισης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Η τάση στο μέγεθος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Η δυνατότητα ελέγχου του κόστους</a:t>
            </a:r>
            <a:endParaRPr lang="en-US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89</a:t>
            </a:fld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l-GR" sz="4300" b="1" i="1"/>
              <a:t>ΠΡΟΤΥΠΟ ΚΟΣΤΟΣ</a:t>
            </a:r>
            <a:br>
              <a:rPr lang="el-GR" sz="4300" b="1" i="1"/>
            </a:br>
            <a:endParaRPr lang="el-GR" sz="4300"/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  <a:gd name="connsiteX0" fmla="*/ 0 w 8140446"/>
              <a:gd name="connsiteY0" fmla="*/ 0 h 18288"/>
              <a:gd name="connsiteX1" fmla="*/ 596966 w 8140446"/>
              <a:gd name="connsiteY1" fmla="*/ 0 h 18288"/>
              <a:gd name="connsiteX2" fmla="*/ 1031123 w 8140446"/>
              <a:gd name="connsiteY2" fmla="*/ 0 h 18288"/>
              <a:gd name="connsiteX3" fmla="*/ 1872303 w 8140446"/>
              <a:gd name="connsiteY3" fmla="*/ 0 h 18288"/>
              <a:gd name="connsiteX4" fmla="*/ 2469269 w 8140446"/>
              <a:gd name="connsiteY4" fmla="*/ 0 h 18288"/>
              <a:gd name="connsiteX5" fmla="*/ 3066235 w 8140446"/>
              <a:gd name="connsiteY5" fmla="*/ 0 h 18288"/>
              <a:gd name="connsiteX6" fmla="*/ 3907414 w 8140446"/>
              <a:gd name="connsiteY6" fmla="*/ 0 h 18288"/>
              <a:gd name="connsiteX7" fmla="*/ 4422976 w 8140446"/>
              <a:gd name="connsiteY7" fmla="*/ 0 h 18288"/>
              <a:gd name="connsiteX8" fmla="*/ 5264155 w 8140446"/>
              <a:gd name="connsiteY8" fmla="*/ 0 h 18288"/>
              <a:gd name="connsiteX9" fmla="*/ 6105335 w 8140446"/>
              <a:gd name="connsiteY9" fmla="*/ 0 h 18288"/>
              <a:gd name="connsiteX10" fmla="*/ 6783705 w 8140446"/>
              <a:gd name="connsiteY10" fmla="*/ 0 h 18288"/>
              <a:gd name="connsiteX11" fmla="*/ 8140446 w 8140446"/>
              <a:gd name="connsiteY11" fmla="*/ 0 h 18288"/>
              <a:gd name="connsiteX12" fmla="*/ 8140446 w 8140446"/>
              <a:gd name="connsiteY12" fmla="*/ 18288 h 18288"/>
              <a:gd name="connsiteX13" fmla="*/ 7706289 w 8140446"/>
              <a:gd name="connsiteY13" fmla="*/ 18288 h 18288"/>
              <a:gd name="connsiteX14" fmla="*/ 6865109 w 8140446"/>
              <a:gd name="connsiteY14" fmla="*/ 18288 h 18288"/>
              <a:gd name="connsiteX15" fmla="*/ 6349548 w 8140446"/>
              <a:gd name="connsiteY15" fmla="*/ 18288 h 18288"/>
              <a:gd name="connsiteX16" fmla="*/ 5671177 w 8140446"/>
              <a:gd name="connsiteY16" fmla="*/ 18288 h 18288"/>
              <a:gd name="connsiteX17" fmla="*/ 4829998 w 8140446"/>
              <a:gd name="connsiteY17" fmla="*/ 18288 h 18288"/>
              <a:gd name="connsiteX18" fmla="*/ 4151627 w 8140446"/>
              <a:gd name="connsiteY18" fmla="*/ 18288 h 18288"/>
              <a:gd name="connsiteX19" fmla="*/ 3717470 w 8140446"/>
              <a:gd name="connsiteY19" fmla="*/ 18288 h 18288"/>
              <a:gd name="connsiteX20" fmla="*/ 3201909 w 8140446"/>
              <a:gd name="connsiteY20" fmla="*/ 18288 h 18288"/>
              <a:gd name="connsiteX21" fmla="*/ 2360729 w 8140446"/>
              <a:gd name="connsiteY21" fmla="*/ 18288 h 18288"/>
              <a:gd name="connsiteX22" fmla="*/ 1682359 w 8140446"/>
              <a:gd name="connsiteY22" fmla="*/ 18288 h 18288"/>
              <a:gd name="connsiteX23" fmla="*/ 1166797 w 8140446"/>
              <a:gd name="connsiteY23" fmla="*/ 18288 h 18288"/>
              <a:gd name="connsiteX24" fmla="*/ 0 w 8140446"/>
              <a:gd name="connsiteY24" fmla="*/ 18288 h 18288"/>
              <a:gd name="connsiteX25" fmla="*/ 0 w 8140446"/>
              <a:gd name="connsiteY2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87427" y="6231"/>
                  <a:pt x="309612" y="-26324"/>
                  <a:pt x="434157" y="0"/>
                </a:cubicBezTo>
                <a:cubicBezTo>
                  <a:pt x="536972" y="29330"/>
                  <a:pt x="959392" y="28619"/>
                  <a:pt x="1193932" y="0"/>
                </a:cubicBezTo>
                <a:cubicBezTo>
                  <a:pt x="1446097" y="13819"/>
                  <a:pt x="1471680" y="7203"/>
                  <a:pt x="1628089" y="0"/>
                </a:cubicBezTo>
                <a:cubicBezTo>
                  <a:pt x="1817415" y="4047"/>
                  <a:pt x="1949536" y="-59324"/>
                  <a:pt x="2225055" y="0"/>
                </a:cubicBezTo>
                <a:cubicBezTo>
                  <a:pt x="2520490" y="18365"/>
                  <a:pt x="2717469" y="18707"/>
                  <a:pt x="3066235" y="0"/>
                </a:cubicBezTo>
                <a:cubicBezTo>
                  <a:pt x="3437075" y="3751"/>
                  <a:pt x="3408347" y="31644"/>
                  <a:pt x="3744605" y="0"/>
                </a:cubicBezTo>
                <a:cubicBezTo>
                  <a:pt x="4097249" y="-11527"/>
                  <a:pt x="4249699" y="-32555"/>
                  <a:pt x="4504380" y="0"/>
                </a:cubicBezTo>
                <a:cubicBezTo>
                  <a:pt x="4737570" y="17980"/>
                  <a:pt x="4877497" y="1006"/>
                  <a:pt x="5101346" y="0"/>
                </a:cubicBezTo>
                <a:cubicBezTo>
                  <a:pt x="5359305" y="-15330"/>
                  <a:pt x="5447195" y="7257"/>
                  <a:pt x="5779717" y="0"/>
                </a:cubicBezTo>
                <a:cubicBezTo>
                  <a:pt x="6090019" y="-17621"/>
                  <a:pt x="6273151" y="4279"/>
                  <a:pt x="6620896" y="0"/>
                </a:cubicBezTo>
                <a:cubicBezTo>
                  <a:pt x="6968586" y="34056"/>
                  <a:pt x="6990073" y="23587"/>
                  <a:pt x="7136458" y="0"/>
                </a:cubicBezTo>
                <a:cubicBezTo>
                  <a:pt x="7320575" y="20480"/>
                  <a:pt x="7847401" y="-6173"/>
                  <a:pt x="8140446" y="0"/>
                </a:cubicBezTo>
                <a:cubicBezTo>
                  <a:pt x="8139878" y="7862"/>
                  <a:pt x="8140227" y="13269"/>
                  <a:pt x="8140446" y="18288"/>
                </a:cubicBezTo>
                <a:cubicBezTo>
                  <a:pt x="7908069" y="-20636"/>
                  <a:pt x="7683037" y="21977"/>
                  <a:pt x="7543480" y="18288"/>
                </a:cubicBezTo>
                <a:cubicBezTo>
                  <a:pt x="7393752" y="10050"/>
                  <a:pt x="7221032" y="-3229"/>
                  <a:pt x="7109323" y="18288"/>
                </a:cubicBezTo>
                <a:cubicBezTo>
                  <a:pt x="7015297" y="22483"/>
                  <a:pt x="6599332" y="40899"/>
                  <a:pt x="6430952" y="18288"/>
                </a:cubicBezTo>
                <a:cubicBezTo>
                  <a:pt x="6292915" y="-34150"/>
                  <a:pt x="6142305" y="21507"/>
                  <a:pt x="5915391" y="18288"/>
                </a:cubicBezTo>
                <a:cubicBezTo>
                  <a:pt x="5682725" y="47843"/>
                  <a:pt x="5440566" y="31420"/>
                  <a:pt x="5237020" y="18288"/>
                </a:cubicBezTo>
                <a:cubicBezTo>
                  <a:pt x="5046456" y="10577"/>
                  <a:pt x="4706449" y="51976"/>
                  <a:pt x="4558650" y="18288"/>
                </a:cubicBezTo>
                <a:cubicBezTo>
                  <a:pt x="4361396" y="-987"/>
                  <a:pt x="4145362" y="-22303"/>
                  <a:pt x="3880279" y="18288"/>
                </a:cubicBezTo>
                <a:cubicBezTo>
                  <a:pt x="3610716" y="25411"/>
                  <a:pt x="3472690" y="4008"/>
                  <a:pt x="3201909" y="18288"/>
                </a:cubicBezTo>
                <a:cubicBezTo>
                  <a:pt x="2913595" y="35097"/>
                  <a:pt x="2753317" y="-1149"/>
                  <a:pt x="2604943" y="18288"/>
                </a:cubicBezTo>
                <a:cubicBezTo>
                  <a:pt x="2450130" y="36989"/>
                  <a:pt x="1974183" y="40159"/>
                  <a:pt x="1845168" y="18288"/>
                </a:cubicBezTo>
                <a:cubicBezTo>
                  <a:pt x="1677929" y="220"/>
                  <a:pt x="1378098" y="-772"/>
                  <a:pt x="1166797" y="18288"/>
                </a:cubicBezTo>
                <a:cubicBezTo>
                  <a:pt x="921150" y="53277"/>
                  <a:pt x="327457" y="47297"/>
                  <a:pt x="0" y="18288"/>
                </a:cubicBezTo>
                <a:cubicBezTo>
                  <a:pt x="-589" y="13471"/>
                  <a:pt x="-474" y="7409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36968" y="-25482"/>
                  <a:pt x="379786" y="11224"/>
                  <a:pt x="596966" y="0"/>
                </a:cubicBezTo>
                <a:cubicBezTo>
                  <a:pt x="815878" y="-21223"/>
                  <a:pt x="832062" y="11868"/>
                  <a:pt x="1031123" y="0"/>
                </a:cubicBezTo>
                <a:cubicBezTo>
                  <a:pt x="1256800" y="-30738"/>
                  <a:pt x="1658090" y="-20345"/>
                  <a:pt x="1872303" y="0"/>
                </a:cubicBezTo>
                <a:cubicBezTo>
                  <a:pt x="2115604" y="28431"/>
                  <a:pt x="2277865" y="-40642"/>
                  <a:pt x="2469269" y="0"/>
                </a:cubicBezTo>
                <a:cubicBezTo>
                  <a:pt x="2679731" y="25919"/>
                  <a:pt x="2788602" y="-6498"/>
                  <a:pt x="3066235" y="0"/>
                </a:cubicBezTo>
                <a:cubicBezTo>
                  <a:pt x="3325663" y="-14487"/>
                  <a:pt x="3706561" y="67517"/>
                  <a:pt x="3907414" y="0"/>
                </a:cubicBezTo>
                <a:cubicBezTo>
                  <a:pt x="4127229" y="-37113"/>
                  <a:pt x="4179037" y="-8167"/>
                  <a:pt x="4422976" y="0"/>
                </a:cubicBezTo>
                <a:cubicBezTo>
                  <a:pt x="4683575" y="-28486"/>
                  <a:pt x="5055803" y="-13799"/>
                  <a:pt x="5264155" y="0"/>
                </a:cubicBezTo>
                <a:cubicBezTo>
                  <a:pt x="5513566" y="14315"/>
                  <a:pt x="5735215" y="2768"/>
                  <a:pt x="6105335" y="0"/>
                </a:cubicBezTo>
                <a:cubicBezTo>
                  <a:pt x="6510913" y="-12587"/>
                  <a:pt x="6456171" y="3247"/>
                  <a:pt x="6783705" y="0"/>
                </a:cubicBezTo>
                <a:cubicBezTo>
                  <a:pt x="7057099" y="-15461"/>
                  <a:pt x="7592067" y="5384"/>
                  <a:pt x="8140446" y="0"/>
                </a:cubicBezTo>
                <a:cubicBezTo>
                  <a:pt x="8140452" y="8597"/>
                  <a:pt x="8141122" y="9732"/>
                  <a:pt x="8140446" y="18288"/>
                </a:cubicBezTo>
                <a:cubicBezTo>
                  <a:pt x="7961834" y="8406"/>
                  <a:pt x="7874097" y="10350"/>
                  <a:pt x="7706289" y="18288"/>
                </a:cubicBezTo>
                <a:cubicBezTo>
                  <a:pt x="7582508" y="-14920"/>
                  <a:pt x="7179551" y="-33111"/>
                  <a:pt x="6865109" y="18288"/>
                </a:cubicBezTo>
                <a:cubicBezTo>
                  <a:pt x="6583382" y="24117"/>
                  <a:pt x="6525821" y="36696"/>
                  <a:pt x="6349548" y="18288"/>
                </a:cubicBezTo>
                <a:cubicBezTo>
                  <a:pt x="6209953" y="10881"/>
                  <a:pt x="5959707" y="-47828"/>
                  <a:pt x="5671177" y="18288"/>
                </a:cubicBezTo>
                <a:cubicBezTo>
                  <a:pt x="5387744" y="29809"/>
                  <a:pt x="5228514" y="101507"/>
                  <a:pt x="4829998" y="18288"/>
                </a:cubicBezTo>
                <a:cubicBezTo>
                  <a:pt x="4415646" y="-28596"/>
                  <a:pt x="4343809" y="28954"/>
                  <a:pt x="4151627" y="18288"/>
                </a:cubicBezTo>
                <a:cubicBezTo>
                  <a:pt x="3950673" y="-9796"/>
                  <a:pt x="3879947" y="41143"/>
                  <a:pt x="3717470" y="18288"/>
                </a:cubicBezTo>
                <a:cubicBezTo>
                  <a:pt x="3558660" y="10110"/>
                  <a:pt x="3468854" y="29375"/>
                  <a:pt x="3201909" y="18288"/>
                </a:cubicBezTo>
                <a:cubicBezTo>
                  <a:pt x="2965673" y="10505"/>
                  <a:pt x="2568327" y="22116"/>
                  <a:pt x="2360729" y="18288"/>
                </a:cubicBezTo>
                <a:cubicBezTo>
                  <a:pt x="2171885" y="49144"/>
                  <a:pt x="1923258" y="16020"/>
                  <a:pt x="1682359" y="18288"/>
                </a:cubicBezTo>
                <a:cubicBezTo>
                  <a:pt x="1430698" y="-2378"/>
                  <a:pt x="1324229" y="-1751"/>
                  <a:pt x="1166797" y="18288"/>
                </a:cubicBezTo>
                <a:cubicBezTo>
                  <a:pt x="1001390" y="41795"/>
                  <a:pt x="324313" y="57964"/>
                  <a:pt x="0" y="18288"/>
                </a:cubicBezTo>
                <a:cubicBezTo>
                  <a:pt x="285" y="13135"/>
                  <a:pt x="532" y="5956"/>
                  <a:pt x="0" y="0"/>
                </a:cubicBezTo>
                <a:close/>
              </a:path>
              <a:path w="8140446" h="18288" fill="none" stroke="0" extrusionOk="0">
                <a:moveTo>
                  <a:pt x="0" y="0"/>
                </a:moveTo>
                <a:cubicBezTo>
                  <a:pt x="69532" y="-6557"/>
                  <a:pt x="264219" y="3919"/>
                  <a:pt x="434157" y="0"/>
                </a:cubicBezTo>
                <a:cubicBezTo>
                  <a:pt x="600013" y="9090"/>
                  <a:pt x="921449" y="-13478"/>
                  <a:pt x="1193932" y="0"/>
                </a:cubicBezTo>
                <a:cubicBezTo>
                  <a:pt x="1443592" y="14844"/>
                  <a:pt x="1471188" y="10722"/>
                  <a:pt x="1628089" y="0"/>
                </a:cubicBezTo>
                <a:cubicBezTo>
                  <a:pt x="1750006" y="-24149"/>
                  <a:pt x="1967480" y="-14904"/>
                  <a:pt x="2225055" y="0"/>
                </a:cubicBezTo>
                <a:cubicBezTo>
                  <a:pt x="2503918" y="19247"/>
                  <a:pt x="2709263" y="-16351"/>
                  <a:pt x="3066235" y="0"/>
                </a:cubicBezTo>
                <a:cubicBezTo>
                  <a:pt x="3429723" y="-1627"/>
                  <a:pt x="3399401" y="30976"/>
                  <a:pt x="3744605" y="0"/>
                </a:cubicBezTo>
                <a:cubicBezTo>
                  <a:pt x="4081920" y="-40602"/>
                  <a:pt x="4258272" y="-2441"/>
                  <a:pt x="4504380" y="0"/>
                </a:cubicBezTo>
                <a:cubicBezTo>
                  <a:pt x="4760039" y="21121"/>
                  <a:pt x="4866555" y="-1351"/>
                  <a:pt x="5101346" y="0"/>
                </a:cubicBezTo>
                <a:cubicBezTo>
                  <a:pt x="5336279" y="1859"/>
                  <a:pt x="5465100" y="30801"/>
                  <a:pt x="5779717" y="0"/>
                </a:cubicBezTo>
                <a:cubicBezTo>
                  <a:pt x="6117018" y="-2879"/>
                  <a:pt x="6273497" y="-5002"/>
                  <a:pt x="6620896" y="0"/>
                </a:cubicBezTo>
                <a:cubicBezTo>
                  <a:pt x="6972306" y="38666"/>
                  <a:pt x="6992056" y="28334"/>
                  <a:pt x="7136458" y="0"/>
                </a:cubicBezTo>
                <a:cubicBezTo>
                  <a:pt x="7325567" y="-61201"/>
                  <a:pt x="7766555" y="-88399"/>
                  <a:pt x="8140446" y="0"/>
                </a:cubicBezTo>
                <a:cubicBezTo>
                  <a:pt x="8140031" y="7748"/>
                  <a:pt x="8139515" y="13015"/>
                  <a:pt x="8140446" y="18288"/>
                </a:cubicBezTo>
                <a:cubicBezTo>
                  <a:pt x="7892673" y="-4012"/>
                  <a:pt x="7668025" y="650"/>
                  <a:pt x="7543480" y="18288"/>
                </a:cubicBezTo>
                <a:cubicBezTo>
                  <a:pt x="7406710" y="-3467"/>
                  <a:pt x="7207646" y="8893"/>
                  <a:pt x="7109323" y="18288"/>
                </a:cubicBezTo>
                <a:cubicBezTo>
                  <a:pt x="6993037" y="49011"/>
                  <a:pt x="6598723" y="59405"/>
                  <a:pt x="6430952" y="18288"/>
                </a:cubicBezTo>
                <a:cubicBezTo>
                  <a:pt x="6284771" y="15315"/>
                  <a:pt x="6162730" y="20350"/>
                  <a:pt x="5915391" y="18288"/>
                </a:cubicBezTo>
                <a:cubicBezTo>
                  <a:pt x="5684668" y="13603"/>
                  <a:pt x="5422852" y="53618"/>
                  <a:pt x="5237020" y="18288"/>
                </a:cubicBezTo>
                <a:cubicBezTo>
                  <a:pt x="5035482" y="26296"/>
                  <a:pt x="4719808" y="55145"/>
                  <a:pt x="4558650" y="18288"/>
                </a:cubicBezTo>
                <a:cubicBezTo>
                  <a:pt x="4375169" y="-35587"/>
                  <a:pt x="4137553" y="12086"/>
                  <a:pt x="3880279" y="18288"/>
                </a:cubicBezTo>
                <a:cubicBezTo>
                  <a:pt x="3624533" y="32648"/>
                  <a:pt x="3467387" y="6480"/>
                  <a:pt x="3201909" y="18288"/>
                </a:cubicBezTo>
                <a:cubicBezTo>
                  <a:pt x="2918126" y="73342"/>
                  <a:pt x="2717830" y="-17156"/>
                  <a:pt x="2604943" y="18288"/>
                </a:cubicBezTo>
                <a:cubicBezTo>
                  <a:pt x="2496133" y="44525"/>
                  <a:pt x="2003915" y="18254"/>
                  <a:pt x="1845168" y="18288"/>
                </a:cubicBezTo>
                <a:cubicBezTo>
                  <a:pt x="1694518" y="14989"/>
                  <a:pt x="1344959" y="44188"/>
                  <a:pt x="1166797" y="18288"/>
                </a:cubicBezTo>
                <a:cubicBezTo>
                  <a:pt x="935925" y="69451"/>
                  <a:pt x="319712" y="-63972"/>
                  <a:pt x="0" y="18288"/>
                </a:cubicBezTo>
                <a:cubicBezTo>
                  <a:pt x="1307" y="12414"/>
                  <a:pt x="-32" y="57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40446"/>
                      <a:gd name="connsiteY0" fmla="*/ 0 h 18288"/>
                      <a:gd name="connsiteX1" fmla="*/ 434157 w 8140446"/>
                      <a:gd name="connsiteY1" fmla="*/ 0 h 18288"/>
                      <a:gd name="connsiteX2" fmla="*/ 1193932 w 8140446"/>
                      <a:gd name="connsiteY2" fmla="*/ 0 h 18288"/>
                      <a:gd name="connsiteX3" fmla="*/ 1628089 w 8140446"/>
                      <a:gd name="connsiteY3" fmla="*/ 0 h 18288"/>
                      <a:gd name="connsiteX4" fmla="*/ 2225055 w 8140446"/>
                      <a:gd name="connsiteY4" fmla="*/ 0 h 18288"/>
                      <a:gd name="connsiteX5" fmla="*/ 3066235 w 8140446"/>
                      <a:gd name="connsiteY5" fmla="*/ 0 h 18288"/>
                      <a:gd name="connsiteX6" fmla="*/ 3744605 w 8140446"/>
                      <a:gd name="connsiteY6" fmla="*/ 0 h 18288"/>
                      <a:gd name="connsiteX7" fmla="*/ 4504380 w 8140446"/>
                      <a:gd name="connsiteY7" fmla="*/ 0 h 18288"/>
                      <a:gd name="connsiteX8" fmla="*/ 5101346 w 8140446"/>
                      <a:gd name="connsiteY8" fmla="*/ 0 h 18288"/>
                      <a:gd name="connsiteX9" fmla="*/ 5779717 w 8140446"/>
                      <a:gd name="connsiteY9" fmla="*/ 0 h 18288"/>
                      <a:gd name="connsiteX10" fmla="*/ 6620896 w 8140446"/>
                      <a:gd name="connsiteY10" fmla="*/ 0 h 18288"/>
                      <a:gd name="connsiteX11" fmla="*/ 7136458 w 8140446"/>
                      <a:gd name="connsiteY11" fmla="*/ 0 h 18288"/>
                      <a:gd name="connsiteX12" fmla="*/ 8140446 w 8140446"/>
                      <a:gd name="connsiteY12" fmla="*/ 0 h 18288"/>
                      <a:gd name="connsiteX13" fmla="*/ 8140446 w 8140446"/>
                      <a:gd name="connsiteY13" fmla="*/ 18288 h 18288"/>
                      <a:gd name="connsiteX14" fmla="*/ 7543480 w 8140446"/>
                      <a:gd name="connsiteY14" fmla="*/ 18288 h 18288"/>
                      <a:gd name="connsiteX15" fmla="*/ 7109323 w 8140446"/>
                      <a:gd name="connsiteY15" fmla="*/ 18288 h 18288"/>
                      <a:gd name="connsiteX16" fmla="*/ 6430952 w 8140446"/>
                      <a:gd name="connsiteY16" fmla="*/ 18288 h 18288"/>
                      <a:gd name="connsiteX17" fmla="*/ 5915391 w 8140446"/>
                      <a:gd name="connsiteY17" fmla="*/ 18288 h 18288"/>
                      <a:gd name="connsiteX18" fmla="*/ 5237020 w 8140446"/>
                      <a:gd name="connsiteY18" fmla="*/ 18288 h 18288"/>
                      <a:gd name="connsiteX19" fmla="*/ 4558650 w 8140446"/>
                      <a:gd name="connsiteY19" fmla="*/ 18288 h 18288"/>
                      <a:gd name="connsiteX20" fmla="*/ 3880279 w 8140446"/>
                      <a:gd name="connsiteY20" fmla="*/ 18288 h 18288"/>
                      <a:gd name="connsiteX21" fmla="*/ 3201909 w 8140446"/>
                      <a:gd name="connsiteY21" fmla="*/ 18288 h 18288"/>
                      <a:gd name="connsiteX22" fmla="*/ 2604943 w 8140446"/>
                      <a:gd name="connsiteY22" fmla="*/ 18288 h 18288"/>
                      <a:gd name="connsiteX23" fmla="*/ 1845168 w 8140446"/>
                      <a:gd name="connsiteY23" fmla="*/ 18288 h 18288"/>
                      <a:gd name="connsiteX24" fmla="*/ 1166797 w 8140446"/>
                      <a:gd name="connsiteY24" fmla="*/ 18288 h 18288"/>
                      <a:gd name="connsiteX25" fmla="*/ 0 w 8140446"/>
                      <a:gd name="connsiteY25" fmla="*/ 18288 h 18288"/>
                      <a:gd name="connsiteX26" fmla="*/ 0 w 8140446"/>
                      <a:gd name="connsiteY26" fmla="*/ 0 h 18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8140446" h="18288" fill="none" extrusionOk="0">
                        <a:moveTo>
                          <a:pt x="0" y="0"/>
                        </a:moveTo>
                        <a:cubicBezTo>
                          <a:pt x="94920" y="9103"/>
                          <a:pt x="287892" y="-4966"/>
                          <a:pt x="434157" y="0"/>
                        </a:cubicBezTo>
                        <a:cubicBezTo>
                          <a:pt x="580422" y="4966"/>
                          <a:pt x="943595" y="-14182"/>
                          <a:pt x="1193932" y="0"/>
                        </a:cubicBezTo>
                        <a:cubicBezTo>
                          <a:pt x="1444270" y="14182"/>
                          <a:pt x="1472129" y="5523"/>
                          <a:pt x="1628089" y="0"/>
                        </a:cubicBezTo>
                        <a:cubicBezTo>
                          <a:pt x="1784049" y="-5523"/>
                          <a:pt x="1962419" y="-17322"/>
                          <a:pt x="2225055" y="0"/>
                        </a:cubicBezTo>
                        <a:cubicBezTo>
                          <a:pt x="2487691" y="17322"/>
                          <a:pt x="2700681" y="1311"/>
                          <a:pt x="3066235" y="0"/>
                        </a:cubicBezTo>
                        <a:cubicBezTo>
                          <a:pt x="3431789" y="-1311"/>
                          <a:pt x="3405662" y="25081"/>
                          <a:pt x="3744605" y="0"/>
                        </a:cubicBezTo>
                        <a:cubicBezTo>
                          <a:pt x="4083548" y="-25081"/>
                          <a:pt x="4265111" y="-11945"/>
                          <a:pt x="4504380" y="0"/>
                        </a:cubicBezTo>
                        <a:cubicBezTo>
                          <a:pt x="4743649" y="11945"/>
                          <a:pt x="4860394" y="-2832"/>
                          <a:pt x="5101346" y="0"/>
                        </a:cubicBezTo>
                        <a:cubicBezTo>
                          <a:pt x="5342298" y="2832"/>
                          <a:pt x="5456387" y="23676"/>
                          <a:pt x="5779717" y="0"/>
                        </a:cubicBezTo>
                        <a:cubicBezTo>
                          <a:pt x="6103047" y="-23676"/>
                          <a:pt x="6270379" y="-37291"/>
                          <a:pt x="6620896" y="0"/>
                        </a:cubicBezTo>
                        <a:cubicBezTo>
                          <a:pt x="6971413" y="37291"/>
                          <a:pt x="6989068" y="24674"/>
                          <a:pt x="7136458" y="0"/>
                        </a:cubicBezTo>
                        <a:cubicBezTo>
                          <a:pt x="7283848" y="-24674"/>
                          <a:pt x="7752532" y="-22436"/>
                          <a:pt x="8140446" y="0"/>
                        </a:cubicBezTo>
                        <a:cubicBezTo>
                          <a:pt x="8140314" y="7702"/>
                          <a:pt x="8140234" y="13511"/>
                          <a:pt x="8140446" y="18288"/>
                        </a:cubicBezTo>
                        <a:cubicBezTo>
                          <a:pt x="7906329" y="-3043"/>
                          <a:pt x="7681180" y="27465"/>
                          <a:pt x="7543480" y="18288"/>
                        </a:cubicBezTo>
                        <a:cubicBezTo>
                          <a:pt x="7405780" y="9111"/>
                          <a:pt x="7216607" y="3660"/>
                          <a:pt x="7109323" y="18288"/>
                        </a:cubicBezTo>
                        <a:cubicBezTo>
                          <a:pt x="7002039" y="32916"/>
                          <a:pt x="6576231" y="42692"/>
                          <a:pt x="6430952" y="18288"/>
                        </a:cubicBezTo>
                        <a:cubicBezTo>
                          <a:pt x="6285673" y="-6116"/>
                          <a:pt x="6138840" y="34521"/>
                          <a:pt x="5915391" y="18288"/>
                        </a:cubicBezTo>
                        <a:cubicBezTo>
                          <a:pt x="5691942" y="2055"/>
                          <a:pt x="5459460" y="51666"/>
                          <a:pt x="5237020" y="18288"/>
                        </a:cubicBezTo>
                        <a:cubicBezTo>
                          <a:pt x="5014580" y="-15090"/>
                          <a:pt x="4747677" y="40449"/>
                          <a:pt x="4558650" y="18288"/>
                        </a:cubicBezTo>
                        <a:cubicBezTo>
                          <a:pt x="4369623" y="-3873"/>
                          <a:pt x="4146061" y="12568"/>
                          <a:pt x="3880279" y="18288"/>
                        </a:cubicBezTo>
                        <a:cubicBezTo>
                          <a:pt x="3614497" y="24008"/>
                          <a:pt x="3473808" y="-12908"/>
                          <a:pt x="3201909" y="18288"/>
                        </a:cubicBezTo>
                        <a:cubicBezTo>
                          <a:pt x="2930010" y="49484"/>
                          <a:pt x="2728175" y="-3430"/>
                          <a:pt x="2604943" y="18288"/>
                        </a:cubicBezTo>
                        <a:cubicBezTo>
                          <a:pt x="2481711" y="40006"/>
                          <a:pt x="2004334" y="26952"/>
                          <a:pt x="1845168" y="18288"/>
                        </a:cubicBezTo>
                        <a:cubicBezTo>
                          <a:pt x="1686003" y="9624"/>
                          <a:pt x="1375070" y="37580"/>
                          <a:pt x="1166797" y="18288"/>
                        </a:cubicBezTo>
                        <a:cubicBezTo>
                          <a:pt x="958524" y="-1004"/>
                          <a:pt x="342846" y="8880"/>
                          <a:pt x="0" y="18288"/>
                        </a:cubicBezTo>
                        <a:cubicBezTo>
                          <a:pt x="129" y="13298"/>
                          <a:pt x="-675" y="6857"/>
                          <a:pt x="0" y="0"/>
                        </a:cubicBezTo>
                        <a:close/>
                      </a:path>
                      <a:path w="8140446" h="18288" stroke="0" extrusionOk="0">
                        <a:moveTo>
                          <a:pt x="0" y="0"/>
                        </a:moveTo>
                        <a:cubicBezTo>
                          <a:pt x="142435" y="-24533"/>
                          <a:pt x="380026" y="17447"/>
                          <a:pt x="596966" y="0"/>
                        </a:cubicBezTo>
                        <a:cubicBezTo>
                          <a:pt x="813906" y="-17447"/>
                          <a:pt x="830530" y="13462"/>
                          <a:pt x="1031123" y="0"/>
                        </a:cubicBezTo>
                        <a:cubicBezTo>
                          <a:pt x="1231716" y="-13462"/>
                          <a:pt x="1634038" y="0"/>
                          <a:pt x="1872303" y="0"/>
                        </a:cubicBezTo>
                        <a:cubicBezTo>
                          <a:pt x="2110568" y="0"/>
                          <a:pt x="2261934" y="-25727"/>
                          <a:pt x="2469269" y="0"/>
                        </a:cubicBezTo>
                        <a:cubicBezTo>
                          <a:pt x="2676604" y="25727"/>
                          <a:pt x="2790440" y="16284"/>
                          <a:pt x="3066235" y="0"/>
                        </a:cubicBezTo>
                        <a:cubicBezTo>
                          <a:pt x="3342030" y="-16284"/>
                          <a:pt x="3685603" y="41976"/>
                          <a:pt x="3907414" y="0"/>
                        </a:cubicBezTo>
                        <a:cubicBezTo>
                          <a:pt x="4129225" y="-41976"/>
                          <a:pt x="4177416" y="-7598"/>
                          <a:pt x="4422976" y="0"/>
                        </a:cubicBezTo>
                        <a:cubicBezTo>
                          <a:pt x="4668536" y="7598"/>
                          <a:pt x="5023499" y="-28058"/>
                          <a:pt x="5264155" y="0"/>
                        </a:cubicBezTo>
                        <a:cubicBezTo>
                          <a:pt x="5504811" y="28058"/>
                          <a:pt x="5703675" y="13288"/>
                          <a:pt x="6105335" y="0"/>
                        </a:cubicBezTo>
                        <a:cubicBezTo>
                          <a:pt x="6506995" y="-13288"/>
                          <a:pt x="6455516" y="-5124"/>
                          <a:pt x="6783705" y="0"/>
                        </a:cubicBezTo>
                        <a:cubicBezTo>
                          <a:pt x="7111894" y="5124"/>
                          <a:pt x="7512856" y="10604"/>
                          <a:pt x="8140446" y="0"/>
                        </a:cubicBezTo>
                        <a:cubicBezTo>
                          <a:pt x="8140458" y="8833"/>
                          <a:pt x="8140986" y="9830"/>
                          <a:pt x="8140446" y="18288"/>
                        </a:cubicBezTo>
                        <a:cubicBezTo>
                          <a:pt x="7959314" y="3345"/>
                          <a:pt x="7870113" y="10437"/>
                          <a:pt x="7706289" y="18288"/>
                        </a:cubicBezTo>
                        <a:cubicBezTo>
                          <a:pt x="7542465" y="26139"/>
                          <a:pt x="7157940" y="17482"/>
                          <a:pt x="6865109" y="18288"/>
                        </a:cubicBezTo>
                        <a:cubicBezTo>
                          <a:pt x="6572278" y="19094"/>
                          <a:pt x="6524256" y="38051"/>
                          <a:pt x="6349548" y="18288"/>
                        </a:cubicBezTo>
                        <a:cubicBezTo>
                          <a:pt x="6174840" y="-1475"/>
                          <a:pt x="5951624" y="174"/>
                          <a:pt x="5671177" y="18288"/>
                        </a:cubicBezTo>
                        <a:cubicBezTo>
                          <a:pt x="5390730" y="36402"/>
                          <a:pt x="5222992" y="60058"/>
                          <a:pt x="4829998" y="18288"/>
                        </a:cubicBezTo>
                        <a:cubicBezTo>
                          <a:pt x="4437004" y="-23482"/>
                          <a:pt x="4344181" y="39087"/>
                          <a:pt x="4151627" y="18288"/>
                        </a:cubicBezTo>
                        <a:cubicBezTo>
                          <a:pt x="3959073" y="-2511"/>
                          <a:pt x="3886970" y="32875"/>
                          <a:pt x="3717470" y="18288"/>
                        </a:cubicBezTo>
                        <a:cubicBezTo>
                          <a:pt x="3547970" y="3701"/>
                          <a:pt x="3451521" y="31872"/>
                          <a:pt x="3201909" y="18288"/>
                        </a:cubicBezTo>
                        <a:cubicBezTo>
                          <a:pt x="2952297" y="4704"/>
                          <a:pt x="2543413" y="6029"/>
                          <a:pt x="2360729" y="18288"/>
                        </a:cubicBezTo>
                        <a:cubicBezTo>
                          <a:pt x="2178045" y="30547"/>
                          <a:pt x="1906056" y="25847"/>
                          <a:pt x="1682359" y="18288"/>
                        </a:cubicBezTo>
                        <a:cubicBezTo>
                          <a:pt x="1458662" y="10730"/>
                          <a:pt x="1330405" y="8046"/>
                          <a:pt x="1166797" y="18288"/>
                        </a:cubicBezTo>
                        <a:cubicBezTo>
                          <a:pt x="1003189" y="28530"/>
                          <a:pt x="278098" y="19533"/>
                          <a:pt x="0" y="18288"/>
                        </a:cubicBezTo>
                        <a:cubicBezTo>
                          <a:pt x="74" y="14054"/>
                          <a:pt x="-46" y="699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900"/>
              <a:t>Σε  πολλές  περιπτώσεις η ανάλυση του κόστους  του προϊόντος, </a:t>
            </a:r>
          </a:p>
          <a:p>
            <a:pPr>
              <a:buNone/>
            </a:pPr>
            <a:r>
              <a:rPr lang="el-GR" sz="1900"/>
              <a:t>του    έργου   ή    της   υπηρεσίας    γίνεται    με   την   χρήση  των </a:t>
            </a:r>
          </a:p>
          <a:p>
            <a:pPr>
              <a:buNone/>
            </a:pPr>
            <a:r>
              <a:rPr lang="el-GR" sz="1900"/>
              <a:t>δεδομένων    που   αναφέρονται    στα    λογιστικά    βιβλία    της</a:t>
            </a:r>
          </a:p>
          <a:p>
            <a:pPr>
              <a:buNone/>
            </a:pPr>
            <a:r>
              <a:rPr lang="el-GR" sz="1900"/>
              <a:t>επιχείρησης. </a:t>
            </a:r>
          </a:p>
          <a:p>
            <a:pPr>
              <a:buNone/>
            </a:pPr>
            <a:r>
              <a:rPr lang="el-GR" sz="1900"/>
              <a:t>Η  πληροφόρηση  αυτή  έχει  αναγκαστικά  ιστορικό  χαρακτήρα.</a:t>
            </a:r>
          </a:p>
          <a:p>
            <a:pPr>
              <a:buNone/>
            </a:pPr>
            <a:endParaRPr lang="el-GR" sz="1900"/>
          </a:p>
          <a:p>
            <a:pPr>
              <a:buNone/>
            </a:pPr>
            <a:r>
              <a:rPr lang="el-GR" sz="1900" b="1"/>
              <a:t>Αντίθετα  ο   σκοπός   της   πρότυπης   κοστολόγηση</a:t>
            </a:r>
            <a:r>
              <a:rPr lang="el-GR" sz="1900"/>
              <a:t>ς   είναι   να</a:t>
            </a:r>
          </a:p>
          <a:p>
            <a:pPr>
              <a:buNone/>
            </a:pPr>
            <a:r>
              <a:rPr lang="el-GR" sz="1900"/>
              <a:t>εφοδιάσει  τη  διοίκηση  της   επιχείρηση  με  δεδομένα   για   το </a:t>
            </a:r>
          </a:p>
          <a:p>
            <a:pPr>
              <a:buNone/>
            </a:pPr>
            <a:r>
              <a:rPr lang="el-GR" sz="1900" b="1" u="sng"/>
              <a:t>ποιά  θα </a:t>
            </a:r>
            <a:r>
              <a:rPr lang="en-US" sz="1900" b="1" u="sng"/>
              <a:t> </a:t>
            </a:r>
            <a:r>
              <a:rPr lang="el-GR" sz="1900" b="1" u="sng"/>
              <a:t>πρέπει</a:t>
            </a:r>
            <a:r>
              <a:rPr lang="en-US" sz="1900" b="1" u="sng"/>
              <a:t> </a:t>
            </a:r>
            <a:r>
              <a:rPr lang="el-GR" sz="1900" b="1" u="sng"/>
              <a:t> να </a:t>
            </a:r>
            <a:r>
              <a:rPr lang="en-US" sz="1900" b="1" u="sng"/>
              <a:t> </a:t>
            </a:r>
            <a:r>
              <a:rPr lang="el-GR" sz="1900" b="1" u="sng"/>
              <a:t>είναι </a:t>
            </a:r>
            <a:r>
              <a:rPr lang="en-US" sz="1900" b="1" u="sng"/>
              <a:t> </a:t>
            </a:r>
            <a:r>
              <a:rPr lang="el-GR" sz="1900" b="1" u="sng"/>
              <a:t>τα  κόστη</a:t>
            </a:r>
            <a:r>
              <a:rPr lang="el-GR" sz="1900"/>
              <a:t>,  αντί  να  την  πληροφορεί </a:t>
            </a:r>
          </a:p>
          <a:p>
            <a:pPr>
              <a:buNone/>
            </a:pPr>
            <a:r>
              <a:rPr lang="el-GR" sz="1900"/>
              <a:t>απλά  </a:t>
            </a:r>
            <a:r>
              <a:rPr lang="el-GR" sz="1900" b="1"/>
              <a:t>ποιά ήταν</a:t>
            </a:r>
            <a:r>
              <a:rPr lang="el-GR" sz="1900"/>
              <a:t>.</a:t>
            </a: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3F1D1C4-C2D9-4231-9FB2-B2D9D97AA41D}" type="slidenum">
              <a:rPr lang="el-GR" smtClean="0"/>
              <a:pPr>
                <a:spcAft>
                  <a:spcPts val="600"/>
                </a:spcAft>
              </a:pPr>
              <a:t>9</a:t>
            </a:fld>
            <a:endParaRPr lang="el-GR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>
                <a:solidFill>
                  <a:srgbClr val="0070C0"/>
                </a:solidFill>
              </a:rPr>
              <a:t>Διαχείριση αποκλίσεων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/>
              <a:t>Βάσει αυτών μια απόκλιση μπορεί να θεωρηθεί σημαντική </a:t>
            </a:r>
          </a:p>
          <a:p>
            <a:pPr>
              <a:buNone/>
            </a:pPr>
            <a:endParaRPr lang="el-GR" sz="2400" dirty="0"/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Αν το μέγεθος είναι σημαντικό σε σχέση με το συνολικό κόστος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Αν εμφανίζεται συχνά και όχι περιστασιακά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Αν έχει σταδιακά αυξανόμενο μέγεθος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Αν συνδέεται με κάποιο είδος κόστους στο οποίο μπορεί να γίνει έλεγχος. </a:t>
            </a:r>
          </a:p>
          <a:p>
            <a:pPr>
              <a:buFont typeface="Wingdings" pitchFamily="2" charset="2"/>
              <a:buChar char="Ø"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90</a:t>
            </a:fld>
            <a:endParaRPr lang="el-GR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>
                <a:solidFill>
                  <a:srgbClr val="0070C0"/>
                </a:solidFill>
              </a:rPr>
              <a:t>Διαχείριση αποκλίσεων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/>
              <a:t>Πρέπει  να  σημειωθεί  ότι   και   οι  ευμενείς  αποκλίσεις,   όταν </a:t>
            </a:r>
          </a:p>
          <a:p>
            <a:pPr>
              <a:buNone/>
            </a:pPr>
            <a:r>
              <a:rPr lang="el-GR" sz="2400" dirty="0"/>
              <a:t>κριθούν  σημαντικές   είναι   αναγκαίο  να  διερευνηθούν.</a:t>
            </a:r>
            <a:endParaRPr lang="en-US" sz="2400" dirty="0"/>
          </a:p>
          <a:p>
            <a:pPr>
              <a:buNone/>
            </a:pPr>
            <a:r>
              <a:rPr lang="el-GR" sz="2400" dirty="0"/>
              <a:t>Ορισμένες φορές μια ευνοϊκή  απόκλιση μπορεί να είναι εξίσου</a:t>
            </a:r>
          </a:p>
          <a:p>
            <a:pPr>
              <a:buNone/>
            </a:pPr>
            <a:r>
              <a:rPr lang="el-GR" sz="2400" dirty="0"/>
              <a:t>κακή ή χειρότερη από μια δυσμενή.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dirty="0"/>
              <a:t>Για </a:t>
            </a:r>
            <a:r>
              <a:rPr lang="el-GR" sz="2400" b="1" dirty="0"/>
              <a:t>παράδειγμα</a:t>
            </a:r>
            <a:r>
              <a:rPr lang="el-GR" sz="2400" dirty="0"/>
              <a:t> η </a:t>
            </a:r>
            <a:r>
              <a:rPr lang="en-US" sz="2400" dirty="0"/>
              <a:t>McDonald’s </a:t>
            </a:r>
            <a:r>
              <a:rPr lang="el-GR" sz="2400" dirty="0"/>
              <a:t>έχει καθιερώσει πρότυπο για την</a:t>
            </a:r>
          </a:p>
          <a:p>
            <a:pPr>
              <a:buNone/>
            </a:pPr>
            <a:r>
              <a:rPr lang="el-GR" sz="2400" dirty="0"/>
              <a:t>ποσότητα του κρέατος που πρέπει να έχει ένα </a:t>
            </a:r>
            <a:r>
              <a:rPr lang="en-US" sz="2400" dirty="0" err="1"/>
              <a:t>Bic</a:t>
            </a:r>
            <a:r>
              <a:rPr lang="en-US" sz="2400" dirty="0"/>
              <a:t> Mac.</a:t>
            </a:r>
          </a:p>
          <a:p>
            <a:pPr>
              <a:buNone/>
            </a:pPr>
            <a:r>
              <a:rPr lang="el-GR" sz="2400" dirty="0"/>
              <a:t>Μια   ευνοϊκή   απόκλιση    θα   σήμαινε   ότι    χρησιμοποιήθηκε</a:t>
            </a:r>
          </a:p>
          <a:p>
            <a:pPr>
              <a:buNone/>
            </a:pPr>
            <a:r>
              <a:rPr lang="el-GR" sz="2400" dirty="0"/>
              <a:t>λιγότερο κρέας από όσο καθορίζεται στο πρότυπο.</a:t>
            </a:r>
          </a:p>
          <a:p>
            <a:pPr>
              <a:buNone/>
            </a:pPr>
            <a:r>
              <a:rPr lang="el-GR" sz="2400" dirty="0"/>
              <a:t>Το  αποτέλεσμα  είναι   ένα  κατώτερο  </a:t>
            </a:r>
            <a:r>
              <a:rPr lang="en-US" sz="2400" dirty="0" err="1"/>
              <a:t>Bic</a:t>
            </a:r>
            <a:r>
              <a:rPr lang="en-US" sz="2400" dirty="0"/>
              <a:t> Mac </a:t>
            </a:r>
            <a:r>
              <a:rPr lang="el-GR" sz="2400" dirty="0"/>
              <a:t> και  πιθανότατα </a:t>
            </a:r>
          </a:p>
          <a:p>
            <a:pPr>
              <a:buNone/>
            </a:pPr>
            <a:r>
              <a:rPr lang="el-GR" sz="2400" dirty="0"/>
              <a:t>ύπαρξη δυσαρεστημένων πελατών.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91</a:t>
            </a:fld>
            <a:endParaRPr lang="el-GR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>
                <a:solidFill>
                  <a:srgbClr val="0070C0"/>
                </a:solidFill>
              </a:rPr>
              <a:t>Διαχείριση αποκλίσεων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400" b="1" dirty="0"/>
              <a:t>Η  αναγνώριση  των  αιτίων  σημαντικής  ευμενούς απόκλισης</a:t>
            </a:r>
          </a:p>
          <a:p>
            <a:pPr>
              <a:buNone/>
            </a:pPr>
            <a:r>
              <a:rPr lang="el-GR" sz="2400" b="1" dirty="0"/>
              <a:t>μπορεί να οδηγήσει </a:t>
            </a:r>
            <a:r>
              <a:rPr lang="en-US" sz="2400" b="1" dirty="0"/>
              <a:t>:</a:t>
            </a:r>
          </a:p>
          <a:p>
            <a:pPr>
              <a:buNone/>
            </a:pPr>
            <a:endParaRPr lang="el-GR" sz="2400" dirty="0"/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Σε εφαρμογή νέων μεθόδων διαχείρισης της πρώτης ύλης και των  αποθεμάτων της.</a:t>
            </a: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Σε  καταγραφή  και  ευρύτερη  εφαρμογή νέων  παραγωγικών διαδικασιών.</a:t>
            </a:r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92</a:t>
            </a:fld>
            <a:endParaRPr lang="el-GR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rgbClr val="0070C0"/>
                </a:solidFill>
              </a:rPr>
              <a:t>Διαχείριση αποκλίσεων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/>
              <a:t>Η επαναλαμβανόμενη  ύπαρξη ευμενών  αποκλίσεων </a:t>
            </a:r>
          </a:p>
          <a:p>
            <a:pPr>
              <a:buNone/>
            </a:pPr>
            <a:endParaRPr lang="el-GR" sz="2400" dirty="0"/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Μπορεί  να είναι  ένδειξη χαλαρότητας, στη διαδικασία του προϋπολογισμού  δηλαδή  κατάρτιση  προϋπολογισμών με εύκολους στόχους. </a:t>
            </a:r>
          </a:p>
          <a:p>
            <a:pPr>
              <a:buFont typeface="Wingdings" pitchFamily="2" charset="2"/>
              <a:buChar char="Ø"/>
            </a:pPr>
            <a:endParaRPr lang="el-GR" sz="2400" dirty="0"/>
          </a:p>
          <a:p>
            <a:pPr>
              <a:buFont typeface="Wingdings" pitchFamily="2" charset="2"/>
              <a:buChar char="Ø"/>
            </a:pPr>
            <a:r>
              <a:rPr lang="el-GR" sz="2400" dirty="0"/>
              <a:t>Μπορεί   να   οφείλεται   σε   χαλαρότητα   της  εργασίας. Στην   περίπτωση  αυτή  πρέπει  η  διοίκηση   να   αναλάβει           πρωτοβουλίες  ώστε  να  αλλάξει  η  εργασιακή  νοοτροπία  του προσωπικού.</a:t>
            </a:r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93</a:t>
            </a:fld>
            <a:endParaRPr lang="el-GR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rgbClr val="0070C0"/>
                </a:solidFill>
              </a:rPr>
              <a:t>Διαχείριση αποκλίσεων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000108"/>
            <a:ext cx="8786874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/>
              <a:t>Οι  πρωτοβουλίες της  διοίκησης για  αντιμετώπιση  τυχόν κάποιας</a:t>
            </a:r>
          </a:p>
          <a:p>
            <a:pPr>
              <a:buNone/>
            </a:pPr>
            <a:r>
              <a:rPr lang="el-GR" sz="2400" dirty="0"/>
              <a:t>χαλαρότητας   της   εργασίας   δεν   σημαίνει   ότι   θα    πρέπει   να </a:t>
            </a:r>
          </a:p>
          <a:p>
            <a:pPr>
              <a:buNone/>
            </a:pPr>
            <a:r>
              <a:rPr lang="el-GR" sz="2400" dirty="0"/>
              <a:t>χρησιμοποιηθούν   οι  αναφορές  των    αποκλίσεων  εναντίον  των </a:t>
            </a:r>
          </a:p>
          <a:p>
            <a:pPr>
              <a:buNone/>
            </a:pPr>
            <a:r>
              <a:rPr lang="el-GR" sz="2400" dirty="0"/>
              <a:t>εργαζομένων. </a:t>
            </a:r>
          </a:p>
          <a:p>
            <a:pPr>
              <a:buNone/>
            </a:pPr>
            <a:r>
              <a:rPr lang="el-GR" sz="2400" dirty="0"/>
              <a:t>Οι  εργαζόμενοι  πρέπει  να  ενθαρρύνονται  να   κάνουν   καλά   τη </a:t>
            </a:r>
          </a:p>
          <a:p>
            <a:pPr>
              <a:buNone/>
            </a:pPr>
            <a:r>
              <a:rPr lang="el-GR" sz="2400" dirty="0"/>
              <a:t>δουλειά τους.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b="1" dirty="0"/>
              <a:t>Αν οι  αποκλίσεις  χρησιμοποιηθούν εναντίον των  εργαζομένων,</a:t>
            </a:r>
          </a:p>
          <a:p>
            <a:pPr>
              <a:buNone/>
            </a:pPr>
            <a:r>
              <a:rPr lang="el-GR" sz="2400" b="1" dirty="0"/>
              <a:t>τότε   υπάρχει    κίνδυνος    οι   επικεφαλείς   των   τμημάτων    να  </a:t>
            </a:r>
          </a:p>
          <a:p>
            <a:pPr>
              <a:buNone/>
            </a:pPr>
            <a:r>
              <a:rPr lang="el-GR" sz="2400" b="1" dirty="0"/>
              <a:t>να  συγκαλύπτουν  δυσμενείς  αποκλίσεις ή να κάνουν  ενέργειες </a:t>
            </a:r>
          </a:p>
          <a:p>
            <a:pPr>
              <a:buNone/>
            </a:pPr>
            <a:r>
              <a:rPr lang="el-GR" sz="2400" b="1" dirty="0"/>
              <a:t>που  δεν  συμφέρουν  την  επιχείρηση.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94</a:t>
            </a:fld>
            <a:endParaRPr lang="el-GR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>
                <a:solidFill>
                  <a:srgbClr val="0070C0"/>
                </a:solidFill>
              </a:rPr>
              <a:t>Διαχείριση αποκλίσεων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b="1" dirty="0"/>
              <a:t>Ιδιαίτερα   σημαντική  είναι  η   διερεύνηση  όταν   η   συνολική </a:t>
            </a:r>
          </a:p>
          <a:p>
            <a:pPr>
              <a:buNone/>
            </a:pPr>
            <a:r>
              <a:rPr lang="el-GR" sz="2400" b="1" dirty="0"/>
              <a:t>απόκλιση είναι αποτέλεσμα περισσότερων από  μία επιμέρους </a:t>
            </a:r>
          </a:p>
          <a:p>
            <a:pPr>
              <a:buNone/>
            </a:pPr>
            <a:r>
              <a:rPr lang="el-GR" sz="2400" b="1" dirty="0"/>
              <a:t>αποκλίσεων  και  αλληλοεπιδράσεων  μεταξύ  τους.</a:t>
            </a:r>
          </a:p>
          <a:p>
            <a:pPr>
              <a:buNone/>
            </a:pPr>
            <a:endParaRPr lang="el-GR" sz="2400" b="1" dirty="0"/>
          </a:p>
          <a:p>
            <a:pPr>
              <a:buNone/>
            </a:pPr>
            <a:r>
              <a:rPr lang="el-GR" sz="2400" b="1" dirty="0"/>
              <a:t>Τότε    η   διαδικασία   αναζήτησης   των   αιτίων   γίνεται   πολύ </a:t>
            </a:r>
          </a:p>
          <a:p>
            <a:pPr>
              <a:buNone/>
            </a:pPr>
            <a:r>
              <a:rPr lang="el-GR" sz="2400" b="1" dirty="0"/>
              <a:t>δύσκολη.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95</a:t>
            </a:fld>
            <a:endParaRPr lang="el-GR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l-GR" sz="2800" b="1" dirty="0">
                <a:solidFill>
                  <a:srgbClr val="0070C0"/>
                </a:solidFill>
              </a:rPr>
              <a:t>Διαχείριση αποκλίσεων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1357298"/>
            <a:ext cx="8372476" cy="47688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400" b="1" i="1" dirty="0"/>
              <a:t>Παράδειγμα </a:t>
            </a:r>
          </a:p>
          <a:p>
            <a:pPr>
              <a:buNone/>
            </a:pPr>
            <a:r>
              <a:rPr lang="el-GR" sz="2400" dirty="0"/>
              <a:t>Έστω ότι γίνεται αλλαγή ενός  προμηθευτή πρώτης ύλης η  οποία </a:t>
            </a:r>
          </a:p>
          <a:p>
            <a:pPr>
              <a:buNone/>
            </a:pPr>
            <a:r>
              <a:rPr lang="el-GR" sz="2400" dirty="0"/>
              <a:t>οφείλεται  σε  μια  ειδική προσφορά. </a:t>
            </a:r>
          </a:p>
          <a:p>
            <a:pPr>
              <a:buNone/>
            </a:pPr>
            <a:r>
              <a:rPr lang="el-GR" sz="2400" dirty="0"/>
              <a:t>Αυτό θα έχει σαν αποτέλεσμα να  υπάρξει μια  </a:t>
            </a:r>
            <a:r>
              <a:rPr lang="el-GR" sz="2400" u="sng" dirty="0"/>
              <a:t>ευμενής απόκλιση</a:t>
            </a:r>
          </a:p>
          <a:p>
            <a:pPr>
              <a:buNone/>
            </a:pPr>
            <a:r>
              <a:rPr lang="el-GR" sz="2400" u="sng" dirty="0"/>
              <a:t>τιμής  άμεσων υλικών</a:t>
            </a:r>
            <a:r>
              <a:rPr lang="el-GR" sz="2400" dirty="0"/>
              <a:t>,</a:t>
            </a:r>
            <a:r>
              <a:rPr lang="el-GR" sz="2400" b="1" dirty="0"/>
              <a:t> </a:t>
            </a:r>
            <a:r>
              <a:rPr lang="el-GR" sz="2400" b="1" dirty="0">
                <a:solidFill>
                  <a:srgbClr val="0070C0"/>
                </a:solidFill>
              </a:rPr>
              <a:t>[</a:t>
            </a:r>
            <a:r>
              <a:rPr lang="el-GR" sz="2400" b="1" dirty="0"/>
              <a:t>Ατ = </a:t>
            </a:r>
            <a:r>
              <a:rPr lang="el-GR" sz="2400" b="1" dirty="0" err="1"/>
              <a:t>Ππ</a:t>
            </a:r>
            <a:r>
              <a:rPr lang="el-GR" sz="2400" b="1" dirty="0"/>
              <a:t>(</a:t>
            </a:r>
            <a:r>
              <a:rPr lang="en-US" sz="2400" b="1" dirty="0"/>
              <a:t>S</a:t>
            </a:r>
            <a:r>
              <a:rPr lang="el-GR" sz="2400" b="1" dirty="0"/>
              <a:t>τ – </a:t>
            </a:r>
            <a:r>
              <a:rPr lang="el-GR" sz="2400" b="1" dirty="0" err="1"/>
              <a:t>Πτ</a:t>
            </a:r>
            <a:r>
              <a:rPr lang="el-GR" sz="2400" b="1" dirty="0" err="1">
                <a:solidFill>
                  <a:srgbClr val="FF0000"/>
                </a:solidFill>
              </a:rPr>
              <a:t>↓</a:t>
            </a:r>
            <a:r>
              <a:rPr lang="el-GR" sz="2400" b="1" dirty="0"/>
              <a:t>)</a:t>
            </a:r>
            <a:r>
              <a:rPr lang="el-GR" sz="2400" b="1" dirty="0">
                <a:solidFill>
                  <a:srgbClr val="0070C0"/>
                </a:solidFill>
              </a:rPr>
              <a:t>]</a:t>
            </a:r>
            <a:r>
              <a:rPr lang="el-GR" sz="2400" b="1" dirty="0"/>
              <a:t>.  </a:t>
            </a:r>
          </a:p>
          <a:p>
            <a:pPr>
              <a:buNone/>
            </a:pPr>
            <a:r>
              <a:rPr lang="el-GR" sz="2400" dirty="0"/>
              <a:t>Αν αποδειχθεί ότι η ποιότητα της πρώτης  ύλης είναι  χαμηλότερη</a:t>
            </a:r>
          </a:p>
          <a:p>
            <a:pPr>
              <a:buNone/>
            </a:pPr>
            <a:r>
              <a:rPr lang="el-GR" sz="2400" dirty="0"/>
              <a:t>από  πριν, αυτό  μπορεί να  οδηγήσει σε  απόρριψη  μεγαλύτερης </a:t>
            </a:r>
          </a:p>
          <a:p>
            <a:pPr>
              <a:buNone/>
            </a:pPr>
            <a:r>
              <a:rPr lang="el-GR" sz="2400" dirty="0"/>
              <a:t>ποσότητας     πρώτης     ύλης  (φύρα  βιομηχανικής   κατεργασίας)</a:t>
            </a:r>
          </a:p>
          <a:p>
            <a:pPr>
              <a:buNone/>
            </a:pPr>
            <a:r>
              <a:rPr lang="el-GR" sz="2400" dirty="0"/>
              <a:t>κατά  τη  παραγωγική διαδικασία.  Δηλαδή θα  υπάρξει </a:t>
            </a:r>
            <a:r>
              <a:rPr lang="el-GR" sz="2400" u="sng" dirty="0"/>
              <a:t>δυσμενής </a:t>
            </a:r>
          </a:p>
          <a:p>
            <a:pPr>
              <a:buNone/>
            </a:pPr>
            <a:r>
              <a:rPr lang="el-GR" sz="2400" u="sng" dirty="0"/>
              <a:t>απόκλιση ποσότητας  άμεσων υλικών</a:t>
            </a:r>
            <a:r>
              <a:rPr lang="el-GR" sz="2400" dirty="0"/>
              <a:t>,</a:t>
            </a:r>
            <a:r>
              <a:rPr lang="el-GR" sz="2400" b="1" dirty="0">
                <a:solidFill>
                  <a:srgbClr val="0070C0"/>
                </a:solidFill>
              </a:rPr>
              <a:t> [</a:t>
            </a:r>
            <a:r>
              <a:rPr lang="el-GR" sz="2400" b="1" dirty="0"/>
              <a:t>Απ = </a:t>
            </a:r>
            <a:r>
              <a:rPr lang="en-US" sz="2400" b="1" dirty="0"/>
              <a:t>S</a:t>
            </a:r>
            <a:r>
              <a:rPr lang="el-GR" sz="2400" b="1" dirty="0"/>
              <a:t>τ(</a:t>
            </a:r>
            <a:r>
              <a:rPr lang="en-US" sz="2400" b="1" dirty="0"/>
              <a:t>S</a:t>
            </a:r>
            <a:r>
              <a:rPr lang="el-GR" sz="2400" b="1" dirty="0"/>
              <a:t>π – </a:t>
            </a:r>
            <a:r>
              <a:rPr lang="el-GR" sz="2400" b="1" dirty="0" err="1"/>
              <a:t>Ππ</a:t>
            </a:r>
            <a:r>
              <a:rPr lang="el-GR" sz="2400" b="1" dirty="0" err="1">
                <a:solidFill>
                  <a:srgbClr val="FF0000"/>
                </a:solidFill>
              </a:rPr>
              <a:t>↑</a:t>
            </a:r>
            <a:r>
              <a:rPr lang="el-GR" sz="2400" b="1" dirty="0"/>
              <a:t>)</a:t>
            </a:r>
            <a:r>
              <a:rPr lang="el-GR" sz="2400" b="1" dirty="0">
                <a:solidFill>
                  <a:srgbClr val="0070C0"/>
                </a:solidFill>
              </a:rPr>
              <a:t>]</a:t>
            </a:r>
            <a:r>
              <a:rPr lang="el-GR" sz="2400" b="1" dirty="0"/>
              <a:t>. </a:t>
            </a:r>
            <a:endParaRPr lang="el-GR" sz="2400" dirty="0"/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96</a:t>
            </a:fld>
            <a:endParaRPr lang="el-GR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>
                <a:solidFill>
                  <a:srgbClr val="0070C0"/>
                </a:solidFill>
              </a:rPr>
              <a:t>Διαχείριση αποκλίσεων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l-GR" sz="2400" dirty="0"/>
              <a:t>Επιπλέον υπάρχει ενδεχόμενο να οδηγήσει  σε αυξημένο χρόνο</a:t>
            </a:r>
          </a:p>
          <a:p>
            <a:pPr>
              <a:buNone/>
            </a:pPr>
            <a:r>
              <a:rPr lang="el-GR" sz="2400" dirty="0"/>
              <a:t>εργασίας.   Δηλαδή   </a:t>
            </a:r>
            <a:r>
              <a:rPr lang="el-GR" sz="2400" u="sng" dirty="0"/>
              <a:t>δυσμενής    απόκλιση   ποσότητας (ωρών ) </a:t>
            </a:r>
          </a:p>
          <a:p>
            <a:pPr>
              <a:buNone/>
            </a:pPr>
            <a:r>
              <a:rPr lang="el-GR" sz="2400" u="sng" dirty="0"/>
              <a:t>άμεσης εργασίας</a:t>
            </a:r>
            <a:r>
              <a:rPr lang="el-GR" sz="2400" dirty="0"/>
              <a:t>. </a:t>
            </a:r>
            <a:r>
              <a:rPr lang="el-GR" sz="2400" b="1" dirty="0">
                <a:solidFill>
                  <a:srgbClr val="0070C0"/>
                </a:solidFill>
              </a:rPr>
              <a:t>[</a:t>
            </a:r>
            <a:r>
              <a:rPr lang="el-GR" sz="2400" b="1" dirty="0" err="1"/>
              <a:t>Αω</a:t>
            </a:r>
            <a:r>
              <a:rPr lang="el-GR" sz="2400" b="1" dirty="0"/>
              <a:t> = </a:t>
            </a:r>
            <a:r>
              <a:rPr lang="en-US" sz="2400" b="1" dirty="0"/>
              <a:t>S</a:t>
            </a:r>
            <a:r>
              <a:rPr lang="el-GR" sz="2400" b="1" dirty="0"/>
              <a:t>μ(</a:t>
            </a:r>
            <a:r>
              <a:rPr lang="en-US" sz="2400" b="1" dirty="0"/>
              <a:t>S</a:t>
            </a:r>
            <a:r>
              <a:rPr lang="el-GR" sz="2400" b="1" dirty="0"/>
              <a:t>ω – </a:t>
            </a:r>
            <a:r>
              <a:rPr lang="el-GR" sz="2400" b="1" dirty="0" err="1"/>
              <a:t>Πω</a:t>
            </a:r>
            <a:r>
              <a:rPr lang="el-GR" sz="2400" b="1" dirty="0" err="1">
                <a:solidFill>
                  <a:srgbClr val="FF0000"/>
                </a:solidFill>
              </a:rPr>
              <a:t>↑</a:t>
            </a:r>
            <a:r>
              <a:rPr lang="el-GR" sz="2400" b="1" dirty="0"/>
              <a:t>)</a:t>
            </a:r>
            <a:r>
              <a:rPr lang="el-GR" sz="2400" b="1" dirty="0">
                <a:solidFill>
                  <a:srgbClr val="0070C0"/>
                </a:solidFill>
              </a:rPr>
              <a:t>]</a:t>
            </a:r>
            <a:r>
              <a:rPr lang="el-GR" sz="2400" b="1" dirty="0"/>
              <a:t>. </a:t>
            </a:r>
          </a:p>
          <a:p>
            <a:pPr>
              <a:buNone/>
            </a:pPr>
            <a:endParaRPr lang="el-GR" sz="2400" b="1" dirty="0"/>
          </a:p>
          <a:p>
            <a:pPr>
              <a:buNone/>
            </a:pPr>
            <a:r>
              <a:rPr lang="el-GR" sz="2400" dirty="0"/>
              <a:t>Η συσχέτιση όλων αυτών των αποκλίσεων &amp; το τελικό </a:t>
            </a:r>
            <a:r>
              <a:rPr lang="el-GR" sz="2400" dirty="0" err="1"/>
              <a:t>αποτ</a:t>
            </a:r>
            <a:r>
              <a:rPr lang="el-GR" sz="2400" dirty="0"/>
              <a:t>/σμα</a:t>
            </a:r>
          </a:p>
          <a:p>
            <a:pPr>
              <a:buNone/>
            </a:pPr>
            <a:r>
              <a:rPr lang="el-GR" sz="2400" dirty="0"/>
              <a:t>δηλαδή συνολική ευμενής ή δυσμενής απόκλιση,  η χαμηλότερη </a:t>
            </a:r>
          </a:p>
          <a:p>
            <a:pPr>
              <a:buNone/>
            </a:pPr>
            <a:r>
              <a:rPr lang="el-GR" sz="2400" dirty="0"/>
              <a:t>ή όχι ποιότητα τελικού προϊόντος  κλπ </a:t>
            </a:r>
          </a:p>
          <a:p>
            <a:pPr>
              <a:buNone/>
            </a:pPr>
            <a:r>
              <a:rPr lang="el-GR" sz="2400" dirty="0"/>
              <a:t>καθορίζει   την  αντίδραση   των   στελεχών  στην  εμφάνιση  των</a:t>
            </a:r>
          </a:p>
          <a:p>
            <a:pPr>
              <a:buNone/>
            </a:pPr>
            <a:r>
              <a:rPr lang="el-GR" sz="2400" dirty="0"/>
              <a:t>αποκλίσεων.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97</a:t>
            </a:fld>
            <a:endParaRPr lang="el-GR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l-GR" sz="2800" b="1" dirty="0">
                <a:solidFill>
                  <a:srgbClr val="0070C0"/>
                </a:solidFill>
              </a:rPr>
              <a:t>Διαχείριση αποκλίσεων</a:t>
            </a:r>
            <a:br>
              <a:rPr lang="el-GR" sz="2800" b="1" dirty="0">
                <a:solidFill>
                  <a:srgbClr val="0070C0"/>
                </a:solidFill>
              </a:rPr>
            </a:b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/>
              <a:t>Μια  επιχείρηση  η οποία δεν  ακολουθεί  μια ενιαία στρατηγική</a:t>
            </a:r>
          </a:p>
          <a:p>
            <a:pPr>
              <a:buNone/>
            </a:pPr>
            <a:r>
              <a:rPr lang="el-GR" sz="2400" dirty="0"/>
              <a:t>στις αποκλίσεις, αλλά στρατηγική διαφοροποίησης θα αποτύχει</a:t>
            </a:r>
          </a:p>
          <a:p>
            <a:pPr>
              <a:buNone/>
            </a:pPr>
            <a:r>
              <a:rPr lang="el-GR" sz="2400" dirty="0"/>
              <a:t>στην εφαρμογή της.</a:t>
            </a:r>
          </a:p>
          <a:p>
            <a:pPr>
              <a:buNone/>
            </a:pPr>
            <a:r>
              <a:rPr lang="el-GR" sz="2400" dirty="0" err="1"/>
              <a:t>π.χ</a:t>
            </a:r>
            <a:r>
              <a:rPr lang="el-GR" sz="2400" dirty="0"/>
              <a:t>  αν επιδιώκει  ευμενείς  αποκλίσεις  τιμών στα  άμεσα υλικά,</a:t>
            </a:r>
          </a:p>
          <a:p>
            <a:pPr>
              <a:buNone/>
            </a:pPr>
            <a:r>
              <a:rPr lang="el-GR" sz="2400" dirty="0"/>
              <a:t>επιλέγοντας  κατώτερης  ποιότητας  πρώτες  ύλες.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dirty="0"/>
              <a:t>Η προσεκτική ανάλυση των αποκλίσεων βοηθάει  στη  βελτίωση </a:t>
            </a:r>
          </a:p>
          <a:p>
            <a:pPr>
              <a:buNone/>
            </a:pPr>
            <a:r>
              <a:rPr lang="el-GR" sz="2400" dirty="0"/>
              <a:t>της     </a:t>
            </a:r>
            <a:r>
              <a:rPr lang="el-GR" sz="2400" b="1" dirty="0"/>
              <a:t>παραγωγικότητας</a:t>
            </a:r>
            <a:r>
              <a:rPr lang="el-GR" sz="2400" dirty="0"/>
              <a:t>    μιας   επιχείρησης,   χωρίς    αυτό   να </a:t>
            </a:r>
          </a:p>
          <a:p>
            <a:pPr>
              <a:buNone/>
            </a:pPr>
            <a:r>
              <a:rPr lang="el-GR" sz="2400" dirty="0"/>
              <a:t>σημαίνει και βελτίωση της </a:t>
            </a:r>
            <a:r>
              <a:rPr lang="el-GR" sz="2400" b="1" dirty="0"/>
              <a:t>ανταγωνιστικότητας</a:t>
            </a:r>
            <a:r>
              <a:rPr lang="el-GR" sz="2400" dirty="0"/>
              <a:t>. </a:t>
            </a:r>
          </a:p>
          <a:p>
            <a:pPr>
              <a:buNone/>
            </a:pPr>
            <a:r>
              <a:rPr lang="el-GR" sz="2400" dirty="0"/>
              <a:t>Διότι παράγοντες που έχουν σχέση με το εξωτερικό  περιβάλλον</a:t>
            </a:r>
          </a:p>
          <a:p>
            <a:pPr>
              <a:buNone/>
            </a:pPr>
            <a:r>
              <a:rPr lang="el-GR" sz="2400" dirty="0"/>
              <a:t>της  επιχείρησης  ενδέχεται  να  ανατρέψουν  κάθε  παραγωγική </a:t>
            </a:r>
          </a:p>
          <a:p>
            <a:pPr>
              <a:buNone/>
            </a:pPr>
            <a:r>
              <a:rPr lang="el-GR" sz="2400" dirty="0"/>
              <a:t>βελτίωση  στο  εσωτερικό  της  επιχείρησης.</a:t>
            </a:r>
          </a:p>
          <a:p>
            <a:pPr>
              <a:buNone/>
            </a:pPr>
            <a:endParaRPr lang="el-GR" sz="2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98</a:t>
            </a:fld>
            <a:endParaRPr lang="el-GR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428628"/>
          </a:xfrm>
        </p:spPr>
        <p:txBody>
          <a:bodyPr>
            <a:noAutofit/>
          </a:bodyPr>
          <a:lstStyle/>
          <a:p>
            <a:r>
              <a:rPr lang="el-GR" sz="2800" b="1" i="1" dirty="0">
                <a:solidFill>
                  <a:srgbClr val="002060"/>
                </a:solidFill>
              </a:rPr>
              <a:t>ΑΣΚΗΣΗ 7.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571480"/>
            <a:ext cx="8715436" cy="578647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l-GR" sz="8800" dirty="0"/>
              <a:t>Η   επιχείρηση  «Κ»  στο  τέλος  του  έτους  20ΧΧ  ενήργησε  την  παρακάτω</a:t>
            </a:r>
          </a:p>
          <a:p>
            <a:pPr>
              <a:buNone/>
            </a:pPr>
            <a:r>
              <a:rPr lang="el-GR" sz="8800" dirty="0"/>
              <a:t>ημερολογιακή εγγραφή που αφορά τα Γ.Β.Ε :</a:t>
            </a:r>
          </a:p>
          <a:p>
            <a:pPr>
              <a:buNone/>
            </a:pPr>
            <a:endParaRPr lang="el-GR" sz="7400" dirty="0"/>
          </a:p>
          <a:p>
            <a:pPr>
              <a:buNone/>
            </a:pPr>
            <a:endParaRPr lang="el-GR" sz="7400" dirty="0"/>
          </a:p>
          <a:p>
            <a:pPr>
              <a:buNone/>
            </a:pPr>
            <a:endParaRPr lang="el-GR" sz="7400" dirty="0"/>
          </a:p>
          <a:p>
            <a:pPr>
              <a:buNone/>
            </a:pPr>
            <a:endParaRPr lang="el-GR" sz="7400" dirty="0"/>
          </a:p>
          <a:p>
            <a:pPr>
              <a:buNone/>
            </a:pPr>
            <a:r>
              <a:rPr lang="el-GR" sz="2400" dirty="0"/>
              <a:t> </a:t>
            </a:r>
          </a:p>
          <a:p>
            <a:pPr>
              <a:buNone/>
            </a:pPr>
            <a:endParaRPr lang="el-GR" sz="5100" dirty="0"/>
          </a:p>
          <a:p>
            <a:pPr>
              <a:buNone/>
            </a:pPr>
            <a:endParaRPr lang="el-GR" sz="5100" dirty="0"/>
          </a:p>
          <a:p>
            <a:pPr>
              <a:buNone/>
            </a:pPr>
            <a:endParaRPr lang="el-GR" sz="5100" dirty="0"/>
          </a:p>
          <a:p>
            <a:pPr>
              <a:buNone/>
            </a:pPr>
            <a:endParaRPr lang="el-GR" sz="5100" dirty="0"/>
          </a:p>
          <a:p>
            <a:pPr>
              <a:buNone/>
            </a:pPr>
            <a:endParaRPr lang="el-GR" sz="8800" dirty="0"/>
          </a:p>
          <a:p>
            <a:pPr>
              <a:buNone/>
            </a:pPr>
            <a:r>
              <a:rPr lang="el-GR" sz="8800" dirty="0"/>
              <a:t>Δεν  υπάρχουν   </a:t>
            </a:r>
            <a:r>
              <a:rPr lang="el-GR" sz="8800" dirty="0" err="1"/>
              <a:t>ημικατεργασμένα</a:t>
            </a:r>
            <a:r>
              <a:rPr lang="el-GR" sz="8800" dirty="0"/>
              <a:t>   προϊόντα  στην   αρχή   και   στο   τέλος</a:t>
            </a:r>
          </a:p>
          <a:p>
            <a:pPr>
              <a:buNone/>
            </a:pPr>
            <a:r>
              <a:rPr lang="el-GR" sz="8800" dirty="0"/>
              <a:t>του  έτους  20ΧΧ.   Η  παραγωγή  του  έτους   20ΧΧ   προϋπολογίσθηκε   για </a:t>
            </a:r>
          </a:p>
          <a:p>
            <a:pPr>
              <a:buNone/>
            </a:pPr>
            <a:r>
              <a:rPr lang="el-GR" sz="8800" dirty="0"/>
              <a:t>600.000 €  σταθερά Γ.Β.Ε  και 6.000  ώρες  άμεσης  εργασίας.</a:t>
            </a:r>
          </a:p>
          <a:p>
            <a:pPr>
              <a:buNone/>
            </a:pPr>
            <a:r>
              <a:rPr lang="el-GR" sz="8800" b="1" dirty="0"/>
              <a:t>Το πρότυπο κοστολόγιο του προϊόντος έχει ως εξής:</a:t>
            </a:r>
          </a:p>
          <a:p>
            <a:pPr>
              <a:buNone/>
            </a:pPr>
            <a:r>
              <a:rPr lang="el-GR" sz="8800" dirty="0"/>
              <a:t>Άμεσα υλικά         μονάδες  20 Χ 225 = </a:t>
            </a:r>
            <a:r>
              <a:rPr lang="en-US" sz="8800" dirty="0"/>
              <a:t> </a:t>
            </a:r>
            <a:r>
              <a:rPr lang="el-GR" sz="8800" dirty="0"/>
              <a:t>4.500 €</a:t>
            </a:r>
          </a:p>
          <a:p>
            <a:pPr>
              <a:buNone/>
            </a:pPr>
            <a:r>
              <a:rPr lang="el-GR" sz="8800" dirty="0"/>
              <a:t>Άμεση εργασία    ώρες        10 Χ 200 =  2.000 €</a:t>
            </a:r>
          </a:p>
          <a:p>
            <a:pPr>
              <a:buNone/>
            </a:pPr>
            <a:r>
              <a:rPr lang="el-GR" sz="8800" dirty="0"/>
              <a:t>ΓΒΕ                         ώρες        10 Χ 360 =  </a:t>
            </a:r>
            <a:r>
              <a:rPr lang="el-GR" sz="8800" u="sng" dirty="0"/>
              <a:t>3.600 </a:t>
            </a:r>
            <a:r>
              <a:rPr lang="el-GR" sz="8800" dirty="0"/>
              <a:t>€</a:t>
            </a:r>
          </a:p>
          <a:p>
            <a:pPr>
              <a:buNone/>
            </a:pPr>
            <a:r>
              <a:rPr lang="el-GR" sz="8800" dirty="0"/>
              <a:t>                                                                   10.100 €</a:t>
            </a:r>
          </a:p>
          <a:p>
            <a:pPr>
              <a:buNone/>
            </a:pPr>
            <a:r>
              <a:rPr lang="el-GR" sz="7400" dirty="0"/>
              <a:t> </a:t>
            </a:r>
          </a:p>
          <a:p>
            <a:pPr>
              <a:buNone/>
            </a:pPr>
            <a:endParaRPr lang="el-GR" sz="7400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ΠΑΝ/ΜΙΟ ΙΩΑΝΝΙΝΩΝ                                                                          ΤΜΗΜΑ ΛΟΓΙΣΤΙΚΗΣ &amp; ΧΡΗΜ/ΚΗΣ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99</a:t>
            </a:fld>
            <a:endParaRPr lang="el-GR"/>
          </a:p>
        </p:txBody>
      </p:sp>
      <p:graphicFrame>
        <p:nvGraphicFramePr>
          <p:cNvPr id="88068" name="Object 4"/>
          <p:cNvGraphicFramePr>
            <a:graphicFrameLocks noChangeAspect="1"/>
          </p:cNvGraphicFramePr>
          <p:nvPr/>
        </p:nvGraphicFramePr>
        <p:xfrm>
          <a:off x="1071538" y="1000108"/>
          <a:ext cx="6786610" cy="2428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81" name="Φύλλο εργασίας" r:id="rId3" imgW="4311283" imgH="1118754" progId="Excel.Sheet.12">
                  <p:embed/>
                </p:oleObj>
              </mc:Choice>
              <mc:Fallback>
                <p:oleObj name="Φύλλο εργασίας" r:id="rId3" imgW="4311283" imgH="1118754" progId="Excel.Shee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1000108"/>
                        <a:ext cx="6786610" cy="24288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8320</TotalTime>
  <Words>10149</Words>
  <Application>Microsoft Office PowerPoint</Application>
  <PresentationFormat>Προβολή στην οθόνη (4:3)</PresentationFormat>
  <Paragraphs>1562</Paragraphs>
  <Slides>117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117</vt:i4>
      </vt:variant>
    </vt:vector>
  </HeadingPairs>
  <TitlesOfParts>
    <vt:vector size="126" baseType="lpstr">
      <vt:lpstr>Algerian</vt:lpstr>
      <vt:lpstr>Arial</vt:lpstr>
      <vt:lpstr>Calibri</vt:lpstr>
      <vt:lpstr>Calibri Light</vt:lpstr>
      <vt:lpstr>Cambria Math</vt:lpstr>
      <vt:lpstr>Georgia</vt:lpstr>
      <vt:lpstr>Wingdings</vt:lpstr>
      <vt:lpstr>Θέμα του Office</vt:lpstr>
      <vt:lpstr>Φύλλο εργασίας</vt:lpstr>
      <vt:lpstr>Διοικητική Λογιστική Κοστολόγηση </vt:lpstr>
      <vt:lpstr>Παρουσίαση του PowerPoint</vt:lpstr>
      <vt:lpstr>Παρουσίαση του PowerPoint</vt:lpstr>
      <vt:lpstr>ΚΑΤΑΤΑΞΗ ΤΟΥ ΚΟΣΤΟΥΣ ΑΝΑΛΟΓΑ ΜΕ ΤΟ  ΧΡΟΝΙΚΟ ΣΗΜΕΙΟ ΠΡΟΣΔΙΟΡΙΣΜΟΥ</vt:lpstr>
      <vt:lpstr>ΚΑΤΑΤΑΞΗ ΤΟΥ ΚΟΣΤΟΥΣ ΑΝΑΛΟΓΑ ΜΕ ΤΟ  ΧΡΟΝΙΚΟ ΣΗΜΕΙΟ ΠΡΟΣΔΙΟΡΙΣΜΟΥ</vt:lpstr>
      <vt:lpstr>ΚΑΤΑΤΑΞΗ ΤΟΥ ΚΟΣΤΟΥΣ ΑΝΑΛΟΓΑ ΜΕ ΤΟ  ΧΡΟΝΙΚΟ ΣΗΜΕΙΟ ΠΡΟΣΔΙΟΡΙΣΜΟΥ</vt:lpstr>
      <vt:lpstr>ΠΡΟΚΑΘΟΡΙΣΜΕΝΟ ΚΟΣΤΟΣ</vt:lpstr>
      <vt:lpstr>ΠΡΟΤΥΠΟ ΚΟΣΤΟΣ (Standard cost)</vt:lpstr>
      <vt:lpstr>ΠΡΟΤΥΠΟ ΚΟΣΤΟΣ </vt:lpstr>
      <vt:lpstr>ΠΡΟΤΥΠΟ ΚΟΣΤΟΣ</vt:lpstr>
      <vt:lpstr>ΠΡΟΤΥΠΟ ΚΟΣΤΟΣ </vt:lpstr>
      <vt:lpstr>ΠΡΟΤΥΠΟ ΚΟΣΤΟΣ </vt:lpstr>
      <vt:lpstr>ΠΡΟΤΥΠΟ ΚΟΣΤΟΣ </vt:lpstr>
      <vt:lpstr> Επιχειρήσεις που Εφαρμόζουν  Πρότυπη Κοστολόγηση </vt:lpstr>
      <vt:lpstr>Επιχειρήσεις που Εφαρμόζουν  Πρότυπη Κοστολόγηση</vt:lpstr>
      <vt:lpstr> Συστατικά στοιχεία του πρότυπου κόστους  </vt:lpstr>
      <vt:lpstr>Συστατικά στοιχεία του πρότυπου κόστους </vt:lpstr>
      <vt:lpstr>Συστατικά στοιχεία του πρότυπου κόστους</vt:lpstr>
      <vt:lpstr>ΠΡΟΤΥΠΟ  ΚΟΣΤΟΛΟΓΙΟ</vt:lpstr>
      <vt:lpstr>Καθορισμός πρότυπου κόστους</vt:lpstr>
      <vt:lpstr>Καθορισμός πρότυπου κόστους</vt:lpstr>
      <vt:lpstr>Καθορισμός ποσοτικών προτύπων </vt:lpstr>
      <vt:lpstr>Καθορισμός ποσοτικών προτύπων </vt:lpstr>
      <vt:lpstr>Καθορισμός ποσοτικών προτύπων </vt:lpstr>
      <vt:lpstr>Καθορισμός ποσοτικών προτύπων   </vt:lpstr>
      <vt:lpstr>Καθορισμός ποσοτικών προτύπων  </vt:lpstr>
      <vt:lpstr>Καθορισμός ποσοτικών προτύπων </vt:lpstr>
      <vt:lpstr>Καθορισμός ποσοτικών προτύπων </vt:lpstr>
      <vt:lpstr>Καθορισμός ποσοτικών προτύπων  </vt:lpstr>
      <vt:lpstr>Καθορισμός ποσοτικών προτύπων</vt:lpstr>
      <vt:lpstr>Καθορισμός  προτύπων  τιμών </vt:lpstr>
      <vt:lpstr>Καθορισμός  προτύπων  τιμών </vt:lpstr>
      <vt:lpstr>Παρουσίαση του PowerPoint</vt:lpstr>
      <vt:lpstr>Παρουσίαση του PowerPoint</vt:lpstr>
      <vt:lpstr>Καθορισμός  πρότυπου  συντελεστή Γ.Β.Ε </vt:lpstr>
      <vt:lpstr>Καθορισμός  πρότυπου  συντελεστή Γ.Β.Ε </vt:lpstr>
      <vt:lpstr>Καθορισμός  πρότυπου  συντελεστή Γ.Β.Ε </vt:lpstr>
      <vt:lpstr>Σταθερός συντελεστής Γ.Β.Ε  </vt:lpstr>
      <vt:lpstr>Παρουσίαση του PowerPoint</vt:lpstr>
      <vt:lpstr>ΠΡΟΤΥΠΟ  ΚΟΣΤΟΛΟΓΙΟ</vt:lpstr>
      <vt:lpstr>ΤΥΠΟΙ ΠΡΟΤΥΠΟΥ ΚΟΣΤΟΥΣ</vt:lpstr>
      <vt:lpstr>ΤΥΠΟΙ ΠΡΟΤΥΠΟΥ ΚΟΣΤΟΥΣ</vt:lpstr>
      <vt:lpstr>ΤΥΠΟΙ ΠΡΟΤΥΠΟΥ ΚΟΣΤΟΥΣ  </vt:lpstr>
      <vt:lpstr>ΤΥΠΟΙ ΠΡΟΤΥΠΟΥ ΚΟΣΤΟΥΣ</vt:lpstr>
      <vt:lpstr> Παράδειγμα 1  </vt:lpstr>
      <vt:lpstr> Λύση </vt:lpstr>
      <vt:lpstr>Παρουσίαση του PowerPoint</vt:lpstr>
      <vt:lpstr> Παράδειγμα 2 </vt:lpstr>
      <vt:lpstr> Λύση </vt:lpstr>
      <vt:lpstr> Λύση </vt:lpstr>
      <vt:lpstr>Παρουσίαση του PowerPoint</vt:lpstr>
      <vt:lpstr>ΑΠΟΚΛΙΣΕΙΣ</vt:lpstr>
      <vt:lpstr>ΑΠΟΚΛΙΣΕΙΣ</vt:lpstr>
      <vt:lpstr>ΑΠΟΚΛΙΣΕΙΣ</vt:lpstr>
      <vt:lpstr>ΑΠΟΚΛΙΣΕΙΣ</vt:lpstr>
      <vt:lpstr>ΑΠΟΚΛΙΣΕΙΣ</vt:lpstr>
      <vt:lpstr>ΑΠΟΚΛΙΣΕΙΣ</vt:lpstr>
      <vt:lpstr>ΑΠΟΚΛΙΣΕΙΣ</vt:lpstr>
      <vt:lpstr>ΑΠΟΚΛΙΣΕΙΣ</vt:lpstr>
      <vt:lpstr>ΑΠΟΚΛΙΣΕΙΣ</vt:lpstr>
      <vt:lpstr>ΑΠΟΚΛΙΣΕΙΣ</vt:lpstr>
      <vt:lpstr>ΑΠΟΚΛΙΣΕΙΣ</vt:lpstr>
      <vt:lpstr>ΑΠΟΚΛΙΣΕΙΣ</vt:lpstr>
      <vt:lpstr>ΑΠΟΚΛΙΣΕΙΣ</vt:lpstr>
      <vt:lpstr>ΑΠΟΚΛΙΣΕΙΣ</vt:lpstr>
      <vt:lpstr>ΑΠΟΚΛΙΣΕΙΣ</vt:lpstr>
      <vt:lpstr> ΑΠΟΚΛΙΣΕΙΣ </vt:lpstr>
      <vt:lpstr>Παρουσίαση του PowerPoint</vt:lpstr>
      <vt:lpstr> ΑΣΚΗΣΗ 1. </vt:lpstr>
      <vt:lpstr> Λύση  </vt:lpstr>
      <vt:lpstr>Παρουσίαση του PowerPoint</vt:lpstr>
      <vt:lpstr> ΑΣΚΗΣΗ 2. </vt:lpstr>
      <vt:lpstr>Παρουσίαση του PowerPoint</vt:lpstr>
      <vt:lpstr> Λύση  </vt:lpstr>
      <vt:lpstr>  ΑΣΚΗΣΗ 3.  </vt:lpstr>
      <vt:lpstr> Λύση </vt:lpstr>
      <vt:lpstr>ΑΣΚΗΣΗ 4.</vt:lpstr>
      <vt:lpstr>ΛΥΣΗ</vt:lpstr>
      <vt:lpstr>Παρουσίαση του PowerPoint</vt:lpstr>
      <vt:lpstr>ΑΣΚΗΣΗ 5.</vt:lpstr>
      <vt:lpstr>ΛΥΣΗ</vt:lpstr>
      <vt:lpstr>Παρουσίαση του PowerPoint</vt:lpstr>
      <vt:lpstr>ΑΣΚΗΣΗ 6.</vt:lpstr>
      <vt:lpstr> Λύση </vt:lpstr>
      <vt:lpstr>Παρουσίαση του PowerPoint</vt:lpstr>
      <vt:lpstr>Παρουσίαση του PowerPoint</vt:lpstr>
      <vt:lpstr>Παρουσίαση του PowerPoint</vt:lpstr>
      <vt:lpstr>Διαχείριση αποκλίσεων</vt:lpstr>
      <vt:lpstr>Διαχείριση αποκλίσεων</vt:lpstr>
      <vt:lpstr>Διαχείριση αποκλίσεων</vt:lpstr>
      <vt:lpstr>Διαχείριση αποκλίσεων</vt:lpstr>
      <vt:lpstr>Διαχείριση αποκλίσεων</vt:lpstr>
      <vt:lpstr>Διαχείριση αποκλίσεων</vt:lpstr>
      <vt:lpstr>Διαχείριση αποκλίσεων</vt:lpstr>
      <vt:lpstr>Διαχείριση αποκλίσεων</vt:lpstr>
      <vt:lpstr>Διαχείριση αποκλίσεων</vt:lpstr>
      <vt:lpstr>Διαχείριση αποκλίσεων</vt:lpstr>
      <vt:lpstr>Διαχείριση αποκλίσεων </vt:lpstr>
      <vt:lpstr>ΑΣΚΗΣΗ 7.</vt:lpstr>
      <vt:lpstr>Παρουσίαση του PowerPoint</vt:lpstr>
      <vt:lpstr>ΛΥΣΗ</vt:lpstr>
      <vt:lpstr>Παρουσίαση του PowerPoint</vt:lpstr>
      <vt:lpstr>ΑΣΚΗΣΗ  8.</vt:lpstr>
      <vt:lpstr>Παρουσίαση του PowerPoint</vt:lpstr>
      <vt:lpstr>ΛΥΣΗ</vt:lpstr>
      <vt:lpstr>Παρουσίαση του PowerPoint</vt:lpstr>
      <vt:lpstr>Παρουσίαση του PowerPoint</vt:lpstr>
      <vt:lpstr>ΑΣΚΗΣΗ  9.</vt:lpstr>
      <vt:lpstr>Παρουσίαση του PowerPoint</vt:lpstr>
      <vt:lpstr>ΛΥΣΗ</vt:lpstr>
      <vt:lpstr>Παρουσίαση του PowerPoint</vt:lpstr>
      <vt:lpstr>Παρουσίαση του PowerPoint</vt:lpstr>
      <vt:lpstr>ΑΣΚΗΣΗ  10.</vt:lpstr>
      <vt:lpstr>Παρουσίαση του PowerPoint</vt:lpstr>
      <vt:lpstr>ΛΥΣΗ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ΔΙΟΙΚΗΤΙΚΗ ΛΟΓΙΣΤΙΚΗ ΚΟΣΤΟΛΟΓΗΣΗ</dc:title>
  <dc:creator>User</dc:creator>
  <cp:lastModifiedBy>kypriot@gmail.com</cp:lastModifiedBy>
  <cp:revision>761</cp:revision>
  <dcterms:modified xsi:type="dcterms:W3CDTF">2022-01-21T16:28:38Z</dcterms:modified>
</cp:coreProperties>
</file>