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2"/>
  </p:notesMasterIdLst>
  <p:handoutMasterIdLst>
    <p:handoutMasterId r:id="rId43"/>
  </p:handoutMasterIdLst>
  <p:sldIdLst>
    <p:sldId id="327" r:id="rId2"/>
    <p:sldId id="328" r:id="rId3"/>
    <p:sldId id="329" r:id="rId4"/>
    <p:sldId id="289" r:id="rId5"/>
    <p:sldId id="258" r:id="rId6"/>
    <p:sldId id="312" r:id="rId7"/>
    <p:sldId id="313" r:id="rId8"/>
    <p:sldId id="314" r:id="rId9"/>
    <p:sldId id="316" r:id="rId10"/>
    <p:sldId id="317" r:id="rId11"/>
    <p:sldId id="318" r:id="rId12"/>
    <p:sldId id="319" r:id="rId13"/>
    <p:sldId id="315" r:id="rId14"/>
    <p:sldId id="292" r:id="rId15"/>
    <p:sldId id="291" r:id="rId16"/>
    <p:sldId id="293" r:id="rId17"/>
    <p:sldId id="294" r:id="rId18"/>
    <p:sldId id="320" r:id="rId19"/>
    <p:sldId id="322" r:id="rId20"/>
    <p:sldId id="323" r:id="rId21"/>
    <p:sldId id="324" r:id="rId22"/>
    <p:sldId id="325" r:id="rId23"/>
    <p:sldId id="326" r:id="rId24"/>
    <p:sldId id="290" r:id="rId25"/>
    <p:sldId id="330" r:id="rId26"/>
    <p:sldId id="332" r:id="rId27"/>
    <p:sldId id="331" r:id="rId28"/>
    <p:sldId id="333" r:id="rId29"/>
    <p:sldId id="295" r:id="rId30"/>
    <p:sldId id="297" r:id="rId31"/>
    <p:sldId id="299" r:id="rId32"/>
    <p:sldId id="301" r:id="rId33"/>
    <p:sldId id="302" r:id="rId34"/>
    <p:sldId id="309" r:id="rId35"/>
    <p:sldId id="310" r:id="rId36"/>
    <p:sldId id="300" r:id="rId37"/>
    <p:sldId id="305" r:id="rId38"/>
    <p:sldId id="334" r:id="rId39"/>
    <p:sldId id="306" r:id="rId40"/>
    <p:sldId id="286" r:id="rId41"/>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EDFFFF"/>
    <a:srgbClr val="2F4040"/>
    <a:srgbClr val="809191"/>
    <a:srgbClr val="EDEDD5"/>
    <a:srgbClr val="FFFFFF"/>
    <a:srgbClr val="BF7343"/>
    <a:srgbClr val="000000"/>
    <a:srgbClr val="15151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8" autoAdjust="0"/>
    <p:restoredTop sz="94660"/>
  </p:normalViewPr>
  <p:slideViewPr>
    <p:cSldViewPr>
      <p:cViewPr>
        <p:scale>
          <a:sx n="70" d="100"/>
          <a:sy n="70" d="100"/>
        </p:scale>
        <p:origin x="-157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euretirio.com/2010/06/xreografo.html"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euretirio.com/2010/11/ependytis.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xfrm>
            <a:off x="3884613" y="8685213"/>
            <a:ext cx="2971800" cy="457200"/>
          </a:xfrm>
          <a:prstGeom prst="rect">
            <a:avLst/>
          </a:prstGeom>
          <a:noFill/>
        </p:spPr>
        <p:txBody>
          <a:bodyPr/>
          <a:lstStyle/>
          <a:p>
            <a:fld id="{7D3CF8D4-0FE5-48FE-9799-4EF5B5C7A860}" type="slidenum">
              <a:rPr lang="el-GR" smtClean="0"/>
              <a:pPr/>
              <a:t>1</a:t>
            </a:fld>
            <a:endParaRPr lang="el-GR" smtClean="0"/>
          </a:p>
        </p:txBody>
      </p:sp>
      <p:sp>
        <p:nvSpPr>
          <p:cNvPr id="40963" name="Rectangle 2"/>
          <p:cNvSpPr>
            <a:spLocks noGrp="1" noRot="1" noChangeAspect="1" noChangeArrowheads="1" noTextEdit="1"/>
          </p:cNvSpPr>
          <p:nvPr>
            <p:ph type="sldImg"/>
          </p:nvPr>
        </p:nvSpPr>
        <p:spPr>
          <a:xfrm>
            <a:off x="1150938" y="692150"/>
            <a:ext cx="4556125" cy="3416300"/>
          </a:xfrm>
          <a:ln/>
        </p:spPr>
      </p:sp>
      <p:sp>
        <p:nvSpPr>
          <p:cNvPr id="4096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xfrm>
            <a:off x="3884613" y="8685213"/>
            <a:ext cx="2971800" cy="457200"/>
          </a:xfrm>
          <a:prstGeom prst="rect">
            <a:avLst/>
          </a:prstGeom>
          <a:noFill/>
        </p:spPr>
        <p:txBody>
          <a:bodyPr/>
          <a:lstStyle/>
          <a:p>
            <a:fld id="{1FD2F2FE-C43F-40FD-A8EA-03B1FA46265C}" type="slidenum">
              <a:rPr lang="el-GR" smtClean="0"/>
              <a:pPr/>
              <a:t>25</a:t>
            </a:fld>
            <a:endParaRPr lang="el-GR" smtClean="0"/>
          </a:p>
        </p:txBody>
      </p:sp>
      <p:sp>
        <p:nvSpPr>
          <p:cNvPr id="69635" name="Rectangle 2"/>
          <p:cNvSpPr>
            <a:spLocks noGrp="1" noRot="1" noChangeAspect="1" noChangeArrowheads="1" noTextEdit="1"/>
          </p:cNvSpPr>
          <p:nvPr>
            <p:ph type="sldImg"/>
          </p:nvPr>
        </p:nvSpPr>
        <p:spPr>
          <a:xfrm>
            <a:off x="1150938" y="692150"/>
            <a:ext cx="4556125" cy="3416300"/>
          </a:xfrm>
          <a:ln/>
        </p:spPr>
      </p:sp>
      <p:sp>
        <p:nvSpPr>
          <p:cNvPr id="696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xfrm>
            <a:off x="3884613" y="8685213"/>
            <a:ext cx="2971800" cy="457200"/>
          </a:xfrm>
          <a:prstGeom prst="rect">
            <a:avLst/>
          </a:prstGeom>
          <a:noFill/>
        </p:spPr>
        <p:txBody>
          <a:bodyPr/>
          <a:lstStyle/>
          <a:p>
            <a:fld id="{06EA11BE-6A55-4288-954F-A104567BCBB6}" type="slidenum">
              <a:rPr lang="el-GR" smtClean="0"/>
              <a:pPr/>
              <a:t>27</a:t>
            </a:fld>
            <a:endParaRPr lang="el-GR" smtClean="0"/>
          </a:p>
        </p:txBody>
      </p:sp>
      <p:sp>
        <p:nvSpPr>
          <p:cNvPr id="70659" name="Rectangle 2"/>
          <p:cNvSpPr>
            <a:spLocks noGrp="1" noRot="1" noChangeAspect="1" noChangeArrowheads="1" noTextEdit="1"/>
          </p:cNvSpPr>
          <p:nvPr>
            <p:ph type="sldImg"/>
          </p:nvPr>
        </p:nvSpPr>
        <p:spPr>
          <a:xfrm>
            <a:off x="1150938" y="692150"/>
            <a:ext cx="4556125" cy="3416300"/>
          </a:xfrm>
          <a:ln/>
        </p:spPr>
      </p:sp>
      <p:sp>
        <p:nvSpPr>
          <p:cNvPr id="7066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4819"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18</a:t>
            </a:r>
          </a:p>
        </p:txBody>
      </p:sp>
      <p:sp>
        <p:nvSpPr>
          <p:cNvPr id="34820"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4821"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4822" name="Rectangle 6"/>
          <p:cNvSpPr>
            <a:spLocks noGrp="1" noChangeArrowheads="1"/>
          </p:cNvSpPr>
          <p:nvPr>
            <p:ph type="body" idx="1"/>
          </p:nvPr>
        </p:nvSpPr>
        <p:spPr>
          <a:noFill/>
          <a:ln w="9525"/>
        </p:spPr>
        <p:txBody>
          <a:bodyPr/>
          <a:lstStyle/>
          <a:p>
            <a:endParaRPr lang="el-GR" smtClean="0"/>
          </a:p>
        </p:txBody>
      </p:sp>
      <p:sp>
        <p:nvSpPr>
          <p:cNvPr id="34823"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5843"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18</a:t>
            </a:r>
          </a:p>
        </p:txBody>
      </p:sp>
      <p:sp>
        <p:nvSpPr>
          <p:cNvPr id="35844"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5845"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5846" name="Rectangle 6"/>
          <p:cNvSpPr>
            <a:spLocks noGrp="1" noChangeArrowheads="1"/>
          </p:cNvSpPr>
          <p:nvPr>
            <p:ph type="body" idx="1"/>
          </p:nvPr>
        </p:nvSpPr>
        <p:spPr>
          <a:noFill/>
          <a:ln w="9525"/>
        </p:spPr>
        <p:txBody>
          <a:bodyPr/>
          <a:lstStyle/>
          <a:p>
            <a:endParaRPr lang="el-GR" smtClean="0"/>
          </a:p>
        </p:txBody>
      </p:sp>
      <p:sp>
        <p:nvSpPr>
          <p:cNvPr id="35847"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6867"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17</a:t>
            </a:r>
          </a:p>
        </p:txBody>
      </p:sp>
      <p:sp>
        <p:nvSpPr>
          <p:cNvPr id="36868"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6869"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6870" name="Rectangle 6"/>
          <p:cNvSpPr>
            <a:spLocks noGrp="1" noChangeArrowheads="1"/>
          </p:cNvSpPr>
          <p:nvPr>
            <p:ph type="body" idx="1"/>
          </p:nvPr>
        </p:nvSpPr>
        <p:spPr>
          <a:noFill/>
          <a:ln w="9525"/>
        </p:spPr>
        <p:txBody>
          <a:bodyPr/>
          <a:lstStyle/>
          <a:p>
            <a:endParaRPr lang="el-GR" smtClean="0"/>
          </a:p>
        </p:txBody>
      </p:sp>
      <p:sp>
        <p:nvSpPr>
          <p:cNvPr id="368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7891"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4</a:t>
            </a:r>
          </a:p>
        </p:txBody>
      </p:sp>
      <p:sp>
        <p:nvSpPr>
          <p:cNvPr id="37892"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7893"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7894"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7895"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3</a:t>
            </a:r>
          </a:p>
        </p:txBody>
      </p:sp>
      <p:sp>
        <p:nvSpPr>
          <p:cNvPr id="37896"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7897"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7898"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7899"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3</a:t>
            </a:r>
          </a:p>
        </p:txBody>
      </p:sp>
      <p:sp>
        <p:nvSpPr>
          <p:cNvPr id="37900"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7901"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7902"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7903"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3</a:t>
            </a:r>
          </a:p>
        </p:txBody>
      </p:sp>
      <p:sp>
        <p:nvSpPr>
          <p:cNvPr id="37904"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7905"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7906"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7907"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3</a:t>
            </a:r>
          </a:p>
        </p:txBody>
      </p:sp>
      <p:sp>
        <p:nvSpPr>
          <p:cNvPr id="37908"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7909"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7910"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7911"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3</a:t>
            </a:r>
          </a:p>
        </p:txBody>
      </p:sp>
      <p:sp>
        <p:nvSpPr>
          <p:cNvPr id="37912"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7913"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7914" name="Rectangle 26"/>
          <p:cNvSpPr>
            <a:spLocks noGrp="1" noChangeArrowheads="1"/>
          </p:cNvSpPr>
          <p:nvPr>
            <p:ph type="body" idx="1"/>
          </p:nvPr>
        </p:nvSpPr>
        <p:spPr>
          <a:noFill/>
          <a:ln w="9525"/>
        </p:spPr>
        <p:txBody>
          <a:bodyPr/>
          <a:lstStyle/>
          <a:p>
            <a:endParaRPr lang="el-GR" smtClean="0"/>
          </a:p>
        </p:txBody>
      </p:sp>
      <p:sp>
        <p:nvSpPr>
          <p:cNvPr id="37915"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8675"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2</a:t>
            </a:r>
          </a:p>
        </p:txBody>
      </p:sp>
      <p:sp>
        <p:nvSpPr>
          <p:cNvPr id="28676"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8677"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8678"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8679"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a:t>
            </a:r>
          </a:p>
        </p:txBody>
      </p:sp>
      <p:sp>
        <p:nvSpPr>
          <p:cNvPr id="28680"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8681"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8682"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8683"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a:t>
            </a:r>
          </a:p>
        </p:txBody>
      </p:sp>
      <p:sp>
        <p:nvSpPr>
          <p:cNvPr id="28684"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8685"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8686"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8687"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a:t>
            </a:r>
          </a:p>
        </p:txBody>
      </p:sp>
      <p:sp>
        <p:nvSpPr>
          <p:cNvPr id="28688"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8689"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8690"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8691"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a:t>
            </a:r>
          </a:p>
        </p:txBody>
      </p:sp>
      <p:sp>
        <p:nvSpPr>
          <p:cNvPr id="28692"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8693"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8694"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8695"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1</a:t>
            </a:r>
          </a:p>
        </p:txBody>
      </p:sp>
      <p:sp>
        <p:nvSpPr>
          <p:cNvPr id="28696"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8697"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8698" name="Rectangle 26"/>
          <p:cNvSpPr>
            <a:spLocks noGrp="1" noChangeArrowheads="1"/>
          </p:cNvSpPr>
          <p:nvPr>
            <p:ph type="body" idx="1"/>
          </p:nvPr>
        </p:nvSpPr>
        <p:spPr>
          <a:noFill/>
          <a:ln w="9525"/>
        </p:spPr>
        <p:txBody>
          <a:bodyPr/>
          <a:lstStyle/>
          <a:p>
            <a:endParaRPr lang="el-GR" smtClean="0"/>
          </a:p>
        </p:txBody>
      </p:sp>
      <p:sp>
        <p:nvSpPr>
          <p:cNvPr id="28699"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9699"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3</a:t>
            </a:r>
          </a:p>
        </p:txBody>
      </p:sp>
      <p:sp>
        <p:nvSpPr>
          <p:cNvPr id="29700"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9701"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9702"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9703"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2</a:t>
            </a:r>
          </a:p>
        </p:txBody>
      </p:sp>
      <p:sp>
        <p:nvSpPr>
          <p:cNvPr id="29704"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9705"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9706"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9707"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2</a:t>
            </a:r>
          </a:p>
        </p:txBody>
      </p:sp>
      <p:sp>
        <p:nvSpPr>
          <p:cNvPr id="29708"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9709"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9710"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9711"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2</a:t>
            </a:r>
          </a:p>
        </p:txBody>
      </p:sp>
      <p:sp>
        <p:nvSpPr>
          <p:cNvPr id="29712"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9713"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9714"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9715"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2</a:t>
            </a:r>
          </a:p>
        </p:txBody>
      </p:sp>
      <p:sp>
        <p:nvSpPr>
          <p:cNvPr id="29716"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9717"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9718"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29719"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2</a:t>
            </a:r>
          </a:p>
        </p:txBody>
      </p:sp>
      <p:sp>
        <p:nvSpPr>
          <p:cNvPr id="29720"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29721"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29722" name="Rectangle 26"/>
          <p:cNvSpPr>
            <a:spLocks noGrp="1" noChangeArrowheads="1"/>
          </p:cNvSpPr>
          <p:nvPr>
            <p:ph type="body" idx="1"/>
          </p:nvPr>
        </p:nvSpPr>
        <p:spPr>
          <a:noFill/>
          <a:ln w="9525"/>
        </p:spPr>
        <p:txBody>
          <a:bodyPr/>
          <a:lstStyle/>
          <a:p>
            <a:endParaRPr lang="el-GR" smtClean="0"/>
          </a:p>
        </p:txBody>
      </p:sp>
      <p:sp>
        <p:nvSpPr>
          <p:cNvPr id="29723"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0723"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6</a:t>
            </a:r>
          </a:p>
        </p:txBody>
      </p:sp>
      <p:sp>
        <p:nvSpPr>
          <p:cNvPr id="30724"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0725"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0726"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0727"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0728"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0729"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0730"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0731"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0732"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0733"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0734"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0735"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0736"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0737"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0738"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0739"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0740"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0741"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0742"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0743"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0744"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0745"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0746" name="Rectangle 26"/>
          <p:cNvSpPr>
            <a:spLocks noGrp="1" noChangeArrowheads="1"/>
          </p:cNvSpPr>
          <p:nvPr>
            <p:ph type="body" idx="1"/>
          </p:nvPr>
        </p:nvSpPr>
        <p:spPr>
          <a:noFill/>
          <a:ln w="9525"/>
        </p:spPr>
        <p:txBody>
          <a:bodyPr/>
          <a:lstStyle/>
          <a:p>
            <a:endParaRPr lang="el-GR" smtClean="0"/>
          </a:p>
        </p:txBody>
      </p:sp>
      <p:sp>
        <p:nvSpPr>
          <p:cNvPr id="30747"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1747"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6</a:t>
            </a:r>
          </a:p>
        </p:txBody>
      </p:sp>
      <p:sp>
        <p:nvSpPr>
          <p:cNvPr id="31748"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1749"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1750"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1751"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1752"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1753"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1754"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1755"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1756"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1757"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1758"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1759"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1760"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1761"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1762"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1763"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1764"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1765"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1766"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1767"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1768"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1769"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1770" name="Rectangle 26"/>
          <p:cNvSpPr>
            <a:spLocks noGrp="1" noChangeArrowheads="1"/>
          </p:cNvSpPr>
          <p:nvPr>
            <p:ph type="body" idx="1"/>
          </p:nvPr>
        </p:nvSpPr>
        <p:spPr>
          <a:noFill/>
          <a:ln w="9525"/>
        </p:spPr>
        <p:txBody>
          <a:bodyPr/>
          <a:lstStyle/>
          <a:p>
            <a:endParaRPr lang="el-GR" smtClean="0"/>
          </a:p>
        </p:txBody>
      </p:sp>
      <p:sp>
        <p:nvSpPr>
          <p:cNvPr id="31771"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2771"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6</a:t>
            </a:r>
          </a:p>
        </p:txBody>
      </p:sp>
      <p:sp>
        <p:nvSpPr>
          <p:cNvPr id="32772"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2773"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2774"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2775"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2776"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2777"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2778"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2779"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2780"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2781"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2782"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2783"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2784"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2785"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2786"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2787"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2788"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2789"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2790"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2791"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2792"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2793"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2794" name="Rectangle 26"/>
          <p:cNvSpPr>
            <a:spLocks noGrp="1" noChangeArrowheads="1"/>
          </p:cNvSpPr>
          <p:nvPr>
            <p:ph type="body" idx="1"/>
          </p:nvPr>
        </p:nvSpPr>
        <p:spPr>
          <a:noFill/>
          <a:ln w="9525"/>
        </p:spPr>
        <p:txBody>
          <a:bodyPr/>
          <a:lstStyle/>
          <a:p>
            <a:endParaRPr lang="el-GR" smtClean="0"/>
          </a:p>
        </p:txBody>
      </p:sp>
      <p:sp>
        <p:nvSpPr>
          <p:cNvPr id="32795"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3795" name="Rectangle 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6</a:t>
            </a:r>
          </a:p>
        </p:txBody>
      </p:sp>
      <p:sp>
        <p:nvSpPr>
          <p:cNvPr id="33796" name="Rectangle 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3797"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3798" name="Rectangle 6"/>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3799" name="Rectangle 7"/>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3800" name="Rectangle 8"/>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3801" name="Rectangle 9"/>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3802" name="Rectangle 10"/>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3803" name="Rectangle 11"/>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3804" name="Rectangle 12"/>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3805" name="Rectangle 13"/>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3806" name="Rectangle 14"/>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3807" name="Rectangle 15"/>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3808" name="Rectangle 16"/>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3809" name="Rectangle 17"/>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3810" name="Rectangle 18"/>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3811" name="Rectangle 19"/>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3812" name="Rectangle 20"/>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3813" name="Rectangle 21"/>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3814" name="Rectangle 2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endParaRPr lang="el-GR"/>
          </a:p>
        </p:txBody>
      </p:sp>
      <p:sp>
        <p:nvSpPr>
          <p:cNvPr id="33815" name="Rectangle 23"/>
          <p:cNvSpPr>
            <a:spLocks noChangeArrowheads="1"/>
          </p:cNvSpPr>
          <p:nvPr/>
        </p:nvSpPr>
        <p:spPr bwMode="auto">
          <a:xfrm>
            <a:off x="3886200" y="8686800"/>
            <a:ext cx="2971800" cy="457200"/>
          </a:xfrm>
          <a:prstGeom prst="rect">
            <a:avLst/>
          </a:prstGeom>
          <a:noFill/>
          <a:ln w="12700">
            <a:noFill/>
            <a:miter lim="800000"/>
            <a:headEnd/>
            <a:tailEnd/>
          </a:ln>
        </p:spPr>
        <p:txBody>
          <a:bodyPr lIns="19050" tIns="0" rIns="19050" bIns="0" anchor="b"/>
          <a:lstStyle/>
          <a:p>
            <a:pPr algn="r">
              <a:buSzPct val="100000"/>
            </a:pPr>
            <a:r>
              <a:rPr lang="en-US" sz="1000" i="1">
                <a:solidFill>
                  <a:srgbClr val="000000"/>
                </a:solidFill>
              </a:rPr>
              <a:t>5</a:t>
            </a:r>
          </a:p>
        </p:txBody>
      </p:sp>
      <p:sp>
        <p:nvSpPr>
          <p:cNvPr id="33816" name="Rectangle 24"/>
          <p:cNvSpPr>
            <a:spLocks noChangeArrowheads="1"/>
          </p:cNvSpPr>
          <p:nvPr/>
        </p:nvSpPr>
        <p:spPr bwMode="auto">
          <a:xfrm>
            <a:off x="0" y="8686800"/>
            <a:ext cx="2971800" cy="457200"/>
          </a:xfrm>
          <a:prstGeom prst="rect">
            <a:avLst/>
          </a:prstGeom>
          <a:noFill/>
          <a:ln w="12700">
            <a:noFill/>
            <a:miter lim="800000"/>
            <a:headEnd/>
            <a:tailEnd/>
          </a:ln>
        </p:spPr>
        <p:txBody>
          <a:bodyPr wrap="none" anchor="ctr"/>
          <a:lstStyle/>
          <a:p>
            <a:endParaRPr lang="el-GR"/>
          </a:p>
        </p:txBody>
      </p:sp>
      <p:sp>
        <p:nvSpPr>
          <p:cNvPr id="33817" name="Rectangle 2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endParaRPr lang="el-GR"/>
          </a:p>
        </p:txBody>
      </p:sp>
      <p:sp>
        <p:nvSpPr>
          <p:cNvPr id="33818" name="Rectangle 26"/>
          <p:cNvSpPr>
            <a:spLocks noGrp="1" noChangeArrowheads="1"/>
          </p:cNvSpPr>
          <p:nvPr>
            <p:ph type="body" idx="1"/>
          </p:nvPr>
        </p:nvSpPr>
        <p:spPr>
          <a:noFill/>
          <a:ln w="9525"/>
        </p:spPr>
        <p:txBody>
          <a:bodyPr/>
          <a:lstStyle/>
          <a:p>
            <a:endParaRPr lang="el-GR" smtClean="0"/>
          </a:p>
        </p:txBody>
      </p:sp>
      <p:sp>
        <p:nvSpPr>
          <p:cNvPr id="33819" name="Rectangle 2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150938" y="692150"/>
            <a:ext cx="4556125" cy="3416300"/>
          </a:xfrm>
        </p:spPr>
      </p:sp>
      <p:sp>
        <p:nvSpPr>
          <p:cNvPr id="3" name="2 - Θέση σημειώσεων"/>
          <p:cNvSpPr>
            <a:spLocks noGrp="1"/>
          </p:cNvSpPr>
          <p:nvPr>
            <p:ph type="body" idx="1"/>
          </p:nvPr>
        </p:nvSpPr>
        <p:spPr/>
        <p:txBody>
          <a:bodyPr>
            <a:normAutofit/>
          </a:bodyPr>
          <a:lstStyle/>
          <a:p>
            <a:r>
              <a:rPr lang="el-GR" dirty="0" smtClean="0"/>
              <a:t>Το </a:t>
            </a:r>
            <a:r>
              <a:rPr lang="el-GR" i="1" dirty="0" smtClean="0"/>
              <a:t>Επιτόκιο</a:t>
            </a:r>
            <a:r>
              <a:rPr lang="el-GR" dirty="0" smtClean="0"/>
              <a:t>  είναι το κόστος του χρήματος, δηλαδή η τιμή για </a:t>
            </a:r>
            <a:r>
              <a:rPr lang="el-GR" i="1" dirty="0" smtClean="0"/>
              <a:t>τη</a:t>
            </a:r>
            <a:r>
              <a:rPr lang="el-GR" dirty="0" smtClean="0"/>
              <a:t> χρήση συγκεκριμένου χρηματικού κεφαλαίου για συγκεκριμένη χρονική περίοδο.</a:t>
            </a:r>
            <a:endParaRPr lang="el-GR" dirty="0"/>
          </a:p>
        </p:txBody>
      </p:sp>
      <p:sp>
        <p:nvSpPr>
          <p:cNvPr id="4" name="3 - Θέση αριθμού διαφάνειας"/>
          <p:cNvSpPr>
            <a:spLocks noGrp="1"/>
          </p:cNvSpPr>
          <p:nvPr>
            <p:ph type="sldNum" sz="quarter" idx="10"/>
          </p:nvPr>
        </p:nvSpPr>
        <p:spPr>
          <a:xfrm>
            <a:off x="3884613" y="8685213"/>
            <a:ext cx="2971800" cy="457200"/>
          </a:xfrm>
          <a:prstGeom prst="rect">
            <a:avLst/>
          </a:prstGeom>
        </p:spPr>
        <p:txBody>
          <a:bodyPr/>
          <a:lstStyle/>
          <a:p>
            <a:fld id="{DC76828D-C3BF-48E6-840D-64100BE5A445}" type="slidenum">
              <a:rPr lang="el-GR" smtClean="0"/>
              <a:pPr/>
              <a:t>18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1150938" y="692150"/>
            <a:ext cx="4556125" cy="3416300"/>
          </a:xfrm>
        </p:spPr>
      </p:sp>
      <p:sp>
        <p:nvSpPr>
          <p:cNvPr id="3" name="2 - Θέση σημειώσεων"/>
          <p:cNvSpPr>
            <a:spLocks noGrp="1"/>
          </p:cNvSpPr>
          <p:nvPr>
            <p:ph type="body" idx="1"/>
          </p:nvPr>
        </p:nvSpPr>
        <p:spPr/>
        <p:txBody>
          <a:bodyPr>
            <a:normAutofit/>
          </a:bodyPr>
          <a:lstStyle/>
          <a:p>
            <a:r>
              <a:rPr lang="el-GR" dirty="0" smtClean="0"/>
              <a:t>Ομόλογα είναι μακροπρόθεσμα </a:t>
            </a:r>
            <a:r>
              <a:rPr lang="el-GR" dirty="0" smtClean="0">
                <a:hlinkClick r:id="rId3"/>
              </a:rPr>
              <a:t>χρεόγραφα</a:t>
            </a:r>
            <a:r>
              <a:rPr lang="el-GR" dirty="0" smtClean="0"/>
              <a:t> που εκδίδονται είτε από το Δημόσιο είτε από ιδιωτικούς οργανισμούς (πχ τράπεζες, επιχειρήσεις κλπ), και χρησιμοποιούνται για το δανεισμό κεφαλαίων από το </a:t>
            </a:r>
            <a:r>
              <a:rPr lang="el-GR" dirty="0" smtClean="0">
                <a:hlinkClick r:id="rId4"/>
              </a:rPr>
              <a:t>επενδυτικό κοινό</a:t>
            </a:r>
            <a:r>
              <a:rPr lang="el-GR" dirty="0" smtClean="0"/>
              <a:t>.</a:t>
            </a:r>
          </a:p>
          <a:p>
            <a:r>
              <a:rPr lang="el-GR" dirty="0" smtClean="0"/>
              <a:t>Η μετοχή αντιπροσωπεύει ένα μερίδιο στο μετοχικό κεφάλαιο μιας εταιρείας. </a:t>
            </a:r>
          </a:p>
          <a:p>
            <a:r>
              <a:rPr lang="el-GR" dirty="0" smtClean="0"/>
              <a:t>Η κοινή μετοχή αποτελεί την πιο απλή μορφή ιδιοκτησίας σε μια εταιρεία και παρέχει στον κάτοχό της δικαίωμα ψήφου, καθώς και δικαίωμα αξίωσης επί της υπολειμματικής αξίας της εταιρείας σε περίπτωση εκκαθάρισης.</a:t>
            </a:r>
          </a:p>
          <a:p>
            <a:r>
              <a:rPr lang="el-GR" dirty="0" smtClean="0"/>
              <a:t>Η κοινή μετοχή δίνει επίσης στον κάτοχό της το δικαίωμα είσπραξης μερίσματος, στο πλαίσιο κάθε διανομής μερίσματος που ανακοινώνεται από το διοικητικό συμβούλιο της εταιρείας.</a:t>
            </a:r>
            <a:endParaRPr lang="el-GR" dirty="0"/>
          </a:p>
        </p:txBody>
      </p:sp>
      <p:sp>
        <p:nvSpPr>
          <p:cNvPr id="4" name="3 - Θέση αριθμού διαφάνειας"/>
          <p:cNvSpPr>
            <a:spLocks noGrp="1"/>
          </p:cNvSpPr>
          <p:nvPr>
            <p:ph type="sldNum" sz="quarter" idx="10"/>
          </p:nvPr>
        </p:nvSpPr>
        <p:spPr>
          <a:xfrm>
            <a:off x="3884613" y="8685213"/>
            <a:ext cx="2971800" cy="457200"/>
          </a:xfrm>
          <a:prstGeom prst="rect">
            <a:avLst/>
          </a:prstGeom>
        </p:spPr>
        <p:txBody>
          <a:bodyPr/>
          <a:lstStyle/>
          <a:p>
            <a:fld id="{DC76828D-C3BF-48E6-840D-64100BE5A445}" type="slidenum">
              <a:rPr lang="el-GR" smtClean="0"/>
              <a:pPr/>
              <a:t>19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524000"/>
            <a:ext cx="7772400" cy="457200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219200"/>
            <a:ext cx="7772400" cy="4876800"/>
          </a:xfrm>
        </p:spPr>
        <p:txBody>
          <a:bodyPr/>
          <a:lstStyle/>
          <a:p>
            <a:pPr lvl="0"/>
            <a:endParaRPr lang="en-US" noProof="0" smtClean="0"/>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914400" y="12954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EDEDD5"/>
            </a:gs>
            <a:gs pos="100000">
              <a:srgbClr val="FFFFFF"/>
            </a:gs>
          </a:gsLst>
          <a:lin ang="0" scaled="1"/>
        </a:gradFill>
        <a:effectLst/>
      </p:bgPr>
    </p:bg>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533400" y="990600"/>
            <a:ext cx="8610600" cy="76200"/>
          </a:xfrm>
          <a:prstGeom prst="rect">
            <a:avLst/>
          </a:prstGeom>
          <a:solidFill>
            <a:schemeClr val="tx2"/>
          </a:solidFill>
          <a:ln w="12700">
            <a:noFill/>
            <a:miter lim="800000"/>
            <a:headEnd/>
            <a:tailEnd/>
          </a:ln>
          <a:effectLst/>
        </p:spPr>
        <p:txBody>
          <a:bodyPr wrap="none" anchor="ctr"/>
          <a:lstStyle/>
          <a:p>
            <a:pPr>
              <a:defRPr/>
            </a:pPr>
            <a:endParaRPr lang="en-US" dirty="0">
              <a:solidFill>
                <a:srgbClr val="000000"/>
              </a:solidFill>
            </a:endParaRPr>
          </a:p>
        </p:txBody>
      </p:sp>
      <p:sp>
        <p:nvSpPr>
          <p:cNvPr id="26" name="Rectangle 110"/>
          <p:cNvSpPr>
            <a:spLocks noChangeArrowheads="1"/>
          </p:cNvSpPr>
          <p:nvPr userDrawn="1"/>
        </p:nvSpPr>
        <p:spPr bwMode="auto">
          <a:xfrm>
            <a:off x="0" y="0"/>
            <a:ext cx="533400" cy="6858000"/>
          </a:xfrm>
          <a:prstGeom prst="rect">
            <a:avLst/>
          </a:prstGeom>
          <a:gradFill rotWithShape="1">
            <a:gsLst>
              <a:gs pos="0">
                <a:srgbClr val="2F4040"/>
              </a:gs>
              <a:gs pos="50000">
                <a:srgbClr val="809191"/>
              </a:gs>
              <a:gs pos="100000">
                <a:srgbClr val="2F4040"/>
              </a:gs>
            </a:gsLst>
            <a:lin ang="0" scaled="1"/>
          </a:gradFill>
          <a:ln w="9525" algn="ctr">
            <a:noFill/>
            <a:miter lim="800000"/>
            <a:headEnd/>
            <a:tailEnd/>
          </a:ln>
          <a:effectLst/>
        </p:spPr>
        <p:txBody>
          <a:bodyPr wrap="none" anchor="ctr"/>
          <a:lstStyle/>
          <a:p>
            <a:pPr>
              <a:defRPr/>
            </a:pPr>
            <a:endParaRPr lang="en-US"/>
          </a:p>
        </p:txBody>
      </p:sp>
      <p:sp>
        <p:nvSpPr>
          <p:cNvPr id="99331" name="Rectangle 3"/>
          <p:cNvSpPr>
            <a:spLocks noChangeArrowheads="1"/>
          </p:cNvSpPr>
          <p:nvPr/>
        </p:nvSpPr>
        <p:spPr bwMode="auto">
          <a:xfrm>
            <a:off x="533400" y="0"/>
            <a:ext cx="8610600" cy="990600"/>
          </a:xfrm>
          <a:prstGeom prst="rect">
            <a:avLst/>
          </a:prstGeom>
          <a:gradFill rotWithShape="0">
            <a:gsLst>
              <a:gs pos="0">
                <a:srgbClr val="2F4040"/>
              </a:gs>
              <a:gs pos="100000">
                <a:srgbClr val="2F4040"/>
              </a:gs>
            </a:gsLst>
            <a:lin ang="0" scaled="1"/>
          </a:gradFill>
          <a:ln w="12700">
            <a:noFill/>
            <a:miter lim="800000"/>
            <a:headEnd/>
            <a:tailEnd/>
          </a:ln>
          <a:effectLst/>
        </p:spPr>
        <p:txBody>
          <a:bodyPr wrap="none" anchor="ctr"/>
          <a:lstStyle/>
          <a:p>
            <a:pPr>
              <a:defRPr/>
            </a:pPr>
            <a:endParaRPr lang="en-US"/>
          </a:p>
        </p:txBody>
      </p:sp>
      <p:sp>
        <p:nvSpPr>
          <p:cNvPr id="4101" name="Rectangle 4"/>
          <p:cNvSpPr>
            <a:spLocks noGrp="1" noChangeArrowheads="1"/>
          </p:cNvSpPr>
          <p:nvPr>
            <p:ph type="title"/>
          </p:nvPr>
        </p:nvSpPr>
        <p:spPr bwMode="auto">
          <a:xfrm>
            <a:off x="685800" y="76200"/>
            <a:ext cx="7772400" cy="8382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4102" name="Rectangle 5"/>
          <p:cNvSpPr>
            <a:spLocks noGrp="1" noChangeArrowheads="1"/>
          </p:cNvSpPr>
          <p:nvPr>
            <p:ph type="body" idx="1"/>
          </p:nvPr>
        </p:nvSpPr>
        <p:spPr bwMode="auto">
          <a:xfrm>
            <a:off x="609600" y="1143000"/>
            <a:ext cx="8382000" cy="5257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9334" name="Rectangle 6"/>
          <p:cNvSpPr>
            <a:spLocks noChangeArrowheads="1"/>
          </p:cNvSpPr>
          <p:nvPr/>
        </p:nvSpPr>
        <p:spPr bwMode="auto">
          <a:xfrm>
            <a:off x="6477000" y="6400800"/>
            <a:ext cx="1905000" cy="457200"/>
          </a:xfrm>
          <a:prstGeom prst="rect">
            <a:avLst/>
          </a:prstGeom>
          <a:noFill/>
          <a:ln w="12700">
            <a:noFill/>
            <a:miter lim="800000"/>
            <a:headEnd/>
            <a:tailEnd/>
          </a:ln>
          <a:effectLst/>
        </p:spPr>
        <p:txBody>
          <a:bodyPr wrap="none" anchor="ctr"/>
          <a:lstStyle/>
          <a:p>
            <a:pPr>
              <a:defRPr/>
            </a:pPr>
            <a:endParaRPr lang="en-US"/>
          </a:p>
        </p:txBody>
      </p:sp>
      <p:sp>
        <p:nvSpPr>
          <p:cNvPr id="99338" name="Oval 10"/>
          <p:cNvSpPr>
            <a:spLocks noChangeArrowheads="1"/>
          </p:cNvSpPr>
          <p:nvPr/>
        </p:nvSpPr>
        <p:spPr bwMode="auto">
          <a:xfrm>
            <a:off x="152400" y="6583363"/>
            <a:ext cx="295275" cy="274637"/>
          </a:xfrm>
          <a:prstGeom prst="ellipse">
            <a:avLst/>
          </a:prstGeom>
          <a:gradFill rotWithShape="0">
            <a:gsLst>
              <a:gs pos="0">
                <a:srgbClr val="EDFFFF"/>
              </a:gs>
              <a:gs pos="100000">
                <a:srgbClr val="2F4040"/>
              </a:gs>
            </a:gsLst>
            <a:path path="shape">
              <a:fillToRect l="50000" t="50000" r="50000" b="50000"/>
            </a:path>
          </a:gradFill>
          <a:ln w="9525">
            <a:noFill/>
            <a:round/>
            <a:headEnd/>
            <a:tailEnd/>
          </a:ln>
        </p:spPr>
        <p:txBody>
          <a:bodyPr wrap="none" anchor="ctr"/>
          <a:lstStyle/>
          <a:p>
            <a:pPr algn="ctr" eaLnBrk="1" hangingPunct="1">
              <a:defRPr/>
            </a:pPr>
            <a:endParaRPr kumimoji="1" lang="en-US" sz="3600"/>
          </a:p>
        </p:txBody>
      </p:sp>
      <p:grpSp>
        <p:nvGrpSpPr>
          <p:cNvPr id="2" name="Group 11"/>
          <p:cNvGrpSpPr>
            <a:grpSpLocks/>
          </p:cNvGrpSpPr>
          <p:nvPr/>
        </p:nvGrpSpPr>
        <p:grpSpPr bwMode="auto">
          <a:xfrm>
            <a:off x="0" y="0"/>
            <a:ext cx="533400" cy="6858000"/>
            <a:chOff x="95" y="0"/>
            <a:chExt cx="535" cy="4320"/>
          </a:xfrm>
          <a:gradFill>
            <a:gsLst>
              <a:gs pos="0">
                <a:srgbClr val="2F4040"/>
              </a:gs>
              <a:gs pos="100000">
                <a:srgbClr val="809191"/>
              </a:gs>
            </a:gsLst>
            <a:lin ang="0" scaled="1"/>
          </a:gradFill>
        </p:grpSpPr>
        <p:sp>
          <p:nvSpPr>
            <p:cNvPr id="99340" name="AutoShape 12"/>
            <p:cNvSpPr>
              <a:spLocks noChangeArrowheads="1"/>
            </p:cNvSpPr>
            <p:nvPr/>
          </p:nvSpPr>
          <p:spPr bwMode="auto">
            <a:xfrm rot="-5400000">
              <a:off x="82" y="2291"/>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99341" name="AutoShape 13"/>
            <p:cNvSpPr>
              <a:spLocks noChangeArrowheads="1"/>
            </p:cNvSpPr>
            <p:nvPr/>
          </p:nvSpPr>
          <p:spPr bwMode="auto">
            <a:xfrm rot="-5400000">
              <a:off x="81" y="2886"/>
              <a:ext cx="565" cy="533"/>
            </a:xfrm>
            <a:prstGeom prst="parallelogram">
              <a:avLst>
                <a:gd name="adj" fmla="val 56133"/>
              </a:avLst>
            </a:prstGeom>
            <a:grpFill/>
            <a:ln w="9525">
              <a:noFill/>
              <a:miter lim="800000"/>
              <a:headEnd/>
              <a:tailEnd/>
            </a:ln>
            <a:effectLst/>
          </p:spPr>
          <p:txBody>
            <a:bodyPr wrap="none" anchor="ctr"/>
            <a:lstStyle/>
            <a:p>
              <a:pPr>
                <a:defRPr/>
              </a:pPr>
              <a:endParaRPr lang="en-US"/>
            </a:p>
          </p:txBody>
        </p:sp>
        <p:sp>
          <p:nvSpPr>
            <p:cNvPr id="99342" name="AutoShape 14"/>
            <p:cNvSpPr>
              <a:spLocks noChangeArrowheads="1"/>
            </p:cNvSpPr>
            <p:nvPr/>
          </p:nvSpPr>
          <p:spPr bwMode="auto">
            <a:xfrm rot="-5400000">
              <a:off x="81" y="3479"/>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99343" name="AutoShape 15"/>
            <p:cNvSpPr>
              <a:spLocks noChangeArrowheads="1"/>
            </p:cNvSpPr>
            <p:nvPr/>
          </p:nvSpPr>
          <p:spPr bwMode="auto">
            <a:xfrm rot="-5400000">
              <a:off x="81" y="508"/>
              <a:ext cx="565" cy="533"/>
            </a:xfrm>
            <a:prstGeom prst="parallelogram">
              <a:avLst>
                <a:gd name="adj" fmla="val 56133"/>
              </a:avLst>
            </a:prstGeom>
            <a:grpFill/>
            <a:ln w="9525">
              <a:noFill/>
              <a:miter lim="800000"/>
              <a:headEnd/>
              <a:tailEnd/>
            </a:ln>
            <a:effectLst/>
          </p:spPr>
          <p:txBody>
            <a:bodyPr wrap="none" anchor="ctr"/>
            <a:lstStyle/>
            <a:p>
              <a:pPr>
                <a:defRPr/>
              </a:pPr>
              <a:endParaRPr lang="en-US"/>
            </a:p>
          </p:txBody>
        </p:sp>
        <p:sp>
          <p:nvSpPr>
            <p:cNvPr id="99344" name="AutoShape 16"/>
            <p:cNvSpPr>
              <a:spLocks noChangeArrowheads="1"/>
            </p:cNvSpPr>
            <p:nvPr/>
          </p:nvSpPr>
          <p:spPr bwMode="auto">
            <a:xfrm rot="-5400000">
              <a:off x="81" y="1101"/>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99345" name="AutoShape 17"/>
            <p:cNvSpPr>
              <a:spLocks noChangeArrowheads="1"/>
            </p:cNvSpPr>
            <p:nvPr/>
          </p:nvSpPr>
          <p:spPr bwMode="auto">
            <a:xfrm rot="-5400000">
              <a:off x="81" y="1697"/>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99346" name="Freeform 18"/>
            <p:cNvSpPr>
              <a:spLocks/>
            </p:cNvSpPr>
            <p:nvPr/>
          </p:nvSpPr>
          <p:spPr bwMode="auto">
            <a:xfrm>
              <a:off x="98" y="0"/>
              <a:ext cx="532" cy="465"/>
            </a:xfrm>
            <a:custGeom>
              <a:avLst/>
              <a:gdLst/>
              <a:ahLst/>
              <a:cxnLst>
                <a:cxn ang="0">
                  <a:pos x="1" y="0"/>
                </a:cxn>
                <a:cxn ang="0">
                  <a:pos x="0" y="166"/>
                </a:cxn>
                <a:cxn ang="0">
                  <a:pos x="532" y="465"/>
                </a:cxn>
                <a:cxn ang="0">
                  <a:pos x="532" y="201"/>
                </a:cxn>
                <a:cxn ang="0">
                  <a:pos x="172" y="0"/>
                </a:cxn>
                <a:cxn ang="0">
                  <a:pos x="1" y="0"/>
                </a:cxn>
              </a:cxnLst>
              <a:rect l="0" t="0" r="r" b="b"/>
              <a:pathLst>
                <a:path w="532" h="465">
                  <a:moveTo>
                    <a:pt x="1" y="0"/>
                  </a:moveTo>
                  <a:lnTo>
                    <a:pt x="0" y="166"/>
                  </a:lnTo>
                  <a:lnTo>
                    <a:pt x="532" y="465"/>
                  </a:lnTo>
                  <a:lnTo>
                    <a:pt x="532" y="201"/>
                  </a:lnTo>
                  <a:lnTo>
                    <a:pt x="172" y="0"/>
                  </a:lnTo>
                  <a:lnTo>
                    <a:pt x="1" y="0"/>
                  </a:lnTo>
                  <a:close/>
                </a:path>
              </a:pathLst>
            </a:custGeom>
            <a:grpFill/>
            <a:ln w="9525" cap="flat" cmpd="sng">
              <a:noFill/>
              <a:prstDash val="solid"/>
              <a:miter lim="800000"/>
              <a:headEnd/>
              <a:tailEnd/>
            </a:ln>
            <a:effectLst/>
          </p:spPr>
          <p:txBody>
            <a:bodyPr wrap="none" anchor="ctr"/>
            <a:lstStyle/>
            <a:p>
              <a:pPr>
                <a:defRPr/>
              </a:pPr>
              <a:endParaRPr lang="en-US"/>
            </a:p>
          </p:txBody>
        </p:sp>
        <p:sp>
          <p:nvSpPr>
            <p:cNvPr id="99347" name="Freeform 19"/>
            <p:cNvSpPr>
              <a:spLocks/>
            </p:cNvSpPr>
            <p:nvPr/>
          </p:nvSpPr>
          <p:spPr bwMode="auto">
            <a:xfrm>
              <a:off x="95" y="4060"/>
              <a:ext cx="457" cy="260"/>
            </a:xfrm>
            <a:custGeom>
              <a:avLst/>
              <a:gdLst/>
              <a:ahLst/>
              <a:cxnLst>
                <a:cxn ang="0">
                  <a:pos x="457" y="260"/>
                </a:cxn>
                <a:cxn ang="0">
                  <a:pos x="1" y="0"/>
                </a:cxn>
                <a:cxn ang="0">
                  <a:pos x="0" y="264"/>
                </a:cxn>
                <a:cxn ang="0">
                  <a:pos x="457" y="260"/>
                </a:cxn>
              </a:cxnLst>
              <a:rect l="0" t="0" r="r" b="b"/>
              <a:pathLst>
                <a:path w="457" h="264">
                  <a:moveTo>
                    <a:pt x="457" y="260"/>
                  </a:moveTo>
                  <a:lnTo>
                    <a:pt x="1" y="0"/>
                  </a:lnTo>
                  <a:lnTo>
                    <a:pt x="0" y="264"/>
                  </a:lnTo>
                  <a:lnTo>
                    <a:pt x="457" y="260"/>
                  </a:lnTo>
                  <a:close/>
                </a:path>
              </a:pathLst>
            </a:custGeom>
            <a:grpFill/>
            <a:ln w="9525" cap="flat" cmpd="sng">
              <a:noFill/>
              <a:prstDash val="solid"/>
              <a:miter lim="800000"/>
              <a:headEnd/>
              <a:tailEnd/>
            </a:ln>
            <a:effectLst/>
          </p:spPr>
          <p:txBody>
            <a:bodyPr wrap="none" anchor="ctr"/>
            <a:lstStyle/>
            <a:p>
              <a:pPr>
                <a:defRPr/>
              </a:pPr>
              <a:endParaRPr lang="en-US"/>
            </a:p>
          </p:txBody>
        </p:sp>
      </p:grpSp>
      <p:sp>
        <p:nvSpPr>
          <p:cNvPr id="99335" name="Rectangle 7"/>
          <p:cNvSpPr>
            <a:spLocks noChangeArrowheads="1"/>
          </p:cNvSpPr>
          <p:nvPr/>
        </p:nvSpPr>
        <p:spPr bwMode="auto">
          <a:xfrm>
            <a:off x="0" y="6553200"/>
            <a:ext cx="9144000" cy="304800"/>
          </a:xfrm>
          <a:prstGeom prst="rect">
            <a:avLst/>
          </a:prstGeom>
          <a:gradFill rotWithShape="0">
            <a:gsLst>
              <a:gs pos="0">
                <a:srgbClr val="809191"/>
              </a:gs>
              <a:gs pos="100000">
                <a:srgbClr val="2F4040"/>
              </a:gs>
            </a:gsLst>
            <a:lin ang="0" scaled="1"/>
          </a:gradFill>
          <a:ln w="12700">
            <a:solidFill>
              <a:schemeClr val="tx1"/>
            </a:solidFill>
            <a:miter lim="800000"/>
            <a:headEnd/>
            <a:tailEnd/>
          </a:ln>
          <a:effectLst/>
        </p:spPr>
        <p:txBody>
          <a:bodyPr wrap="none" anchor="ctr"/>
          <a:lstStyle/>
          <a:p>
            <a:pPr>
              <a:defRPr/>
            </a:pPr>
            <a:endParaRPr lang="en-US"/>
          </a:p>
        </p:txBody>
      </p:sp>
      <p:grpSp>
        <p:nvGrpSpPr>
          <p:cNvPr id="3" name="Group 24"/>
          <p:cNvGrpSpPr/>
          <p:nvPr userDrawn="1"/>
        </p:nvGrpSpPr>
        <p:grpSpPr>
          <a:xfrm>
            <a:off x="8458200" y="76200"/>
            <a:ext cx="685800" cy="636814"/>
            <a:chOff x="6172200" y="1905000"/>
            <a:chExt cx="1447800" cy="838200"/>
          </a:xfrm>
          <a:solidFill>
            <a:srgbClr val="BF7343"/>
          </a:solidFill>
        </p:grpSpPr>
        <p:sp>
          <p:nvSpPr>
            <p:cNvPr id="23" name="Arc 22"/>
            <p:cNvSpPr/>
            <p:nvPr/>
          </p:nvSpPr>
          <p:spPr bwMode="auto">
            <a:xfrm>
              <a:off x="6172200" y="1905000"/>
              <a:ext cx="1371600" cy="838200"/>
            </a:xfrm>
            <a:prstGeom prst="arc">
              <a:avLst/>
            </a:prstGeom>
            <a:grpFill/>
            <a:ln w="12700" cap="flat" cmpd="sng" algn="ctr">
              <a:solidFill>
                <a:schemeClr val="tx1"/>
              </a:solidFill>
              <a:prstDash val="solid"/>
              <a:round/>
              <a:headEnd type="none" w="med" len="med"/>
              <a:tailEnd type="none" w="med" len="med"/>
            </a:ln>
            <a:effectLst/>
          </p:spPr>
          <p:txBody>
            <a:bodyPr/>
            <a:lstStyle/>
            <a:p>
              <a:pPr>
                <a:defRPr/>
              </a:pPr>
              <a:endParaRPr lang="en-US"/>
            </a:p>
          </p:txBody>
        </p:sp>
        <p:sp>
          <p:nvSpPr>
            <p:cNvPr id="24" name="Arc 23"/>
            <p:cNvSpPr/>
            <p:nvPr/>
          </p:nvSpPr>
          <p:spPr bwMode="auto">
            <a:xfrm rot="10800000" flipV="1">
              <a:off x="6248400" y="1905000"/>
              <a:ext cx="1371600" cy="838200"/>
            </a:xfrm>
            <a:prstGeom prst="arc">
              <a:avLst/>
            </a:prstGeom>
            <a:grpFill/>
            <a:ln w="12700" cap="flat" cmpd="sng" algn="ctr">
              <a:solidFill>
                <a:schemeClr val="tx1"/>
              </a:solidFill>
              <a:prstDash val="solid"/>
              <a:round/>
              <a:headEnd type="none" w="med" len="med"/>
              <a:tailEnd type="none" w="med" len="med"/>
            </a:ln>
            <a:effectLst/>
          </p:spPr>
          <p:txBody>
            <a:bodyPr/>
            <a:lstStyle/>
            <a:p>
              <a:pPr>
                <a:defRPr/>
              </a:pPr>
              <a:endParaRPr lang="en-US"/>
            </a:p>
          </p:txBody>
        </p:sp>
      </p:grpSp>
      <p:sp>
        <p:nvSpPr>
          <p:cNvPr id="99337" name="Rectangle 9"/>
          <p:cNvSpPr>
            <a:spLocks noChangeArrowheads="1"/>
          </p:cNvSpPr>
          <p:nvPr/>
        </p:nvSpPr>
        <p:spPr bwMode="auto">
          <a:xfrm>
            <a:off x="8534400" y="76200"/>
            <a:ext cx="458788" cy="382588"/>
          </a:xfrm>
          <a:prstGeom prst="rect">
            <a:avLst/>
          </a:prstGeom>
          <a:noFill/>
          <a:ln w="12700">
            <a:noFill/>
            <a:miter lim="800000"/>
            <a:headEnd/>
            <a:tailEnd/>
          </a:ln>
          <a:effectLst/>
        </p:spPr>
        <p:txBody>
          <a:bodyPr wrap="none" lIns="90488" tIns="44450" rIns="90488" bIns="44450" anchor="ctr"/>
          <a:lstStyle/>
          <a:p>
            <a:pPr algn="r">
              <a:buSzPct val="100000"/>
              <a:defRPr/>
            </a:pPr>
            <a:r>
              <a:rPr lang="en-US" sz="1000" b="1">
                <a:solidFill>
                  <a:srgbClr val="FFFFFF"/>
                </a:solidFill>
                <a:latin typeface="Arial" charset="0"/>
              </a:rPr>
              <a:t>1-</a:t>
            </a:r>
            <a:fld id="{E29C4DCA-F628-40F4-A8E1-1954FA9711C9}" type="slidenum">
              <a:rPr lang="en-US" sz="1000" b="1">
                <a:solidFill>
                  <a:srgbClr val="FFFFFF"/>
                </a:solidFill>
                <a:latin typeface="Arial" charset="0"/>
              </a:rPr>
              <a:pPr algn="r">
                <a:buSzPct val="100000"/>
                <a:defRPr/>
              </a:pPr>
              <a:t>‹#›</a:t>
            </a:fld>
            <a:endParaRPr lang="en-US" sz="1000" b="1">
              <a:solidFill>
                <a:srgbClr val="FFFFFF"/>
              </a:solidFill>
              <a:latin typeface="Arial" charset="0"/>
            </a:endParaRPr>
          </a:p>
        </p:txBody>
      </p:sp>
      <p:pic>
        <p:nvPicPr>
          <p:cNvPr id="4109" name="Picture 24" descr="BMA cover.JPG"/>
          <p:cNvPicPr>
            <a:picLocks noChangeAspect="1"/>
          </p:cNvPicPr>
          <p:nvPr userDrawn="1"/>
        </p:nvPicPr>
        <p:blipFill>
          <a:blip r:embed="rId15" cstate="print"/>
          <a:srcRect/>
          <a:stretch>
            <a:fillRect/>
          </a:stretch>
        </p:blipFill>
        <p:spPr bwMode="auto">
          <a:xfrm>
            <a:off x="8229600" y="6286500"/>
            <a:ext cx="914400"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3"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9338"/>
                                        </p:tgtEl>
                                        <p:attrNameLst>
                                          <p:attrName>style.visibility</p:attrName>
                                        </p:attrNameLst>
                                      </p:cBhvr>
                                      <p:to>
                                        <p:strVal val="visible"/>
                                      </p:to>
                                    </p:set>
                                    <p:anim calcmode="lin" valueType="num">
                                      <p:cBhvr additive="base">
                                        <p:cTn id="7" dur="500" fill="hold"/>
                                        <p:tgtEl>
                                          <p:spTgt spid="99338"/>
                                        </p:tgtEl>
                                        <p:attrNameLst>
                                          <p:attrName>ppt_x</p:attrName>
                                        </p:attrNameLst>
                                      </p:cBhvr>
                                      <p:tavLst>
                                        <p:tav tm="0">
                                          <p:val>
                                            <p:strVal val="#ppt_x"/>
                                          </p:val>
                                        </p:tav>
                                        <p:tav tm="100000">
                                          <p:val>
                                            <p:strVal val="#ppt_x"/>
                                          </p:val>
                                        </p:tav>
                                      </p:tavLst>
                                    </p:anim>
                                    <p:anim calcmode="lin" valueType="num">
                                      <p:cBhvr additive="base">
                                        <p:cTn id="8" dur="500" fill="hold"/>
                                        <p:tgtEl>
                                          <p:spTgt spid="99338"/>
                                        </p:tgtEl>
                                        <p:attrNameLst>
                                          <p:attrName>ppt_y</p:attrName>
                                        </p:attrNameLst>
                                      </p:cBhvr>
                                      <p:tavLst>
                                        <p:tav tm="0">
                                          <p:val>
                                            <p:strVal val="0-#ppt_h/2"/>
                                          </p:val>
                                        </p:tav>
                                        <p:tav tm="100000">
                                          <p:val>
                                            <p:strVal val="#ppt_y"/>
                                          </p:val>
                                        </p:tav>
                                      </p:tavLst>
                                    </p:anim>
                                  </p:childTnLst>
                                  <p:subTnLst>
                                    <p:set>
                                      <p:cBhvr override="childStyle">
                                        <p:cTn dur="1" fill="hold" display="0" masterRel="sameClick" afterEffect="1">
                                          <p:stCondLst>
                                            <p:cond evt="end" delay="0">
                                              <p:tn val="5"/>
                                            </p:cond>
                                          </p:stCondLst>
                                        </p:cTn>
                                        <p:tgtEl>
                                          <p:spTgt spid="9933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8" grpId="0" animBg="1" autoUpdateAnimBg="0"/>
    </p:bldLst>
  </p:timing>
  <p:txStyles>
    <p:titleStyle>
      <a:lvl1pPr algn="ctr" rtl="0" eaLnBrk="0" fontAlgn="base" hangingPunct="0">
        <a:spcBef>
          <a:spcPct val="0"/>
        </a:spcBef>
        <a:spcAft>
          <a:spcPct val="0"/>
        </a:spcAft>
        <a:defRPr sz="4400">
          <a:solidFill>
            <a:srgbClr val="EDFFFF"/>
          </a:solidFill>
          <a:latin typeface="+mj-lt"/>
          <a:ea typeface="+mj-ea"/>
          <a:cs typeface="+mj-cs"/>
        </a:defRPr>
      </a:lvl1pPr>
      <a:lvl2pPr algn="ctr" rtl="0" eaLnBrk="0" fontAlgn="base" hangingPunct="0">
        <a:spcBef>
          <a:spcPct val="0"/>
        </a:spcBef>
        <a:spcAft>
          <a:spcPct val="0"/>
        </a:spcAft>
        <a:defRPr sz="4400">
          <a:solidFill>
            <a:srgbClr val="EDFFFF"/>
          </a:solidFill>
          <a:latin typeface="Times New Roman" pitchFamily="18" charset="0"/>
        </a:defRPr>
      </a:lvl2pPr>
      <a:lvl3pPr algn="ctr" rtl="0" eaLnBrk="0" fontAlgn="base" hangingPunct="0">
        <a:spcBef>
          <a:spcPct val="0"/>
        </a:spcBef>
        <a:spcAft>
          <a:spcPct val="0"/>
        </a:spcAft>
        <a:defRPr sz="4400">
          <a:solidFill>
            <a:srgbClr val="EDFFFF"/>
          </a:solidFill>
          <a:latin typeface="Times New Roman" pitchFamily="18" charset="0"/>
        </a:defRPr>
      </a:lvl3pPr>
      <a:lvl4pPr algn="ctr" rtl="0" eaLnBrk="0" fontAlgn="base" hangingPunct="0">
        <a:spcBef>
          <a:spcPct val="0"/>
        </a:spcBef>
        <a:spcAft>
          <a:spcPct val="0"/>
        </a:spcAft>
        <a:defRPr sz="4400">
          <a:solidFill>
            <a:srgbClr val="EDFFFF"/>
          </a:solidFill>
          <a:latin typeface="Times New Roman" pitchFamily="18" charset="0"/>
        </a:defRPr>
      </a:lvl4pPr>
      <a:lvl5pPr algn="ctr" rtl="0" eaLnBrk="0" fontAlgn="base" hangingPunct="0">
        <a:spcBef>
          <a:spcPct val="0"/>
        </a:spcBef>
        <a:spcAft>
          <a:spcPct val="0"/>
        </a:spcAft>
        <a:defRPr sz="4400">
          <a:solidFill>
            <a:srgbClr val="EDFFFF"/>
          </a:solidFill>
          <a:latin typeface="Times New Roman" pitchFamily="18" charset="0"/>
        </a:defRPr>
      </a:lvl5pPr>
      <a:lvl6pPr marL="457200" algn="ctr" rtl="0" eaLnBrk="0" fontAlgn="base" hangingPunct="0">
        <a:spcBef>
          <a:spcPct val="0"/>
        </a:spcBef>
        <a:spcAft>
          <a:spcPct val="0"/>
        </a:spcAft>
        <a:defRPr sz="4400" b="1">
          <a:solidFill>
            <a:srgbClr val="FFCCFF"/>
          </a:solidFill>
          <a:latin typeface="Times New Roman" pitchFamily="18" charset="0"/>
        </a:defRPr>
      </a:lvl6pPr>
      <a:lvl7pPr marL="914400" algn="ctr" rtl="0" eaLnBrk="0" fontAlgn="base" hangingPunct="0">
        <a:spcBef>
          <a:spcPct val="0"/>
        </a:spcBef>
        <a:spcAft>
          <a:spcPct val="0"/>
        </a:spcAft>
        <a:defRPr sz="4400" b="1">
          <a:solidFill>
            <a:srgbClr val="FFCCFF"/>
          </a:solidFill>
          <a:latin typeface="Times New Roman" pitchFamily="18" charset="0"/>
        </a:defRPr>
      </a:lvl7pPr>
      <a:lvl8pPr marL="1371600" algn="ctr" rtl="0" eaLnBrk="0" fontAlgn="base" hangingPunct="0">
        <a:spcBef>
          <a:spcPct val="0"/>
        </a:spcBef>
        <a:spcAft>
          <a:spcPct val="0"/>
        </a:spcAft>
        <a:defRPr sz="4400" b="1">
          <a:solidFill>
            <a:srgbClr val="FFCCFF"/>
          </a:solidFill>
          <a:latin typeface="Times New Roman" pitchFamily="18" charset="0"/>
        </a:defRPr>
      </a:lvl8pPr>
      <a:lvl9pPr marL="1828800" algn="ctr" rtl="0" eaLnBrk="0" fontAlgn="base" hangingPunct="0">
        <a:spcBef>
          <a:spcPct val="0"/>
        </a:spcBef>
        <a:spcAft>
          <a:spcPct val="0"/>
        </a:spcAft>
        <a:defRPr sz="4400" b="1">
          <a:solidFill>
            <a:srgbClr val="FFCCFF"/>
          </a:solidFill>
          <a:latin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Ø"/>
        <a:defRPr sz="3200">
          <a:solidFill>
            <a:srgbClr val="01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10000"/>
          </a:solidFill>
          <a:latin typeface="+mn-lt"/>
        </a:defRPr>
      </a:lvl2pPr>
      <a:lvl3pPr marL="1143000" indent="-228600" algn="l" rtl="0" eaLnBrk="0" fontAlgn="base" hangingPunct="0">
        <a:spcBef>
          <a:spcPct val="20000"/>
        </a:spcBef>
        <a:spcAft>
          <a:spcPct val="0"/>
        </a:spcAft>
        <a:buChar char="•"/>
        <a:defRPr sz="2400">
          <a:solidFill>
            <a:srgbClr val="010000"/>
          </a:solidFill>
          <a:latin typeface="+mn-lt"/>
        </a:defRPr>
      </a:lvl3pPr>
      <a:lvl4pPr marL="1600200" indent="-228600" algn="l" rtl="0" eaLnBrk="0" fontAlgn="base" hangingPunct="0">
        <a:spcBef>
          <a:spcPct val="20000"/>
        </a:spcBef>
        <a:spcAft>
          <a:spcPct val="0"/>
        </a:spcAft>
        <a:buChar char="–"/>
        <a:defRPr sz="2000">
          <a:solidFill>
            <a:srgbClr val="010000"/>
          </a:solidFill>
          <a:latin typeface="+mn-lt"/>
        </a:defRPr>
      </a:lvl4pPr>
      <a:lvl5pPr marL="2057400" indent="-228600" algn="l" rtl="0" eaLnBrk="0" fontAlgn="base" hangingPunct="0">
        <a:spcBef>
          <a:spcPct val="20000"/>
        </a:spcBef>
        <a:spcAft>
          <a:spcPct val="0"/>
        </a:spcAft>
        <a:buChar char="»"/>
        <a:defRPr sz="2000">
          <a:solidFill>
            <a:srgbClr val="010000"/>
          </a:solidFill>
          <a:latin typeface="+mn-lt"/>
        </a:defRPr>
      </a:lvl5pPr>
      <a:lvl6pPr marL="2514600" indent="-228600" algn="l" rtl="0" eaLnBrk="0" fontAlgn="base" hangingPunct="0">
        <a:spcBef>
          <a:spcPct val="20000"/>
        </a:spcBef>
        <a:spcAft>
          <a:spcPct val="0"/>
        </a:spcAft>
        <a:buSzPct val="100000"/>
        <a:buChar char="•"/>
        <a:defRPr sz="2000">
          <a:solidFill>
            <a:srgbClr val="010000"/>
          </a:solidFill>
          <a:latin typeface="+mn-lt"/>
        </a:defRPr>
      </a:lvl6pPr>
      <a:lvl7pPr marL="2971800" indent="-228600" algn="l" rtl="0" eaLnBrk="0" fontAlgn="base" hangingPunct="0">
        <a:spcBef>
          <a:spcPct val="20000"/>
        </a:spcBef>
        <a:spcAft>
          <a:spcPct val="0"/>
        </a:spcAft>
        <a:buSzPct val="100000"/>
        <a:buChar char="•"/>
        <a:defRPr sz="2000">
          <a:solidFill>
            <a:srgbClr val="010000"/>
          </a:solidFill>
          <a:latin typeface="+mn-lt"/>
        </a:defRPr>
      </a:lvl7pPr>
      <a:lvl8pPr marL="3429000" indent="-228600" algn="l" rtl="0" eaLnBrk="0" fontAlgn="base" hangingPunct="0">
        <a:spcBef>
          <a:spcPct val="20000"/>
        </a:spcBef>
        <a:spcAft>
          <a:spcPct val="0"/>
        </a:spcAft>
        <a:buSzPct val="100000"/>
        <a:buChar char="•"/>
        <a:defRPr sz="2000">
          <a:solidFill>
            <a:srgbClr val="010000"/>
          </a:solidFill>
          <a:latin typeface="+mn-lt"/>
        </a:defRPr>
      </a:lvl8pPr>
      <a:lvl9pPr marL="3886200" indent="-228600" algn="l" rtl="0" eaLnBrk="0" fontAlgn="base" hangingPunct="0">
        <a:spcBef>
          <a:spcPct val="20000"/>
        </a:spcBef>
        <a:spcAft>
          <a:spcPct val="0"/>
        </a:spcAft>
        <a:buSzPct val="100000"/>
        <a:buChar char="•"/>
        <a:defRPr sz="2000">
          <a:solidFill>
            <a:srgbClr val="01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hyperlink" Target="http://www.corpgov.net/" TargetMode="External"/><Relationship Id="rId2" Type="http://schemas.openxmlformats.org/officeDocument/2006/relationships/image" Target="../media/image22.wmf"/><Relationship Id="rId1" Type="http://schemas.openxmlformats.org/officeDocument/2006/relationships/slideLayout" Target="../slideLayouts/slideLayout12.xml"/><Relationship Id="rId5" Type="http://schemas.openxmlformats.org/officeDocument/2006/relationships/hyperlink" Target="http://www.riskmetrics.com/" TargetMode="External"/><Relationship Id="rId4" Type="http://schemas.openxmlformats.org/officeDocument/2006/relationships/hyperlink" Target="http://www.thecorporatelibrary.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ctrTitle" idx="4294967295"/>
          </p:nvPr>
        </p:nvSpPr>
        <p:spPr>
          <a:xfrm>
            <a:off x="609600" y="1447800"/>
            <a:ext cx="8139113" cy="3565375"/>
          </a:xfrm>
        </p:spPr>
        <p:txBody>
          <a:bodyPr>
            <a:normAutofit fontScale="90000"/>
          </a:bodyPr>
          <a:lstStyle/>
          <a:p>
            <a:pPr marL="274320" indent="-274320" algn="l">
              <a:lnSpc>
                <a:spcPct val="90000"/>
              </a:lnSpc>
              <a:defRPr/>
            </a:pPr>
            <a:r>
              <a:rPr lang="el-GR" sz="2800" b="1" dirty="0" smtClean="0">
                <a:solidFill>
                  <a:schemeClr val="tx1"/>
                </a:solidFill>
                <a:effectLst>
                  <a:outerShdw blurRad="38100" dist="38100" dir="2700000" algn="tl">
                    <a:srgbClr val="000000">
                      <a:alpha val="43137"/>
                    </a:srgbClr>
                  </a:outerShdw>
                </a:effectLst>
              </a:rPr>
              <a:t/>
            </a:r>
            <a:br>
              <a:rPr lang="el-GR" sz="2800" b="1" dirty="0" smtClean="0">
                <a:solidFill>
                  <a:schemeClr val="tx1"/>
                </a:solidFill>
                <a:effectLst>
                  <a:outerShdw blurRad="38100" dist="38100" dir="2700000" algn="tl">
                    <a:srgbClr val="000000">
                      <a:alpha val="43137"/>
                    </a:srgbClr>
                  </a:outerShdw>
                </a:effectLst>
              </a:rPr>
            </a:br>
            <a:r>
              <a:rPr lang="el-GR" sz="2800" b="1" dirty="0" smtClean="0">
                <a:solidFill>
                  <a:schemeClr val="tx1"/>
                </a:solidFill>
                <a:effectLst>
                  <a:outerShdw blurRad="38100" dist="38100" dir="2700000" algn="tl">
                    <a:srgbClr val="000000">
                      <a:alpha val="43137"/>
                    </a:srgbClr>
                  </a:outerShdw>
                </a:effectLst>
              </a:rPr>
              <a:t>Προτεινόμενη</a:t>
            </a:r>
            <a:r>
              <a:rPr lang="el-GR" sz="2800" b="1" dirty="0" smtClean="0">
                <a:solidFill>
                  <a:schemeClr val="tx1"/>
                </a:solidFill>
              </a:rPr>
              <a:t>  </a:t>
            </a:r>
            <a:r>
              <a:rPr lang="el-GR" sz="3100" b="1" dirty="0" smtClean="0">
                <a:solidFill>
                  <a:schemeClr val="tx1"/>
                </a:solidFill>
                <a:effectLst>
                  <a:outerShdw blurRad="38100" dist="38100" dir="2700000" algn="tl">
                    <a:srgbClr val="000000">
                      <a:alpha val="43137"/>
                    </a:srgbClr>
                  </a:outerShdw>
                </a:effectLst>
              </a:rPr>
              <a:t>Βιβλιογραφία</a:t>
            </a:r>
            <a:r>
              <a:rPr lang="el-GR" sz="2000" dirty="0" smtClean="0">
                <a:solidFill>
                  <a:schemeClr val="tx1"/>
                </a:solidFill>
              </a:rPr>
              <a:t/>
            </a:r>
            <a:br>
              <a:rPr lang="el-GR" sz="2000" dirty="0" smtClean="0">
                <a:solidFill>
                  <a:schemeClr val="tx1"/>
                </a:solidFill>
              </a:rPr>
            </a:br>
            <a:r>
              <a:rPr lang="el-GR" sz="2000" dirty="0" smtClean="0">
                <a:solidFill>
                  <a:schemeClr val="tx1"/>
                </a:solidFill>
              </a:rPr>
              <a:t> </a:t>
            </a:r>
            <a:br>
              <a:rPr lang="el-GR" sz="2000" dirty="0" smtClean="0">
                <a:solidFill>
                  <a:schemeClr val="tx1"/>
                </a:solidFill>
              </a:rPr>
            </a:br>
            <a:r>
              <a:rPr lang="el-GR" sz="2700" b="1" dirty="0" smtClean="0">
                <a:solidFill>
                  <a:schemeClr val="tx1"/>
                </a:solidFill>
                <a:effectLst>
                  <a:outerShdw blurRad="38100" dist="38100" dir="2700000" algn="tl">
                    <a:srgbClr val="000000">
                      <a:alpha val="43137"/>
                    </a:srgbClr>
                  </a:outerShdw>
                </a:effectLst>
                <a:latin typeface="+mn-lt"/>
              </a:rPr>
              <a:t> </a:t>
            </a:r>
            <a:r>
              <a:rPr lang="el-GR" sz="2800" dirty="0" smtClean="0">
                <a:solidFill>
                  <a:schemeClr val="tx1"/>
                </a:solidFill>
              </a:rPr>
              <a:t> </a:t>
            </a:r>
            <a:r>
              <a:rPr lang="el-GR" sz="3100" b="1" dirty="0" smtClean="0">
                <a:solidFill>
                  <a:schemeClr val="tx1"/>
                </a:solidFill>
                <a:effectLst>
                  <a:outerShdw blurRad="38100" dist="38100" dir="2700000" algn="tl">
                    <a:srgbClr val="000000">
                      <a:alpha val="43137"/>
                    </a:srgbClr>
                  </a:outerShdw>
                </a:effectLst>
                <a:latin typeface="+mn-lt"/>
              </a:rPr>
              <a:t>"Αρχές χρηματοοικονομικής των επιχειρήσεων"      </a:t>
            </a:r>
            <a:r>
              <a:rPr lang="el-GR" sz="2700" b="1" dirty="0" smtClean="0">
                <a:solidFill>
                  <a:schemeClr val="tx1"/>
                </a:solidFill>
                <a:effectLst>
                  <a:outerShdw blurRad="38100" dist="38100" dir="2700000" algn="tl">
                    <a:srgbClr val="000000">
                      <a:alpha val="43137"/>
                    </a:srgbClr>
                  </a:outerShdw>
                </a:effectLst>
                <a:latin typeface="+mn-lt"/>
              </a:rPr>
              <a:t/>
            </a:r>
            <a:br>
              <a:rPr lang="el-GR" sz="2700" b="1" dirty="0" smtClean="0">
                <a:solidFill>
                  <a:schemeClr val="tx1"/>
                </a:solidFill>
                <a:effectLst>
                  <a:outerShdw blurRad="38100" dist="38100" dir="2700000" algn="tl">
                    <a:srgbClr val="000000">
                      <a:alpha val="43137"/>
                    </a:srgbClr>
                  </a:outerShdw>
                </a:effectLst>
                <a:latin typeface="+mn-lt"/>
              </a:rPr>
            </a:br>
            <a:r>
              <a:rPr lang="el-GR" sz="2700" b="1" dirty="0" smtClean="0">
                <a:solidFill>
                  <a:schemeClr val="tx1"/>
                </a:solidFill>
                <a:effectLst>
                  <a:outerShdw blurRad="38100" dist="38100" dir="2700000" algn="tl">
                    <a:srgbClr val="000000">
                      <a:alpha val="43137"/>
                    </a:srgbClr>
                  </a:outerShdw>
                </a:effectLst>
                <a:latin typeface="+mn-lt"/>
              </a:rPr>
              <a:t/>
            </a:r>
            <a:br>
              <a:rPr lang="el-GR" sz="2700" b="1" dirty="0" smtClean="0">
                <a:solidFill>
                  <a:schemeClr val="tx1"/>
                </a:solidFill>
                <a:effectLst>
                  <a:outerShdw blurRad="38100" dist="38100" dir="2700000" algn="tl">
                    <a:srgbClr val="000000">
                      <a:alpha val="43137"/>
                    </a:srgbClr>
                  </a:outerShdw>
                </a:effectLst>
                <a:latin typeface="+mn-lt"/>
              </a:rPr>
            </a:br>
            <a:r>
              <a:rPr lang="el-GR" sz="2700" b="1" dirty="0" smtClean="0">
                <a:solidFill>
                  <a:schemeClr val="tx1"/>
                </a:solidFill>
                <a:effectLst>
                  <a:outerShdw blurRad="38100" dist="38100" dir="2700000" algn="tl">
                    <a:srgbClr val="000000">
                      <a:alpha val="43137"/>
                    </a:srgbClr>
                  </a:outerShdw>
                </a:effectLst>
                <a:latin typeface="+mn-lt"/>
              </a:rPr>
              <a:t/>
            </a:r>
            <a:br>
              <a:rPr lang="el-GR" sz="2700" b="1" dirty="0" smtClean="0">
                <a:solidFill>
                  <a:schemeClr val="tx1"/>
                </a:solidFill>
                <a:effectLst>
                  <a:outerShdw blurRad="38100" dist="38100" dir="2700000" algn="tl">
                    <a:srgbClr val="000000">
                      <a:alpha val="43137"/>
                    </a:srgbClr>
                  </a:outerShdw>
                </a:effectLst>
                <a:latin typeface="+mn-lt"/>
              </a:rPr>
            </a:br>
            <a:r>
              <a:rPr lang="el-GR" sz="2700" b="1" dirty="0" smtClean="0">
                <a:solidFill>
                  <a:schemeClr val="tx1"/>
                </a:solidFill>
                <a:effectLst>
                  <a:outerShdw blurRad="38100" dist="38100" dir="2700000" algn="tl">
                    <a:srgbClr val="000000">
                      <a:alpha val="43137"/>
                    </a:srgbClr>
                  </a:outerShdw>
                </a:effectLst>
                <a:latin typeface="+mn-lt"/>
              </a:rPr>
              <a:t>των: </a:t>
            </a:r>
            <a:r>
              <a:rPr lang="en-US" sz="2800" b="1" dirty="0" smtClean="0">
                <a:solidFill>
                  <a:schemeClr val="tx1"/>
                </a:solidFill>
                <a:effectLst>
                  <a:outerShdw blurRad="38100" dist="38100" dir="2700000" algn="tl">
                    <a:srgbClr val="000000">
                      <a:alpha val="43137"/>
                    </a:srgbClr>
                  </a:outerShdw>
                </a:effectLst>
              </a:rPr>
              <a:t>Richard A. </a:t>
            </a:r>
            <a:r>
              <a:rPr lang="en-US" sz="2800" b="1" dirty="0" err="1" smtClean="0">
                <a:solidFill>
                  <a:schemeClr val="tx1"/>
                </a:solidFill>
                <a:effectLst>
                  <a:outerShdw blurRad="38100" dist="38100" dir="2700000" algn="tl">
                    <a:srgbClr val="000000">
                      <a:alpha val="43137"/>
                    </a:srgbClr>
                  </a:outerShdw>
                </a:effectLst>
              </a:rPr>
              <a:t>Brealey</a:t>
            </a:r>
            <a:r>
              <a:rPr lang="en-US" sz="2800" b="1" dirty="0" smtClean="0">
                <a:solidFill>
                  <a:schemeClr val="tx1"/>
                </a:solidFill>
                <a:effectLst>
                  <a:outerShdw blurRad="38100" dist="38100" dir="2700000" algn="tl">
                    <a:srgbClr val="000000">
                      <a:alpha val="43137"/>
                    </a:srgbClr>
                  </a:outerShdw>
                </a:effectLst>
              </a:rPr>
              <a:t>, Stewart C. Myers, Allen </a:t>
            </a:r>
            <a:r>
              <a:rPr lang="en-US" sz="2800" b="1" dirty="0" err="1" smtClean="0">
                <a:solidFill>
                  <a:schemeClr val="tx1"/>
                </a:solidFill>
                <a:effectLst>
                  <a:outerShdw blurRad="38100" dist="38100" dir="2700000" algn="tl">
                    <a:srgbClr val="000000">
                      <a:alpha val="43137"/>
                    </a:srgbClr>
                  </a:outerShdw>
                </a:effectLst>
              </a:rPr>
              <a:t>Franclin</a:t>
            </a:r>
            <a:r>
              <a:rPr lang="en-US" sz="2800" dirty="0" smtClean="0">
                <a:solidFill>
                  <a:schemeClr val="tx1"/>
                </a:solidFill>
              </a:rPr>
              <a:t/>
            </a:r>
            <a:br>
              <a:rPr lang="en-US" sz="2800" dirty="0" smtClean="0">
                <a:solidFill>
                  <a:schemeClr val="tx1"/>
                </a:solidFill>
              </a:rPr>
            </a:br>
            <a:r>
              <a:rPr lang="el-GR" sz="2700" dirty="0" smtClean="0">
                <a:solidFill>
                  <a:schemeClr val="tx1"/>
                </a:solidFill>
                <a:effectLst>
                  <a:outerShdw blurRad="38100" dist="38100" dir="2700000" algn="tl">
                    <a:srgbClr val="000000">
                      <a:alpha val="43137"/>
                    </a:srgbClr>
                  </a:outerShdw>
                </a:effectLst>
              </a:rPr>
              <a:t>επιμέλεια: Χρήστος Α. </a:t>
            </a:r>
            <a:r>
              <a:rPr lang="el-GR" sz="2700" dirty="0" err="1" smtClean="0">
                <a:solidFill>
                  <a:schemeClr val="tx1"/>
                </a:solidFill>
                <a:effectLst>
                  <a:outerShdw blurRad="38100" dist="38100" dir="2700000" algn="tl">
                    <a:srgbClr val="000000">
                      <a:alpha val="43137"/>
                    </a:srgbClr>
                  </a:outerShdw>
                </a:effectLst>
              </a:rPr>
              <a:t>Αλεξάκης</a:t>
            </a:r>
            <a:r>
              <a:rPr lang="el-GR" sz="2700" dirty="0" smtClean="0">
                <a:solidFill>
                  <a:schemeClr val="tx1"/>
                </a:solidFill>
                <a:effectLst>
                  <a:outerShdw blurRad="38100" dist="38100" dir="2700000" algn="tl">
                    <a:srgbClr val="000000">
                      <a:alpha val="43137"/>
                    </a:srgbClr>
                  </a:outerShdw>
                </a:effectLst>
              </a:rPr>
              <a:t>, </a:t>
            </a:r>
            <a:br>
              <a:rPr lang="el-GR" sz="2700" dirty="0" smtClean="0">
                <a:solidFill>
                  <a:schemeClr val="tx1"/>
                </a:solidFill>
                <a:effectLst>
                  <a:outerShdw blurRad="38100" dist="38100" dir="2700000" algn="tl">
                    <a:srgbClr val="000000">
                      <a:alpha val="43137"/>
                    </a:srgbClr>
                  </a:outerShdw>
                </a:effectLst>
              </a:rPr>
            </a:br>
            <a:r>
              <a:rPr lang="el-GR" sz="2700" dirty="0" smtClean="0">
                <a:solidFill>
                  <a:schemeClr val="tx1"/>
                </a:solidFill>
                <a:effectLst>
                  <a:outerShdw blurRad="38100" dist="38100" dir="2700000" algn="tl">
                    <a:srgbClr val="000000">
                      <a:alpha val="43137"/>
                    </a:srgbClr>
                  </a:outerShdw>
                </a:effectLst>
              </a:rPr>
              <a:t>Δημήτρης Καινούργιος, Δημήτρης </a:t>
            </a:r>
            <a:r>
              <a:rPr lang="el-GR" sz="2700" dirty="0" err="1" smtClean="0">
                <a:solidFill>
                  <a:schemeClr val="tx1"/>
                </a:solidFill>
                <a:effectLst>
                  <a:outerShdw blurRad="38100" dist="38100" dir="2700000" algn="tl">
                    <a:srgbClr val="000000">
                      <a:alpha val="43137"/>
                    </a:srgbClr>
                  </a:outerShdw>
                </a:effectLst>
              </a:rPr>
              <a:t>Κουσενίδης</a:t>
            </a:r>
            <a:r>
              <a:rPr lang="el-GR" sz="2700" dirty="0" smtClean="0">
                <a:solidFill>
                  <a:schemeClr val="tx1"/>
                </a:solidFill>
                <a:effectLst>
                  <a:outerShdw blurRad="38100" dist="38100" dir="2700000" algn="tl">
                    <a:srgbClr val="000000">
                      <a:alpha val="43137"/>
                    </a:srgbClr>
                  </a:outerShdw>
                </a:effectLst>
              </a:rPr>
              <a:t>,</a:t>
            </a:r>
            <a:br>
              <a:rPr lang="el-GR" sz="2700" dirty="0" smtClean="0">
                <a:solidFill>
                  <a:schemeClr val="tx1"/>
                </a:solidFill>
                <a:effectLst>
                  <a:outerShdw blurRad="38100" dist="38100" dir="2700000" algn="tl">
                    <a:srgbClr val="000000">
                      <a:alpha val="43137"/>
                    </a:srgbClr>
                  </a:outerShdw>
                </a:effectLst>
              </a:rPr>
            </a:br>
            <a:r>
              <a:rPr lang="el-GR" sz="2700" dirty="0" smtClean="0">
                <a:solidFill>
                  <a:schemeClr val="tx1"/>
                </a:solidFill>
                <a:effectLst>
                  <a:outerShdw blurRad="38100" dist="38100" dir="2700000" algn="tl">
                    <a:srgbClr val="000000">
                      <a:alpha val="43137"/>
                    </a:srgbClr>
                  </a:outerShdw>
                </a:effectLst>
              </a:rPr>
              <a:t>Αριστείδης </a:t>
            </a:r>
            <a:r>
              <a:rPr lang="el-GR" sz="2700" dirty="0" err="1" smtClean="0">
                <a:solidFill>
                  <a:schemeClr val="tx1"/>
                </a:solidFill>
                <a:effectLst>
                  <a:outerShdw blurRad="38100" dist="38100" dir="2700000" algn="tl">
                    <a:srgbClr val="000000">
                      <a:alpha val="43137"/>
                    </a:srgbClr>
                  </a:outerShdw>
                </a:effectLst>
              </a:rPr>
              <a:t>Σάμιτας</a:t>
            </a:r>
            <a:r>
              <a:rPr lang="el-GR" sz="2700" dirty="0" smtClean="0">
                <a:solidFill>
                  <a:schemeClr val="tx1"/>
                </a:solidFill>
                <a:effectLst>
                  <a:outerShdw blurRad="38100" dist="38100" dir="2700000" algn="tl">
                    <a:srgbClr val="000000">
                      <a:alpha val="43137"/>
                    </a:srgbClr>
                  </a:outerShdw>
                </a:effectLst>
              </a:rPr>
              <a:t>, Κωνσταντίνος </a:t>
            </a:r>
            <a:r>
              <a:rPr lang="el-GR" sz="2700" dirty="0" err="1" smtClean="0">
                <a:solidFill>
                  <a:schemeClr val="tx1"/>
                </a:solidFill>
                <a:effectLst>
                  <a:outerShdw blurRad="38100" dist="38100" dir="2700000" algn="tl">
                    <a:srgbClr val="000000">
                      <a:alpha val="43137"/>
                    </a:srgbClr>
                  </a:outerShdw>
                </a:effectLst>
              </a:rPr>
              <a:t>Συριόπουλος</a:t>
            </a:r>
            <a:r>
              <a:rPr lang="el-GR" sz="2700" b="1" dirty="0" smtClean="0">
                <a:effectLst>
                  <a:outerShdw blurRad="38100" dist="38100" dir="2700000" algn="tl">
                    <a:srgbClr val="000000">
                      <a:alpha val="43137"/>
                    </a:srgbClr>
                  </a:outerShdw>
                </a:effectLst>
                <a:latin typeface="+mn-lt"/>
              </a:rPr>
              <a:t/>
            </a:r>
            <a:br>
              <a:rPr lang="el-GR" sz="2700" b="1" dirty="0" smtClean="0">
                <a:effectLst>
                  <a:outerShdw blurRad="38100" dist="38100" dir="2700000" algn="tl">
                    <a:srgbClr val="000000">
                      <a:alpha val="43137"/>
                    </a:srgbClr>
                  </a:outerShdw>
                </a:effectLst>
                <a:latin typeface="+mn-lt"/>
              </a:rPr>
            </a:br>
            <a:r>
              <a:rPr lang="el-GR" sz="2700" b="1" dirty="0" smtClean="0">
                <a:effectLst>
                  <a:outerShdw blurRad="38100" dist="38100" dir="2700000" algn="tl">
                    <a:srgbClr val="000000">
                      <a:alpha val="43137"/>
                    </a:srgbClr>
                  </a:outerShdw>
                </a:effectLst>
                <a:latin typeface="+mn-lt"/>
              </a:rPr>
              <a:t/>
            </a:r>
            <a:br>
              <a:rPr lang="el-GR" sz="2700" b="1" dirty="0" smtClean="0">
                <a:effectLst>
                  <a:outerShdw blurRad="38100" dist="38100" dir="2700000" algn="tl">
                    <a:srgbClr val="000000">
                      <a:alpha val="43137"/>
                    </a:srgbClr>
                  </a:outerShdw>
                </a:effectLst>
                <a:latin typeface="+mn-lt"/>
              </a:rPr>
            </a:br>
            <a:r>
              <a:rPr lang="el-GR" sz="2700" b="1" dirty="0" smtClean="0">
                <a:effectLst>
                  <a:outerShdw blurRad="38100" dist="38100" dir="2700000" algn="tl">
                    <a:srgbClr val="000000">
                      <a:alpha val="43137"/>
                    </a:srgbClr>
                  </a:outerShdw>
                </a:effectLst>
                <a:latin typeface="+mn-lt"/>
              </a:rPr>
              <a:t/>
            </a:r>
            <a:br>
              <a:rPr lang="el-GR" sz="2700" b="1" dirty="0" smtClean="0">
                <a:effectLst>
                  <a:outerShdw blurRad="38100" dist="38100" dir="2700000" algn="tl">
                    <a:srgbClr val="000000">
                      <a:alpha val="43137"/>
                    </a:srgbClr>
                  </a:outerShdw>
                </a:effectLst>
                <a:latin typeface="+mn-lt"/>
              </a:rPr>
            </a:br>
            <a:r>
              <a:rPr lang="el-GR" sz="2700" b="1" dirty="0" smtClean="0">
                <a:effectLst>
                  <a:outerShdw blurRad="38100" dist="38100" dir="2700000" algn="tl">
                    <a:srgbClr val="000000">
                      <a:alpha val="43137"/>
                    </a:srgbClr>
                  </a:outerShdw>
                </a:effectLst>
                <a:latin typeface="+mn-lt"/>
              </a:rPr>
              <a:t/>
            </a:r>
            <a:br>
              <a:rPr lang="el-GR" sz="2700" b="1" dirty="0" smtClean="0">
                <a:effectLst>
                  <a:outerShdw blurRad="38100" dist="38100" dir="2700000" algn="tl">
                    <a:srgbClr val="000000">
                      <a:alpha val="43137"/>
                    </a:srgbClr>
                  </a:outerShdw>
                </a:effectLst>
                <a:latin typeface="+mn-lt"/>
              </a:rPr>
            </a:br>
            <a:endParaRPr lang="el-GR" sz="2700" b="1" dirty="0" smtClean="0">
              <a:solidFill>
                <a:schemeClr val="tx1"/>
              </a:solidFill>
              <a:effectLst>
                <a:outerShdw blurRad="38100" dist="38100" dir="2700000" algn="tl">
                  <a:srgbClr val="000000">
                    <a:alpha val="43137"/>
                  </a:srgbClr>
                </a:outerShdw>
              </a:effectLst>
              <a:latin typeface="+mn-lt"/>
            </a:endParaRPr>
          </a:p>
        </p:txBody>
      </p:sp>
      <p:sp>
        <p:nvSpPr>
          <p:cNvPr id="6148" name="AutoShape 8"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6149" name="AutoShape 10"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7" name="6 - Ορθογώνιο"/>
          <p:cNvSpPr/>
          <p:nvPr/>
        </p:nvSpPr>
        <p:spPr>
          <a:xfrm>
            <a:off x="251520" y="188640"/>
            <a:ext cx="8640960" cy="1754326"/>
          </a:xfrm>
          <a:prstGeom prst="rect">
            <a:avLst/>
          </a:prstGeom>
        </p:spPr>
        <p:txBody>
          <a:bodyPr wrap="square">
            <a:spAutoFit/>
          </a:bodyPr>
          <a:lstStyle/>
          <a:p>
            <a:r>
              <a:rPr lang="el-GR" sz="2800" b="1" dirty="0" smtClean="0">
                <a:solidFill>
                  <a:schemeClr val="accent2">
                    <a:lumMod val="50000"/>
                  </a:schemeClr>
                </a:solidFill>
                <a:effectLst>
                  <a:outerShdw blurRad="38100" dist="38100" dir="2700000" algn="tl">
                    <a:srgbClr val="000000">
                      <a:alpha val="43137"/>
                    </a:srgbClr>
                  </a:outerShdw>
                </a:effectLst>
              </a:rPr>
              <a:t>       </a:t>
            </a:r>
            <a:r>
              <a:rPr lang="el-GR" sz="2800" b="1" dirty="0" smtClean="0">
                <a:solidFill>
                  <a:srgbClr val="C00000"/>
                </a:solidFill>
                <a:effectLst>
                  <a:outerShdw blurRad="38100" dist="38100" dir="2700000" algn="tl">
                    <a:srgbClr val="000000">
                      <a:alpha val="43137"/>
                    </a:srgbClr>
                  </a:outerShdw>
                </a:effectLst>
              </a:rPr>
              <a:t>Χρηματοοικονομική των Επιχειρήσεων</a:t>
            </a:r>
          </a:p>
          <a:p>
            <a:endParaRPr lang="el-GR" sz="4000" b="1" dirty="0" smtClean="0">
              <a:solidFill>
                <a:schemeClr val="accent2">
                  <a:lumMod val="50000"/>
                </a:schemeClr>
              </a:solidFill>
              <a:effectLst>
                <a:outerShdw blurRad="38100" dist="38100" dir="2700000" algn="tl">
                  <a:srgbClr val="000000">
                    <a:alpha val="43137"/>
                  </a:srgbClr>
                </a:outerShdw>
              </a:effectLst>
            </a:endParaRPr>
          </a:p>
          <a:p>
            <a:r>
              <a:rPr lang="el-GR" sz="4000" b="1" dirty="0" smtClean="0">
                <a:solidFill>
                  <a:schemeClr val="accent2">
                    <a:lumMod val="50000"/>
                  </a:schemeClr>
                </a:solidFill>
                <a:effectLst>
                  <a:outerShdw blurRad="38100" dist="38100" dir="2700000" algn="tl">
                    <a:srgbClr val="000000">
                      <a:alpha val="43137"/>
                    </a:srgbClr>
                  </a:outerShdw>
                </a:effectLst>
              </a:rPr>
              <a:t>                            </a:t>
            </a:r>
            <a:endParaRPr lang="el-GR" sz="4000" b="1" dirty="0">
              <a:solidFill>
                <a:schemeClr val="accent2">
                  <a:lumMod val="50000"/>
                </a:schemeClr>
              </a:solidFill>
              <a:effectLst>
                <a:outerShdw blurRad="38100" dist="38100" dir="2700000" algn="tl">
                  <a:srgbClr val="000000">
                    <a:alpha val="43137"/>
                  </a:srgbClr>
                </a:outerShdw>
              </a:effectLst>
            </a:endParaRPr>
          </a:p>
        </p:txBody>
      </p:sp>
      <p:sp>
        <p:nvSpPr>
          <p:cNvPr id="11" name="10 - Πίτα"/>
          <p:cNvSpPr/>
          <p:nvPr/>
        </p:nvSpPr>
        <p:spPr>
          <a:xfrm>
            <a:off x="395536" y="1700808"/>
            <a:ext cx="288032" cy="288032"/>
          </a:xfrm>
          <a:prstGeom prst="p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pic>
        <p:nvPicPr>
          <p:cNvPr id="2" name="Picture 2" descr="https://www.protoporia.gr/repository/covers/45/454439.jpg"/>
          <p:cNvPicPr>
            <a:picLocks noChangeAspect="1" noChangeArrowheads="1"/>
          </p:cNvPicPr>
          <p:nvPr/>
        </p:nvPicPr>
        <p:blipFill>
          <a:blip r:embed="rId3" cstate="print"/>
          <a:srcRect/>
          <a:stretch>
            <a:fillRect/>
          </a:stretch>
        </p:blipFill>
        <p:spPr bwMode="auto">
          <a:xfrm>
            <a:off x="7124373" y="4038600"/>
            <a:ext cx="2019627" cy="2819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838200" y="304800"/>
            <a:ext cx="8105775" cy="1143000"/>
          </a:xfrm>
        </p:spPr>
        <p:txBody>
          <a:bodyPr/>
          <a:lstStyle/>
          <a:p>
            <a:r>
              <a:rPr lang="el-GR" sz="3600" b="1" dirty="0" smtClean="0"/>
              <a:t>Στόχοι της επιχείρησης</a:t>
            </a:r>
          </a:p>
        </p:txBody>
      </p:sp>
      <p:sp>
        <p:nvSpPr>
          <p:cNvPr id="70659" name="AutoShape 4"/>
          <p:cNvSpPr>
            <a:spLocks noChangeArrowheads="1"/>
          </p:cNvSpPr>
          <p:nvPr/>
        </p:nvSpPr>
        <p:spPr bwMode="auto">
          <a:xfrm>
            <a:off x="5638800" y="2438400"/>
            <a:ext cx="976313" cy="914400"/>
          </a:xfrm>
          <a:prstGeom prst="rightArrow">
            <a:avLst>
              <a:gd name="adj1" fmla="val 50000"/>
              <a:gd name="adj2" fmla="val 26693"/>
            </a:avLst>
          </a:prstGeom>
          <a:solidFill>
            <a:schemeClr val="tx2">
              <a:lumMod val="60000"/>
              <a:lumOff val="40000"/>
            </a:schemeClr>
          </a:solidFill>
          <a:ln w="9525">
            <a:solidFill>
              <a:schemeClr val="tx1"/>
            </a:solidFill>
            <a:miter lim="800000"/>
            <a:headEnd/>
            <a:tailEnd/>
          </a:ln>
        </p:spPr>
        <p:txBody>
          <a:bodyPr wrap="none" anchor="ctr"/>
          <a:lstStyle/>
          <a:p>
            <a:pPr algn="ctr"/>
            <a:r>
              <a:rPr lang="el-GR" sz="2600" b="1" dirty="0">
                <a:solidFill>
                  <a:schemeClr val="tx2">
                    <a:lumMod val="50000"/>
                  </a:schemeClr>
                </a:solidFill>
                <a:cs typeface="Times New Roman" charset="0"/>
              </a:rPr>
              <a:t>έχουν</a:t>
            </a:r>
          </a:p>
        </p:txBody>
      </p:sp>
      <p:sp>
        <p:nvSpPr>
          <p:cNvPr id="70660" name="Rectangle 6"/>
          <p:cNvSpPr>
            <a:spLocks noChangeArrowheads="1"/>
          </p:cNvSpPr>
          <p:nvPr/>
        </p:nvSpPr>
        <p:spPr bwMode="auto">
          <a:xfrm>
            <a:off x="0" y="2133600"/>
            <a:ext cx="5562600" cy="1524000"/>
          </a:xfrm>
          <a:prstGeom prst="rect">
            <a:avLst/>
          </a:prstGeom>
          <a:solidFill>
            <a:srgbClr val="DEFFB7"/>
          </a:solidFill>
          <a:ln w="9525">
            <a:solidFill>
              <a:schemeClr val="tx1"/>
            </a:solidFill>
            <a:miter lim="800000"/>
            <a:headEnd/>
            <a:tailEnd/>
          </a:ln>
        </p:spPr>
        <p:txBody>
          <a:bodyPr wrap="none" anchor="ctr"/>
          <a:lstStyle/>
          <a:p>
            <a:pPr algn="ctr"/>
            <a:r>
              <a:rPr lang="el-GR" sz="2800" b="1" dirty="0">
                <a:solidFill>
                  <a:srgbClr val="000000"/>
                </a:solidFill>
                <a:cs typeface="Times New Roman" charset="0"/>
              </a:rPr>
              <a:t>   </a:t>
            </a:r>
            <a:r>
              <a:rPr lang="el-GR" sz="2600" b="1" dirty="0">
                <a:solidFill>
                  <a:srgbClr val="000000"/>
                </a:solidFill>
                <a:effectLst>
                  <a:outerShdw blurRad="38100" dist="38100" dir="2700000" algn="tl">
                    <a:srgbClr val="000000">
                      <a:alpha val="43137"/>
                    </a:srgbClr>
                  </a:outerShdw>
                </a:effectLst>
                <a:cs typeface="Times New Roman" charset="0"/>
              </a:rPr>
              <a:t>μετοχές επιχειρήσεων που έχουν </a:t>
            </a:r>
            <a:endParaRPr lang="en-US" sz="2600" b="1" dirty="0">
              <a:solidFill>
                <a:srgbClr val="000000"/>
              </a:solidFill>
              <a:effectLst>
                <a:outerShdw blurRad="38100" dist="38100" dir="2700000" algn="tl">
                  <a:srgbClr val="000000">
                    <a:alpha val="43137"/>
                  </a:srgbClr>
                </a:outerShdw>
              </a:effectLst>
              <a:cs typeface="Times New Roman" charset="0"/>
            </a:endParaRPr>
          </a:p>
          <a:p>
            <a:pPr algn="ctr"/>
            <a:r>
              <a:rPr lang="el-GR" sz="2600" b="1" dirty="0">
                <a:solidFill>
                  <a:srgbClr val="000000"/>
                </a:solidFill>
                <a:effectLst>
                  <a:outerShdw blurRad="38100" dist="38100" dir="2700000" algn="tl">
                    <a:srgbClr val="000000">
                      <a:alpha val="43137"/>
                    </a:srgbClr>
                  </a:outerShdw>
                </a:effectLst>
                <a:cs typeface="Times New Roman" charset="0"/>
              </a:rPr>
              <a:t>καλύτερη απόδοση από άλλες</a:t>
            </a:r>
          </a:p>
        </p:txBody>
      </p:sp>
      <p:sp>
        <p:nvSpPr>
          <p:cNvPr id="70661" name="Oval 7"/>
          <p:cNvSpPr>
            <a:spLocks noChangeArrowheads="1"/>
          </p:cNvSpPr>
          <p:nvPr/>
        </p:nvSpPr>
        <p:spPr bwMode="auto">
          <a:xfrm>
            <a:off x="6705600" y="1905000"/>
            <a:ext cx="2438400" cy="1828800"/>
          </a:xfrm>
          <a:prstGeom prst="ellipse">
            <a:avLst/>
          </a:prstGeom>
          <a:solidFill>
            <a:srgbClr val="DEFFB7"/>
          </a:solidFill>
          <a:ln w="9525">
            <a:solidFill>
              <a:schemeClr val="tx1"/>
            </a:solidFill>
            <a:miter lim="800000"/>
            <a:headEnd/>
            <a:tailEnd/>
          </a:ln>
        </p:spPr>
        <p:txBody>
          <a:bodyPr wrap="none" anchor="ctr"/>
          <a:lstStyle/>
          <a:p>
            <a:pPr algn="ctr"/>
            <a:r>
              <a:rPr lang="el-GR" sz="2600" b="1" dirty="0">
                <a:solidFill>
                  <a:srgbClr val="000000"/>
                </a:solidFill>
                <a:effectLst>
                  <a:outerShdw blurRad="38100" dist="38100" dir="2700000" algn="tl">
                    <a:srgbClr val="000000">
                      <a:alpha val="43137"/>
                    </a:srgbClr>
                  </a:outerShdw>
                </a:effectLst>
                <a:cs typeface="Times New Roman" charset="0"/>
              </a:rPr>
              <a:t>ψηλότερη τιμή</a:t>
            </a:r>
          </a:p>
        </p:txBody>
      </p:sp>
      <p:sp>
        <p:nvSpPr>
          <p:cNvPr id="70662" name="Line 8"/>
          <p:cNvSpPr>
            <a:spLocks noChangeShapeType="1"/>
          </p:cNvSpPr>
          <p:nvPr/>
        </p:nvSpPr>
        <p:spPr bwMode="auto">
          <a:xfrm>
            <a:off x="1447800" y="3733800"/>
            <a:ext cx="2514600" cy="914400"/>
          </a:xfrm>
          <a:prstGeom prst="line">
            <a:avLst/>
          </a:prstGeom>
          <a:noFill/>
          <a:ln w="9525">
            <a:solidFill>
              <a:schemeClr val="tx1"/>
            </a:solidFill>
            <a:miter lim="800000"/>
            <a:headEnd/>
            <a:tailEnd type="triangle" w="med" len="med"/>
          </a:ln>
        </p:spPr>
        <p:txBody>
          <a:bodyPr wrap="none"/>
          <a:lstStyle/>
          <a:p>
            <a:endParaRPr lang="el-GR" dirty="0"/>
          </a:p>
        </p:txBody>
      </p:sp>
      <p:sp>
        <p:nvSpPr>
          <p:cNvPr id="70663" name="Line 9"/>
          <p:cNvSpPr>
            <a:spLocks noChangeShapeType="1"/>
          </p:cNvSpPr>
          <p:nvPr/>
        </p:nvSpPr>
        <p:spPr bwMode="auto">
          <a:xfrm flipH="1">
            <a:off x="5105400" y="3810000"/>
            <a:ext cx="2438400" cy="762000"/>
          </a:xfrm>
          <a:prstGeom prst="line">
            <a:avLst/>
          </a:prstGeom>
          <a:noFill/>
          <a:ln w="9525">
            <a:solidFill>
              <a:schemeClr val="tx1"/>
            </a:solidFill>
            <a:miter lim="800000"/>
            <a:headEnd/>
            <a:tailEnd type="triangle" w="med" len="med"/>
          </a:ln>
        </p:spPr>
        <p:txBody>
          <a:bodyPr wrap="none"/>
          <a:lstStyle/>
          <a:p>
            <a:endParaRPr lang="el-GR" dirty="0"/>
          </a:p>
        </p:txBody>
      </p:sp>
      <p:sp>
        <p:nvSpPr>
          <p:cNvPr id="70664" name="Oval 10"/>
          <p:cNvSpPr>
            <a:spLocks noChangeArrowheads="1"/>
          </p:cNvSpPr>
          <p:nvPr/>
        </p:nvSpPr>
        <p:spPr bwMode="auto">
          <a:xfrm>
            <a:off x="0" y="4724400"/>
            <a:ext cx="9144000" cy="2133600"/>
          </a:xfrm>
          <a:prstGeom prst="ellipse">
            <a:avLst/>
          </a:prstGeom>
          <a:solidFill>
            <a:srgbClr val="D2F9FE"/>
          </a:solidFill>
          <a:ln w="9525">
            <a:solidFill>
              <a:schemeClr val="tx1"/>
            </a:solidFill>
            <a:miter lim="800000"/>
            <a:headEnd/>
            <a:tailEnd/>
          </a:ln>
        </p:spPr>
        <p:txBody>
          <a:bodyPr wrap="none" anchor="ctr"/>
          <a:lstStyle/>
          <a:p>
            <a:pPr algn="ctr">
              <a:spcBef>
                <a:spcPct val="20000"/>
              </a:spcBef>
              <a:buClr>
                <a:schemeClr val="folHlink"/>
              </a:buClr>
              <a:buSzPct val="60000"/>
              <a:buFont typeface="Wingdings" pitchFamily="2" charset="2"/>
              <a:buChar char="n"/>
            </a:pPr>
            <a:r>
              <a:rPr lang="el-GR" sz="2800" b="1" dirty="0">
                <a:solidFill>
                  <a:srgbClr val="7030A0"/>
                </a:solidFill>
                <a:effectLst>
                  <a:outerShdw blurRad="38100" dist="38100" dir="2700000" algn="tl">
                    <a:srgbClr val="000000">
                      <a:alpha val="43137"/>
                    </a:srgbClr>
                  </a:outerShdw>
                </a:effectLst>
                <a:latin typeface="+mn-lt"/>
                <a:cs typeface="Times New Roman" charset="0"/>
              </a:rPr>
              <a:t>μπορούν να αντλήσουν πρόσθετα κεφάλαια </a:t>
            </a:r>
            <a:endParaRPr lang="en-US" sz="2800" b="1" dirty="0">
              <a:solidFill>
                <a:srgbClr val="7030A0"/>
              </a:solidFill>
              <a:effectLst>
                <a:outerShdw blurRad="38100" dist="38100" dir="2700000" algn="tl">
                  <a:srgbClr val="000000">
                    <a:alpha val="43137"/>
                  </a:srgbClr>
                </a:outerShdw>
              </a:effectLst>
              <a:latin typeface="+mn-lt"/>
              <a:cs typeface="Times New Roman" charset="0"/>
            </a:endParaRPr>
          </a:p>
          <a:p>
            <a:pPr algn="ctr">
              <a:spcBef>
                <a:spcPct val="20000"/>
              </a:spcBef>
              <a:buClr>
                <a:schemeClr val="folHlink"/>
              </a:buClr>
              <a:buSzPct val="60000"/>
              <a:buFont typeface="Wingdings" pitchFamily="2" charset="2"/>
              <a:buNone/>
            </a:pPr>
            <a:r>
              <a:rPr lang="el-GR" sz="2800" b="1" dirty="0">
                <a:solidFill>
                  <a:srgbClr val="7030A0"/>
                </a:solidFill>
                <a:effectLst>
                  <a:outerShdw blurRad="38100" dist="38100" dir="2700000" algn="tl">
                    <a:srgbClr val="000000">
                      <a:alpha val="43137"/>
                    </a:srgbClr>
                  </a:outerShdw>
                </a:effectLst>
                <a:latin typeface="+mn-lt"/>
                <a:cs typeface="Times New Roman" charset="0"/>
              </a:rPr>
              <a:t>με περισσότερο ευνοϊκούς όρους. </a:t>
            </a:r>
            <a:endParaRPr lang="el-GR" sz="2800" b="1" dirty="0">
              <a:solidFill>
                <a:srgbClr val="7030A0"/>
              </a:solidFill>
              <a:effectLst>
                <a:outerShdw blurRad="38100" dist="38100" dir="2700000" algn="tl">
                  <a:srgbClr val="000000">
                    <a:alpha val="43137"/>
                  </a:srgbClr>
                </a:outerShdw>
              </a:effectLst>
              <a:latin typeface="+mn-lt"/>
            </a:endParaRPr>
          </a:p>
          <a:p>
            <a:pPr algn="ctr"/>
            <a:endParaRPr lang="el-GR" b="1" dirty="0">
              <a:solidFill>
                <a:schemeClr val="hlink"/>
              </a:solidFill>
            </a:endParaRPr>
          </a:p>
        </p:txBody>
      </p:sp>
    </p:spTree>
    <p:extLst>
      <p:ext uri="{BB962C8B-B14F-4D97-AF65-F5344CB8AC3E}">
        <p14:creationId xmlns:p14="http://schemas.microsoft.com/office/powerpoint/2010/main" xmlns="" val="220391993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b="1" dirty="0" smtClean="0"/>
              <a:t>ΠΛΟΥΤΟΣ</a:t>
            </a:r>
          </a:p>
        </p:txBody>
      </p:sp>
      <p:sp>
        <p:nvSpPr>
          <p:cNvPr id="8195" name="Rectangle 3"/>
          <p:cNvSpPr>
            <a:spLocks noGrp="1" noChangeArrowheads="1"/>
          </p:cNvSpPr>
          <p:nvPr>
            <p:ph type="body" idx="1"/>
          </p:nvPr>
        </p:nvSpPr>
        <p:spPr>
          <a:xfrm>
            <a:off x="0" y="1600200"/>
            <a:ext cx="9144000" cy="5069160"/>
          </a:xfrm>
        </p:spPr>
        <p:txBody>
          <a:bodyPr>
            <a:normAutofit/>
          </a:bodyPr>
          <a:lstStyle/>
          <a:p>
            <a:pPr algn="just" eaLnBrk="1" hangingPunct="1"/>
            <a:r>
              <a:rPr lang="el-GR" sz="2400" b="1" dirty="0" smtClean="0">
                <a:effectLst>
                  <a:outerShdw blurRad="38100" dist="38100" dir="2700000" algn="tl">
                    <a:srgbClr val="000000">
                      <a:alpha val="43137"/>
                    </a:srgbClr>
                  </a:outerShdw>
                </a:effectLst>
              </a:rPr>
              <a:t>Η Μεγιστοποίηση του πλούτου μιας επιχειρηματικής μονάδας επιτυγχάνεται όταν έχουμε συνεχή αύξηση των κερδών </a:t>
            </a:r>
            <a:r>
              <a:rPr lang="el-GR" sz="2400" b="1" dirty="0" smtClean="0">
                <a:solidFill>
                  <a:srgbClr val="FF0000"/>
                </a:solidFill>
                <a:effectLst>
                  <a:outerShdw blurRad="38100" dist="38100" dir="2700000" algn="tl">
                    <a:srgbClr val="000000">
                      <a:alpha val="43137"/>
                    </a:srgbClr>
                  </a:outerShdw>
                </a:effectLst>
              </a:rPr>
              <a:t>με τον μικρότερο κίνδυνο.</a:t>
            </a:r>
          </a:p>
          <a:p>
            <a:pPr algn="just" eaLnBrk="1" hangingPunct="1"/>
            <a:r>
              <a:rPr lang="el-GR" sz="2400" b="1" dirty="0" smtClean="0">
                <a:effectLst>
                  <a:outerShdw blurRad="38100" dist="38100" dir="2700000" algn="tl">
                    <a:srgbClr val="000000">
                      <a:alpha val="43137"/>
                    </a:srgbClr>
                  </a:outerShdw>
                </a:effectLst>
              </a:rPr>
              <a:t>Όσο ανεβαίνει η τιμή της κοινής μετοχής μιας επιχείρησης τόσο αυξάνει και ο πλούτος των μετόχων της.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20000"/>
              <a:lumOff val="80000"/>
            </a:schemeClr>
          </a:solidFill>
        </p:spPr>
        <p:txBody>
          <a:bodyPr>
            <a:noAutofit/>
          </a:bodyPr>
          <a:lstStyle/>
          <a:p>
            <a:pPr algn="l"/>
            <a:r>
              <a:rPr lang="el-GR" sz="2800" b="1" dirty="0" smtClean="0">
                <a:solidFill>
                  <a:srgbClr val="0000FF"/>
                </a:solidFill>
                <a:effectLst>
                  <a:outerShdw blurRad="38100" dist="38100" dir="2700000" algn="tl">
                    <a:srgbClr val="000000">
                      <a:alpha val="43137"/>
                    </a:srgbClr>
                  </a:outerShdw>
                </a:effectLst>
              </a:rPr>
              <a:t>Χρηματοοικονομικές Αποφάσεις της εταιρίας</a:t>
            </a:r>
            <a:br>
              <a:rPr lang="el-GR" sz="2800" b="1" dirty="0" smtClean="0">
                <a:solidFill>
                  <a:srgbClr val="0000FF"/>
                </a:solidFill>
                <a:effectLst>
                  <a:outerShdw blurRad="38100" dist="38100" dir="2700000" algn="tl">
                    <a:srgbClr val="000000">
                      <a:alpha val="43137"/>
                    </a:srgbClr>
                  </a:outerShdw>
                </a:effectLst>
              </a:rPr>
            </a:br>
            <a:endParaRPr lang="el-GR" sz="2800" b="1" dirty="0">
              <a:solidFill>
                <a:srgbClr val="0000FF"/>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179512" y="1600200"/>
            <a:ext cx="8964488" cy="4525963"/>
          </a:xfrm>
        </p:spPr>
        <p:txBody>
          <a:bodyPr>
            <a:normAutofit fontScale="92500"/>
          </a:bodyPr>
          <a:lstStyle/>
          <a:p>
            <a:endParaRPr lang="el-GR" dirty="0" smtClean="0"/>
          </a:p>
          <a:p>
            <a:pPr>
              <a:buNone/>
            </a:pPr>
            <a:endParaRPr lang="el-GR" sz="2600" b="1" dirty="0" smtClean="0">
              <a:solidFill>
                <a:srgbClr val="800000"/>
              </a:solidFill>
            </a:endParaRPr>
          </a:p>
          <a:p>
            <a:pPr>
              <a:buNone/>
            </a:pPr>
            <a:endParaRPr lang="el-GR" sz="2600" b="1" dirty="0" smtClean="0">
              <a:solidFill>
                <a:srgbClr val="800000"/>
              </a:solidFill>
            </a:endParaRPr>
          </a:p>
          <a:p>
            <a:pPr>
              <a:buNone/>
            </a:pPr>
            <a:r>
              <a:rPr lang="el-GR" sz="2200" b="1" dirty="0" smtClean="0">
                <a:solidFill>
                  <a:srgbClr val="800000"/>
                </a:solidFill>
                <a:effectLst>
                  <a:outerShdw blurRad="38100" dist="38100" dir="2700000" algn="tl">
                    <a:srgbClr val="000000">
                      <a:alpha val="43137"/>
                    </a:srgbClr>
                  </a:outerShdw>
                </a:effectLst>
              </a:rPr>
              <a:t>Απόφαση                               </a:t>
            </a:r>
            <a:r>
              <a:rPr lang="el-GR" sz="2200" b="1" i="1" dirty="0" err="1" smtClean="0">
                <a:solidFill>
                  <a:srgbClr val="800000"/>
                </a:solidFill>
                <a:effectLst>
                  <a:outerShdw blurRad="38100" dist="38100" dir="2700000" algn="tl">
                    <a:srgbClr val="000000">
                      <a:alpha val="43137"/>
                    </a:srgbClr>
                  </a:outerShdw>
                </a:effectLst>
              </a:rPr>
              <a:t>Απόφαση</a:t>
            </a:r>
            <a:r>
              <a:rPr lang="el-GR" sz="2200" b="1" i="1" dirty="0" smtClean="0">
                <a:solidFill>
                  <a:srgbClr val="800000"/>
                </a:solidFill>
                <a:effectLst>
                  <a:outerShdw blurRad="38100" dist="38100" dir="2700000" algn="tl">
                    <a:srgbClr val="000000">
                      <a:alpha val="43137"/>
                    </a:srgbClr>
                  </a:outerShdw>
                </a:effectLst>
              </a:rPr>
              <a:t>                                      </a:t>
            </a:r>
            <a:r>
              <a:rPr lang="el-GR" sz="2200" b="1" i="1" dirty="0" err="1" smtClean="0">
                <a:solidFill>
                  <a:srgbClr val="800000"/>
                </a:solidFill>
                <a:effectLst>
                  <a:outerShdw blurRad="38100" dist="38100" dir="2700000" algn="tl">
                    <a:srgbClr val="000000">
                      <a:alpha val="43137"/>
                    </a:srgbClr>
                  </a:outerShdw>
                </a:effectLst>
              </a:rPr>
              <a:t>Απόφαση</a:t>
            </a:r>
            <a:endParaRPr lang="el-GR" sz="2200" b="1" i="1" dirty="0" smtClean="0">
              <a:solidFill>
                <a:srgbClr val="800000"/>
              </a:solidFill>
              <a:effectLst>
                <a:outerShdw blurRad="38100" dist="38100" dir="2700000" algn="tl">
                  <a:srgbClr val="000000">
                    <a:alpha val="43137"/>
                  </a:srgbClr>
                </a:outerShdw>
              </a:effectLst>
            </a:endParaRPr>
          </a:p>
          <a:p>
            <a:pPr>
              <a:buNone/>
            </a:pPr>
            <a:r>
              <a:rPr lang="el-GR" sz="2200" b="1" dirty="0" smtClean="0">
                <a:solidFill>
                  <a:srgbClr val="800000"/>
                </a:solidFill>
                <a:effectLst>
                  <a:outerShdw blurRad="38100" dist="38100" dir="2700000" algn="tl">
                    <a:srgbClr val="000000">
                      <a:alpha val="43137"/>
                    </a:srgbClr>
                  </a:outerShdw>
                </a:effectLst>
              </a:rPr>
              <a:t>Επένδυσης(</a:t>
            </a:r>
            <a:r>
              <a:rPr lang="el-GR" sz="2200" b="1" dirty="0" err="1" smtClean="0">
                <a:solidFill>
                  <a:srgbClr val="800000"/>
                </a:solidFill>
                <a:effectLst>
                  <a:outerShdw blurRad="38100" dist="38100" dir="2700000" algn="tl">
                    <a:srgbClr val="000000">
                      <a:alpha val="43137"/>
                    </a:srgbClr>
                  </a:outerShdw>
                </a:effectLst>
              </a:rPr>
              <a:t>Investment</a:t>
            </a:r>
            <a:r>
              <a:rPr lang="el-GR" sz="2200" b="1" dirty="0" smtClean="0">
                <a:solidFill>
                  <a:srgbClr val="800000"/>
                </a:solidFill>
                <a:effectLst>
                  <a:outerShdw blurRad="38100" dist="38100" dir="2700000" algn="tl">
                    <a:srgbClr val="000000">
                      <a:alpha val="43137"/>
                    </a:srgbClr>
                  </a:outerShdw>
                </a:effectLst>
              </a:rPr>
              <a:t>)  </a:t>
            </a:r>
            <a:r>
              <a:rPr lang="el-GR" sz="2200" b="1" i="1" dirty="0" smtClean="0">
                <a:solidFill>
                  <a:srgbClr val="800000"/>
                </a:solidFill>
                <a:effectLst>
                  <a:outerShdw blurRad="38100" dist="38100" dir="2700000" algn="tl">
                    <a:srgbClr val="000000">
                      <a:alpha val="43137"/>
                    </a:srgbClr>
                  </a:outerShdw>
                </a:effectLst>
              </a:rPr>
              <a:t>Χρηματοδότησης(</a:t>
            </a:r>
            <a:r>
              <a:rPr lang="el-GR" sz="2200" b="1" i="1" dirty="0" err="1" smtClean="0">
                <a:solidFill>
                  <a:srgbClr val="800000"/>
                </a:solidFill>
                <a:effectLst>
                  <a:outerShdw blurRad="38100" dist="38100" dir="2700000" algn="tl">
                    <a:srgbClr val="000000">
                      <a:alpha val="43137"/>
                    </a:srgbClr>
                  </a:outerShdw>
                </a:effectLst>
              </a:rPr>
              <a:t>Financial</a:t>
            </a:r>
            <a:r>
              <a:rPr lang="el-GR" sz="2200" b="1" i="1" dirty="0" smtClean="0">
                <a:solidFill>
                  <a:srgbClr val="800000"/>
                </a:solidFill>
                <a:effectLst>
                  <a:outerShdw blurRad="38100" dist="38100" dir="2700000" algn="tl">
                    <a:srgbClr val="000000">
                      <a:alpha val="43137"/>
                    </a:srgbClr>
                  </a:outerShdw>
                </a:effectLst>
              </a:rPr>
              <a:t>)       μερίσματος (</a:t>
            </a:r>
            <a:r>
              <a:rPr lang="el-GR" sz="2200" b="1" i="1" dirty="0" err="1" smtClean="0">
                <a:solidFill>
                  <a:srgbClr val="800000"/>
                </a:solidFill>
                <a:effectLst>
                  <a:outerShdw blurRad="38100" dist="38100" dir="2700000" algn="tl">
                    <a:srgbClr val="000000">
                      <a:alpha val="43137"/>
                    </a:srgbClr>
                  </a:outerShdw>
                </a:effectLst>
              </a:rPr>
              <a:t>Dividend</a:t>
            </a:r>
            <a:r>
              <a:rPr lang="el-GR" sz="2200" b="1" i="1" dirty="0" smtClean="0">
                <a:solidFill>
                  <a:srgbClr val="800000"/>
                </a:solidFill>
                <a:effectLst>
                  <a:outerShdw blurRad="38100" dist="38100" dir="2700000" algn="tl">
                    <a:srgbClr val="000000">
                      <a:alpha val="43137"/>
                    </a:srgbClr>
                  </a:outerShdw>
                </a:effectLst>
              </a:rPr>
              <a:t>) </a:t>
            </a:r>
          </a:p>
          <a:p>
            <a:pPr>
              <a:buNone/>
            </a:pPr>
            <a:r>
              <a:rPr lang="el-GR" sz="2200" b="1" i="1" dirty="0" smtClean="0">
                <a:solidFill>
                  <a:srgbClr val="800000"/>
                </a:solidFill>
                <a:effectLst>
                  <a:outerShdw blurRad="38100" dist="38100" dir="2700000" algn="tl">
                    <a:srgbClr val="000000">
                      <a:alpha val="43137"/>
                    </a:srgbClr>
                  </a:outerShdw>
                </a:effectLst>
              </a:rPr>
              <a:t> </a:t>
            </a:r>
            <a:r>
              <a:rPr lang="el-GR" sz="2200" b="1" dirty="0" smtClean="0">
                <a:solidFill>
                  <a:srgbClr val="800000"/>
                </a:solidFill>
                <a:effectLst>
                  <a:outerShdw blurRad="38100" dist="38100" dir="2700000" algn="tl">
                    <a:srgbClr val="000000">
                      <a:alpha val="43137"/>
                    </a:srgbClr>
                  </a:outerShdw>
                </a:effectLst>
              </a:rPr>
              <a:t>•</a:t>
            </a:r>
            <a:r>
              <a:rPr lang="el-GR" sz="2200" b="1" i="1" dirty="0" smtClean="0">
                <a:solidFill>
                  <a:srgbClr val="800000"/>
                </a:solidFill>
                <a:effectLst>
                  <a:outerShdw blurRad="38100" dist="38100" dir="2700000" algn="tl">
                    <a:srgbClr val="000000">
                      <a:alpha val="43137"/>
                    </a:srgbClr>
                  </a:outerShdw>
                </a:effectLst>
              </a:rPr>
              <a:t>Που θα επενδύσω;       •Πως θα χρηματοδοτήσω         •Πόσα κέρδη πρέπει</a:t>
            </a:r>
          </a:p>
          <a:p>
            <a:pPr>
              <a:buNone/>
            </a:pPr>
            <a:r>
              <a:rPr lang="el-GR" sz="2200" b="1" i="1" dirty="0" smtClean="0">
                <a:solidFill>
                  <a:srgbClr val="800000"/>
                </a:solidFill>
                <a:effectLst>
                  <a:outerShdw blurRad="38100" dist="38100" dir="2700000" algn="tl">
                    <a:srgbClr val="000000">
                      <a:alpha val="43137"/>
                    </a:srgbClr>
                  </a:outerShdw>
                </a:effectLst>
              </a:rPr>
              <a:t>                                               την επένδυση;                             να διανείμω στους    </a:t>
            </a:r>
          </a:p>
          <a:p>
            <a:pPr>
              <a:buNone/>
            </a:pPr>
            <a:r>
              <a:rPr lang="el-GR" sz="2200" b="1" i="1" dirty="0" smtClean="0">
                <a:solidFill>
                  <a:srgbClr val="800000"/>
                </a:solidFill>
                <a:effectLst>
                  <a:outerShdw blurRad="38100" dist="38100" dir="2700000" algn="tl">
                    <a:srgbClr val="000000">
                      <a:alpha val="43137"/>
                    </a:srgbClr>
                  </a:outerShdw>
                </a:effectLst>
              </a:rPr>
              <a:t>                                                                                                         μετόχους</a:t>
            </a:r>
            <a:r>
              <a:rPr lang="el-GR" sz="2200" b="1" i="1" dirty="0" smtClean="0"/>
              <a:t>?                      </a:t>
            </a:r>
          </a:p>
          <a:p>
            <a:pPr>
              <a:buNone/>
            </a:pPr>
            <a:r>
              <a:rPr lang="el-GR" sz="2200" b="1" i="1" dirty="0" smtClean="0"/>
              <a:t>                    </a:t>
            </a:r>
          </a:p>
          <a:p>
            <a:pPr>
              <a:buNone/>
            </a:pPr>
            <a:r>
              <a:rPr lang="el-GR" sz="2200" b="1" i="1" dirty="0" smtClean="0"/>
              <a:t>                                           </a:t>
            </a:r>
          </a:p>
          <a:p>
            <a:pPr>
              <a:buNone/>
            </a:pPr>
            <a:r>
              <a:rPr lang="el-GR" sz="2200" b="1" i="1" dirty="0" smtClean="0"/>
              <a:t>                                              </a:t>
            </a:r>
          </a:p>
          <a:p>
            <a:pPr>
              <a:buNone/>
            </a:pPr>
            <a:endParaRPr lang="el-GR" sz="2200" b="1" dirty="0" smtClean="0">
              <a:solidFill>
                <a:srgbClr val="800000"/>
              </a:solidFill>
            </a:endParaRPr>
          </a:p>
        </p:txBody>
      </p:sp>
      <p:pic>
        <p:nvPicPr>
          <p:cNvPr id="49155" name="Picture 3"/>
          <p:cNvPicPr>
            <a:picLocks noChangeAspect="1" noChangeArrowheads="1"/>
          </p:cNvPicPr>
          <p:nvPr/>
        </p:nvPicPr>
        <p:blipFill>
          <a:blip r:embed="rId2" cstate="print"/>
          <a:srcRect/>
          <a:stretch>
            <a:fillRect/>
          </a:stretch>
        </p:blipFill>
        <p:spPr bwMode="auto">
          <a:xfrm>
            <a:off x="755576" y="1268760"/>
            <a:ext cx="1422648" cy="1228725"/>
          </a:xfrm>
          <a:prstGeom prst="rect">
            <a:avLst/>
          </a:prstGeom>
          <a:noFill/>
          <a:ln w="9525">
            <a:noFill/>
            <a:miter lim="800000"/>
            <a:headEnd/>
            <a:tailEnd/>
          </a:ln>
        </p:spPr>
      </p:pic>
      <p:pic>
        <p:nvPicPr>
          <p:cNvPr id="49156" name="Picture 4"/>
          <p:cNvPicPr>
            <a:picLocks noChangeAspect="1" noChangeArrowheads="1"/>
          </p:cNvPicPr>
          <p:nvPr/>
        </p:nvPicPr>
        <p:blipFill>
          <a:blip r:embed="rId3" cstate="print"/>
          <a:srcRect/>
          <a:stretch>
            <a:fillRect/>
          </a:stretch>
        </p:blipFill>
        <p:spPr bwMode="auto">
          <a:xfrm>
            <a:off x="3419872" y="1268760"/>
            <a:ext cx="1285875" cy="1304925"/>
          </a:xfrm>
          <a:prstGeom prst="rect">
            <a:avLst/>
          </a:prstGeom>
          <a:noFill/>
          <a:ln w="9525">
            <a:noFill/>
            <a:miter lim="800000"/>
            <a:headEnd/>
            <a:tailEnd/>
          </a:ln>
        </p:spPr>
      </p:pic>
      <p:pic>
        <p:nvPicPr>
          <p:cNvPr id="49157" name="Picture 5"/>
          <p:cNvPicPr>
            <a:picLocks noChangeAspect="1" noChangeArrowheads="1"/>
          </p:cNvPicPr>
          <p:nvPr/>
        </p:nvPicPr>
        <p:blipFill>
          <a:blip r:embed="rId4" cstate="print"/>
          <a:srcRect/>
          <a:stretch>
            <a:fillRect/>
          </a:stretch>
        </p:blipFill>
        <p:spPr bwMode="auto">
          <a:xfrm>
            <a:off x="6444208" y="1340768"/>
            <a:ext cx="1535807" cy="1209675"/>
          </a:xfrm>
          <a:prstGeom prst="rect">
            <a:avLst/>
          </a:prstGeom>
          <a:noFill/>
          <a:ln w="9525">
            <a:noFill/>
            <a:miter lim="800000"/>
            <a:headEnd/>
            <a:tailEnd/>
          </a:ln>
        </p:spPr>
      </p:pic>
      <p:sp>
        <p:nvSpPr>
          <p:cNvPr id="8" name="7 - Δεξιό βέλος"/>
          <p:cNvSpPr/>
          <p:nvPr/>
        </p:nvSpPr>
        <p:spPr>
          <a:xfrm>
            <a:off x="395536" y="5085184"/>
            <a:ext cx="79208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dirty="0" smtClean="0"/>
              <a:t>                         </a:t>
            </a:r>
            <a:r>
              <a:rPr lang="el-GR" sz="2400" b="1" dirty="0" smtClean="0">
                <a:solidFill>
                  <a:srgbClr val="800000"/>
                </a:solidFill>
                <a:effectLst>
                  <a:outerShdw blurRad="38100" dist="38100" dir="2700000" algn="tl">
                    <a:srgbClr val="000000">
                      <a:alpha val="43137"/>
                    </a:srgbClr>
                  </a:outerShdw>
                </a:effectLst>
              </a:rPr>
              <a:t>Μεγιστοποίηση      Αξίας   της   εταιρίας  </a:t>
            </a:r>
            <a:endParaRPr lang="el-GR" sz="2400" b="1" dirty="0">
              <a:solidFill>
                <a:srgbClr val="800000"/>
              </a:solidFill>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2" name="1 - Τίτλος"/>
          <p:cNvSpPr>
            <a:spLocks noGrp="1"/>
          </p:cNvSpPr>
          <p:nvPr>
            <p:ph type="title"/>
          </p:nvPr>
        </p:nvSpPr>
        <p:spPr/>
        <p:txBody>
          <a:bodyPr>
            <a:normAutofit fontScale="90000"/>
          </a:bodyPr>
          <a:lstStyle/>
          <a:p>
            <a:r>
              <a:rPr lang="el-GR" sz="2800" b="1" dirty="0" smtClean="0">
                <a:solidFill>
                  <a:srgbClr val="CC0066"/>
                </a:solidFill>
                <a:effectLst>
                  <a:outerShdw blurRad="38100" dist="38100" dir="2700000" algn="tl">
                    <a:srgbClr val="000000">
                      <a:alpha val="43137"/>
                    </a:srgbClr>
                  </a:outerShdw>
                </a:effectLst>
                <a:ea typeface="ＭＳ Ｐゴシック" pitchFamily="34" charset="-128"/>
              </a:rPr>
              <a:t>Βασικές Αρχές της </a:t>
            </a:r>
            <a:br>
              <a:rPr lang="el-GR" sz="2800" b="1" dirty="0" smtClean="0">
                <a:solidFill>
                  <a:srgbClr val="CC0066"/>
                </a:solidFill>
                <a:effectLst>
                  <a:outerShdw blurRad="38100" dist="38100" dir="2700000" algn="tl">
                    <a:srgbClr val="000000">
                      <a:alpha val="43137"/>
                    </a:srgbClr>
                  </a:outerShdw>
                </a:effectLst>
                <a:ea typeface="ＭＳ Ｐゴシック" pitchFamily="34" charset="-128"/>
              </a:rPr>
            </a:br>
            <a:r>
              <a:rPr lang="el-GR" sz="2800" b="1" dirty="0" smtClean="0">
                <a:solidFill>
                  <a:srgbClr val="CC0066"/>
                </a:solidFill>
                <a:effectLst>
                  <a:outerShdw blurRad="38100" dist="38100" dir="2700000" algn="tl">
                    <a:srgbClr val="000000">
                      <a:alpha val="43137"/>
                    </a:srgbClr>
                  </a:outerShdw>
                </a:effectLst>
                <a:ea typeface="ＭＳ Ｐゴシック" pitchFamily="34" charset="-128"/>
              </a:rPr>
              <a:t>Χρηματοοικονομικής των Επιχειρήσεων</a:t>
            </a:r>
            <a:endParaRPr lang="el-GR" sz="2800" b="1" dirty="0">
              <a:solidFill>
                <a:srgbClr val="CC0066"/>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13</a:t>
            </a:fld>
            <a:endParaRPr lang="el-GR" dirty="0"/>
          </a:p>
        </p:txBody>
      </p:sp>
      <p:pic>
        <p:nvPicPr>
          <p:cNvPr id="8" name="Εικόνα 10"/>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8748464" y="0"/>
            <a:ext cx="395536" cy="485597"/>
          </a:xfrm>
          <a:prstGeom prst="rect">
            <a:avLst/>
          </a:prstGeom>
        </p:spPr>
      </p:pic>
      <p:sp>
        <p:nvSpPr>
          <p:cNvPr id="11" name="10 - Θέση περιεχομένου"/>
          <p:cNvSpPr>
            <a:spLocks noGrp="1"/>
          </p:cNvSpPr>
          <p:nvPr>
            <p:ph idx="1"/>
          </p:nvPr>
        </p:nvSpPr>
        <p:spPr>
          <a:xfrm>
            <a:off x="251520" y="1412776"/>
            <a:ext cx="8435280" cy="4713387"/>
          </a:xfrm>
        </p:spPr>
        <p:txBody>
          <a:bodyPr>
            <a:normAutofit/>
          </a:bodyPr>
          <a:lstStyle/>
          <a:p>
            <a:pPr algn="just">
              <a:buNone/>
            </a:pPr>
            <a:r>
              <a:rPr lang="el-GR" sz="2600" b="1" dirty="0" smtClean="0">
                <a:effectLst>
                  <a:outerShdw blurRad="38100" dist="38100" dir="2700000" algn="tl">
                    <a:srgbClr val="000000">
                      <a:alpha val="43137"/>
                    </a:srgbClr>
                  </a:outerShdw>
                </a:effectLst>
              </a:rPr>
              <a:t>Το σύνολο της Χρηματοοικονομικής Διοικητικής είναι χτισμένο πάνω σε τρεις αρχές (κατηγορίες αποφάσεων), τις οποίες θα ονομάσουμε:</a:t>
            </a:r>
            <a:endParaRPr lang="el-GR" sz="2600" b="1" dirty="0" smtClean="0">
              <a:effectLst>
                <a:outerShdw blurRad="38100" dist="38100" dir="2700000" algn="tl">
                  <a:srgbClr val="000000">
                    <a:alpha val="43137"/>
                  </a:srgbClr>
                </a:outerShdw>
              </a:effectLst>
              <a:ea typeface="ＭＳ Ｐゴシック" pitchFamily="34" charset="-128"/>
            </a:endParaRPr>
          </a:p>
          <a:p>
            <a:pPr algn="just">
              <a:spcBef>
                <a:spcPct val="0"/>
              </a:spcBef>
              <a:buFont typeface="Wingdings" pitchFamily="2" charset="2"/>
              <a:buChar char="q"/>
            </a:pPr>
            <a:r>
              <a:rPr lang="el-GR" sz="2600" b="1" dirty="0" smtClean="0">
                <a:solidFill>
                  <a:srgbClr val="0000FF"/>
                </a:solidFill>
                <a:effectLst>
                  <a:outerShdw blurRad="38100" dist="38100" dir="2700000" algn="tl">
                    <a:srgbClr val="000000">
                      <a:alpha val="43137"/>
                    </a:srgbClr>
                  </a:outerShdw>
                </a:effectLst>
                <a:ea typeface="ＭＳ Ｐゴシック" pitchFamily="34" charset="-128"/>
              </a:rPr>
              <a:t>Επενδυτική Αρχή/Απόφαση: </a:t>
            </a:r>
            <a:r>
              <a:rPr lang="el-GR" sz="2600" b="1" dirty="0" smtClean="0">
                <a:effectLst>
                  <a:outerShdw blurRad="38100" dist="38100" dir="2700000" algn="tl">
                    <a:srgbClr val="000000">
                      <a:alpha val="43137"/>
                    </a:srgbClr>
                  </a:outerShdw>
                </a:effectLst>
                <a:ea typeface="ＭＳ Ｐゴシック" pitchFamily="34" charset="-128"/>
              </a:rPr>
              <a:t>προσδιορίζει που επενδύει τους πόρους της η επιχείρηση.</a:t>
            </a:r>
          </a:p>
          <a:p>
            <a:pPr algn="just">
              <a:spcBef>
                <a:spcPct val="0"/>
              </a:spcBef>
              <a:buFont typeface="Wingdings" pitchFamily="2" charset="2"/>
              <a:buChar char="q"/>
            </a:pPr>
            <a:r>
              <a:rPr lang="el-GR" sz="2600" b="1" dirty="0" smtClean="0">
                <a:solidFill>
                  <a:srgbClr val="0000FF"/>
                </a:solidFill>
                <a:effectLst>
                  <a:outerShdw blurRad="38100" dist="38100" dir="2700000" algn="tl">
                    <a:srgbClr val="000000">
                      <a:alpha val="43137"/>
                    </a:srgbClr>
                  </a:outerShdw>
                </a:effectLst>
                <a:ea typeface="ＭＳ Ｐゴシック" pitchFamily="34" charset="-128"/>
              </a:rPr>
              <a:t>Χρηματοδοτική Αρχή/Απόφαση</a:t>
            </a:r>
            <a:r>
              <a:rPr lang="el-GR" sz="2600" b="1" dirty="0" smtClean="0">
                <a:effectLst>
                  <a:outerShdw blurRad="38100" dist="38100" dir="2700000" algn="tl">
                    <a:srgbClr val="000000">
                      <a:alpha val="43137"/>
                    </a:srgbClr>
                  </a:outerShdw>
                </a:effectLst>
                <a:ea typeface="ＭＳ Ｐゴシック" pitchFamily="34" charset="-128"/>
              </a:rPr>
              <a:t>: καθορίζει το μίγμα των κεφαλαίων που χρησιμοποιούνται για να χρηματοδοτήσουν αυτές της επενδύσεις. </a:t>
            </a:r>
          </a:p>
          <a:p>
            <a:pPr algn="just">
              <a:spcBef>
                <a:spcPct val="0"/>
              </a:spcBef>
              <a:buFont typeface="Wingdings" pitchFamily="2" charset="2"/>
              <a:buChar char="q"/>
            </a:pPr>
            <a:r>
              <a:rPr lang="el-GR" sz="2600" b="1" dirty="0" smtClean="0">
                <a:solidFill>
                  <a:srgbClr val="0000FF"/>
                </a:solidFill>
                <a:effectLst>
                  <a:outerShdw blurRad="38100" dist="38100" dir="2700000" algn="tl">
                    <a:srgbClr val="000000">
                      <a:alpha val="43137"/>
                    </a:srgbClr>
                  </a:outerShdw>
                </a:effectLst>
                <a:ea typeface="ＭＳ Ｐゴシック" pitchFamily="34" charset="-128"/>
              </a:rPr>
              <a:t>Μερισματική Αρχή/Απόφαση</a:t>
            </a:r>
            <a:r>
              <a:rPr lang="el-GR" sz="2600" b="1" dirty="0" smtClean="0">
                <a:effectLst>
                  <a:outerShdw blurRad="38100" dist="38100" dir="2700000" algn="tl">
                    <a:srgbClr val="000000">
                      <a:alpha val="43137"/>
                    </a:srgbClr>
                  </a:outerShdw>
                </a:effectLst>
                <a:ea typeface="ＭＳ Ｐゴシック" pitchFamily="34" charset="-128"/>
              </a:rPr>
              <a:t>: απαντά στο τι μέρος των κερδών πρέπει να </a:t>
            </a:r>
            <a:r>
              <a:rPr lang="el-GR" sz="2600" b="1" dirty="0" err="1" smtClean="0">
                <a:effectLst>
                  <a:outerShdw blurRad="38100" dist="38100" dir="2700000" algn="tl">
                    <a:srgbClr val="000000">
                      <a:alpha val="43137"/>
                    </a:srgbClr>
                  </a:outerShdw>
                </a:effectLst>
                <a:ea typeface="ＭＳ Ｐゴシック" pitchFamily="34" charset="-128"/>
              </a:rPr>
              <a:t>επανεπενδυθεί</a:t>
            </a:r>
            <a:r>
              <a:rPr lang="el-GR" sz="2600" b="1" dirty="0" smtClean="0">
                <a:effectLst>
                  <a:outerShdw blurRad="38100" dist="38100" dir="2700000" algn="tl">
                    <a:srgbClr val="000000">
                      <a:alpha val="43137"/>
                    </a:srgbClr>
                  </a:outerShdw>
                </a:effectLst>
                <a:ea typeface="ＭＳ Ｐゴシック" pitchFamily="34" charset="-128"/>
              </a:rPr>
              <a:t> στην επιχείρηση και πόσο πρέπει να επιστραφεί στους ιδιοκτήτες. </a:t>
            </a:r>
            <a:endParaRPr lang="el-GR" sz="2600" b="1" dirty="0" smtClean="0">
              <a:effectLst>
                <a:outerShdw blurRad="38100" dist="38100" dir="2700000" algn="tl">
                  <a:srgbClr val="000000">
                    <a:alpha val="43137"/>
                  </a:srgbClr>
                </a:outerShdw>
              </a:effectLst>
            </a:endParaRP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4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0244"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45"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0246"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47"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0248"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49"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0250"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51"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0252"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53"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0254"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0255" name="Rectangle 15"/>
          <p:cNvSpPr>
            <a:spLocks noGrp="1" noChangeArrowheads="1"/>
          </p:cNvSpPr>
          <p:nvPr>
            <p:ph type="title"/>
          </p:nvPr>
        </p:nvSpPr>
        <p:spPr>
          <a:xfrm>
            <a:off x="609600" y="0"/>
            <a:ext cx="8229600" cy="990600"/>
          </a:xfrm>
          <a:noFill/>
        </p:spPr>
        <p:txBody>
          <a:bodyPr/>
          <a:lstStyle/>
          <a:p>
            <a:r>
              <a:rPr lang="en-US" sz="4000" smtClean="0"/>
              <a:t>Επενδυτικές και χρηματοδοτικές αποφάσεις</a:t>
            </a:r>
          </a:p>
        </p:txBody>
      </p:sp>
      <p:sp>
        <p:nvSpPr>
          <p:cNvPr id="10256" name="Rectangle 16"/>
          <p:cNvSpPr>
            <a:spLocks noGrp="1" noChangeArrowheads="1"/>
          </p:cNvSpPr>
          <p:nvPr>
            <p:ph type="body" idx="1"/>
          </p:nvPr>
        </p:nvSpPr>
        <p:spPr>
          <a:xfrm>
            <a:off x="685800" y="1524000"/>
            <a:ext cx="8153400" cy="4038600"/>
          </a:xfrm>
          <a:noFill/>
        </p:spPr>
        <p:txBody>
          <a:bodyPr/>
          <a:lstStyle/>
          <a:p>
            <a:r>
              <a:rPr lang="en-US" b="1" smtClean="0"/>
              <a:t>Πραγματικά στοιχεία ενεργητικού</a:t>
            </a:r>
          </a:p>
          <a:p>
            <a:pPr lvl="1"/>
            <a:r>
              <a:rPr lang="en-US" smtClean="0"/>
              <a:t>Στοιχεία ενεργητικού που χρησιμοποιούνται για παραγωγή προϊόντων και υπηρεσιών</a:t>
            </a:r>
          </a:p>
          <a:p>
            <a:r>
              <a:rPr lang="en-US" b="1" smtClean="0"/>
              <a:t>Χρηματοοικονομικά στοιχεία ενεργητικού</a:t>
            </a:r>
          </a:p>
          <a:p>
            <a:pPr lvl="1"/>
            <a:r>
              <a:rPr lang="en-US" smtClean="0"/>
              <a:t>Χρηματοοικονομικές απαιτήσεις επί του εισοδήματος που παράγουν τα πραγματικά στοιχεία ενεργητικού της εταιρείας</a:t>
            </a:r>
          </a:p>
        </p:txBody>
      </p:sp>
      <p:pic>
        <p:nvPicPr>
          <p:cNvPr id="10257" name="Picture 2" descr="C:\Users\Matt Will\AppData\Local\Microsoft\Windows\Temporary Internet Files\Content.IE5\2JS1J719\MCj04115320000[1].wmf"/>
          <p:cNvPicPr>
            <a:picLocks noChangeAspect="1" noChangeArrowheads="1"/>
          </p:cNvPicPr>
          <p:nvPr/>
        </p:nvPicPr>
        <p:blipFill>
          <a:blip r:embed="rId3" cstate="print"/>
          <a:srcRect/>
          <a:stretch>
            <a:fillRect/>
          </a:stretch>
        </p:blipFill>
        <p:spPr bwMode="auto">
          <a:xfrm>
            <a:off x="4419600" y="4953000"/>
            <a:ext cx="1085850" cy="1211263"/>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6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1268"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69"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1270"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71"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1272"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73"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1274"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75"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1276"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77"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1278"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1279" name="Rectangle 15"/>
          <p:cNvSpPr>
            <a:spLocks noGrp="1" noChangeArrowheads="1"/>
          </p:cNvSpPr>
          <p:nvPr>
            <p:ph type="title"/>
          </p:nvPr>
        </p:nvSpPr>
        <p:spPr>
          <a:xfrm>
            <a:off x="609600" y="0"/>
            <a:ext cx="8229600" cy="990600"/>
          </a:xfrm>
          <a:noFill/>
        </p:spPr>
        <p:txBody>
          <a:bodyPr/>
          <a:lstStyle/>
          <a:p>
            <a:r>
              <a:rPr lang="en-US" sz="4000" smtClean="0"/>
              <a:t>Επενδυτικές και χρηματοδοτικές αποφάσεις</a:t>
            </a:r>
          </a:p>
        </p:txBody>
      </p:sp>
      <p:sp>
        <p:nvSpPr>
          <p:cNvPr id="11280" name="Rectangle 16"/>
          <p:cNvSpPr>
            <a:spLocks noGrp="1" noChangeArrowheads="1"/>
          </p:cNvSpPr>
          <p:nvPr>
            <p:ph type="body" idx="1"/>
          </p:nvPr>
        </p:nvSpPr>
        <p:spPr>
          <a:xfrm>
            <a:off x="685800" y="1524000"/>
            <a:ext cx="8153400" cy="4038600"/>
          </a:xfrm>
          <a:noFill/>
        </p:spPr>
        <p:txBody>
          <a:bodyPr/>
          <a:lstStyle/>
          <a:p>
            <a:r>
              <a:rPr lang="en-US" b="1" smtClean="0"/>
              <a:t>Επενδυτική απόφαση </a:t>
            </a:r>
          </a:p>
          <a:p>
            <a:pPr lvl="1"/>
            <a:r>
              <a:rPr lang="en-US" smtClean="0"/>
              <a:t>αγορά πραγματικών </a:t>
            </a:r>
          </a:p>
          <a:p>
            <a:pPr lvl="1">
              <a:buFontTx/>
              <a:buNone/>
            </a:pPr>
            <a:r>
              <a:rPr lang="en-US" smtClean="0"/>
              <a:t>στοιχείων ενεργητικού</a:t>
            </a:r>
          </a:p>
          <a:p>
            <a:endParaRPr lang="en-US" sz="2800" smtClean="0"/>
          </a:p>
          <a:p>
            <a:r>
              <a:rPr lang="en-US" b="1" smtClean="0"/>
              <a:t>Χρηματοδοτική απόφαση </a:t>
            </a:r>
          </a:p>
          <a:p>
            <a:pPr lvl="1"/>
            <a:r>
              <a:rPr lang="en-US" smtClean="0"/>
              <a:t>πώληση χρηματοοικονομικών </a:t>
            </a:r>
          </a:p>
          <a:p>
            <a:pPr lvl="1"/>
            <a:r>
              <a:rPr lang="en-US" smtClean="0"/>
              <a:t>στοιχείων ενεργητικού</a:t>
            </a:r>
          </a:p>
        </p:txBody>
      </p:sp>
      <p:pic>
        <p:nvPicPr>
          <p:cNvPr id="11281" name="Picture 4" descr="C:\Users\Matt Will\AppData\Local\Microsoft\Windows\Temporary Internet Files\Content.IE5\PNKRI62K\MCj02870010000[1].wmf"/>
          <p:cNvPicPr>
            <a:picLocks noChangeAspect="1" noChangeArrowheads="1"/>
          </p:cNvPicPr>
          <p:nvPr/>
        </p:nvPicPr>
        <p:blipFill>
          <a:blip r:embed="rId3" cstate="print"/>
          <a:srcRect/>
          <a:stretch>
            <a:fillRect/>
          </a:stretch>
        </p:blipFill>
        <p:spPr bwMode="auto">
          <a:xfrm>
            <a:off x="6553200" y="2133600"/>
            <a:ext cx="1338263" cy="2301875"/>
          </a:xfrm>
          <a:prstGeom prst="rect">
            <a:avLst/>
          </a:prstGeom>
          <a:noFill/>
          <a:ln w="9525">
            <a:noFill/>
            <a:miter lim="800000"/>
            <a:headEnd/>
            <a:tailEnd/>
          </a:ln>
        </p:spPr>
      </p:pic>
      <p:pic>
        <p:nvPicPr>
          <p:cNvPr id="11282" name="Picture 5" descr="C:\Users\Matt Will\AppData\Local\Microsoft\Windows\Temporary Internet Files\Content.IE5\SKK2UWUJ\MCj02509340000[1].wmf"/>
          <p:cNvPicPr>
            <a:picLocks noChangeAspect="1" noChangeArrowheads="1"/>
          </p:cNvPicPr>
          <p:nvPr/>
        </p:nvPicPr>
        <p:blipFill>
          <a:blip r:embed="rId4" cstate="print"/>
          <a:srcRect/>
          <a:stretch>
            <a:fillRect/>
          </a:stretch>
        </p:blipFill>
        <p:spPr bwMode="auto">
          <a:xfrm>
            <a:off x="5715000" y="3657600"/>
            <a:ext cx="1577975" cy="2370138"/>
          </a:xfrm>
          <a:prstGeom prst="rect">
            <a:avLst/>
          </a:prstGeom>
          <a:noFill/>
          <a:ln w="9525">
            <a:noFill/>
            <a:miter lim="800000"/>
            <a:headEnd/>
            <a:tailEnd/>
          </a:ln>
        </p:spPr>
      </p:pic>
      <p:sp>
        <p:nvSpPr>
          <p:cNvPr id="19" name="Text Box 10"/>
          <p:cNvSpPr txBox="1">
            <a:spLocks noChangeArrowheads="1"/>
          </p:cNvSpPr>
          <p:nvPr/>
        </p:nvSpPr>
        <p:spPr bwMode="auto">
          <a:xfrm>
            <a:off x="6596063" y="6554788"/>
            <a:ext cx="2355850" cy="153987"/>
          </a:xfrm>
          <a:prstGeom prst="rect">
            <a:avLst/>
          </a:prstGeom>
          <a:noFill/>
          <a:ln w="9525" algn="ctr">
            <a:noFill/>
            <a:miter lim="800000"/>
            <a:headEnd/>
            <a:tailEnd/>
          </a:ln>
        </p:spPr>
        <p:txBody>
          <a:bodyPr wrap="none" lIns="0" tIns="0" rIns="0" bIns="0" anchor="b">
            <a:spAutoFit/>
          </a:bodyPr>
          <a:lstStyle/>
          <a:p>
            <a:pPr algn="r">
              <a:buSzPct val="100000"/>
              <a:defRPr/>
            </a:pPr>
            <a:r>
              <a:rPr lang="en-US" sz="1000" b="1" kern="0" dirty="0"/>
              <a:t>2013 Utopia Publishing</a:t>
            </a:r>
            <a:r>
              <a:rPr lang="el-GR" sz="1000" b="1" kern="0" dirty="0"/>
              <a:t>,</a:t>
            </a:r>
            <a:r>
              <a:rPr lang="en-US" sz="1000" b="1" kern="0" dirty="0"/>
              <a:t> All rights reserved</a:t>
            </a:r>
            <a:endParaRPr lang="en-US" sz="1000" b="1" i="1" dirty="0">
              <a:solidFill>
                <a:srgbClr val="FFFFFF"/>
              </a:solidFill>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229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229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229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229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229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2296"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2297"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2298"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2299"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2300"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2301"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2302"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7841" name="Rectangle 17"/>
          <p:cNvSpPr>
            <a:spLocks noGrp="1" noChangeArrowheads="1"/>
          </p:cNvSpPr>
          <p:nvPr>
            <p:ph type="body" idx="1"/>
          </p:nvPr>
        </p:nvSpPr>
        <p:spPr>
          <a:xfrm>
            <a:off x="685800" y="1524000"/>
            <a:ext cx="7772400" cy="2133600"/>
          </a:xfrm>
          <a:noFill/>
        </p:spPr>
        <p:txBody>
          <a:bodyPr/>
          <a:lstStyle/>
          <a:p>
            <a:r>
              <a:rPr lang="en-US" dirty="0" err="1" smtClean="0"/>
              <a:t>Απόφαση</a:t>
            </a:r>
            <a:r>
              <a:rPr lang="en-US" dirty="0" smtClean="0"/>
              <a:t> </a:t>
            </a:r>
            <a:r>
              <a:rPr lang="en-US" dirty="0" err="1" smtClean="0"/>
              <a:t>κεφαλαιουχικού</a:t>
            </a:r>
            <a:r>
              <a:rPr lang="en-US" dirty="0" smtClean="0"/>
              <a:t> </a:t>
            </a:r>
            <a:r>
              <a:rPr lang="en-US" dirty="0" err="1" smtClean="0"/>
              <a:t>προϋπολογισμού</a:t>
            </a:r>
            <a:endParaRPr lang="en-US" dirty="0" smtClean="0"/>
          </a:p>
          <a:p>
            <a:pPr lvl="1"/>
            <a:r>
              <a:rPr lang="en-US" dirty="0" err="1" smtClean="0"/>
              <a:t>Απόφαση</a:t>
            </a:r>
            <a:r>
              <a:rPr lang="en-US" dirty="0" smtClean="0"/>
              <a:t> </a:t>
            </a:r>
            <a:r>
              <a:rPr lang="en-US" dirty="0" err="1" smtClean="0"/>
              <a:t>επένδυσης</a:t>
            </a:r>
            <a:r>
              <a:rPr lang="en-US" dirty="0" smtClean="0"/>
              <a:t> </a:t>
            </a:r>
            <a:r>
              <a:rPr lang="en-US" dirty="0" err="1" smtClean="0"/>
              <a:t>σε</a:t>
            </a:r>
            <a:r>
              <a:rPr lang="en-US" dirty="0" smtClean="0"/>
              <a:t> </a:t>
            </a:r>
            <a:r>
              <a:rPr lang="en-US" dirty="0" err="1" smtClean="0"/>
              <a:t>ενσώματες</a:t>
            </a:r>
            <a:r>
              <a:rPr lang="en-US" dirty="0" smtClean="0"/>
              <a:t> ή </a:t>
            </a:r>
            <a:r>
              <a:rPr lang="en-US" dirty="0" err="1" smtClean="0"/>
              <a:t>ασώματες</a:t>
            </a:r>
            <a:r>
              <a:rPr lang="en-US" dirty="0" smtClean="0"/>
              <a:t> </a:t>
            </a:r>
            <a:r>
              <a:rPr lang="en-US" dirty="0" err="1" smtClean="0"/>
              <a:t>ακινητοποιήσεις</a:t>
            </a:r>
            <a:r>
              <a:rPr lang="el-GR" dirty="0" smtClean="0"/>
              <a:t> </a:t>
            </a:r>
            <a:r>
              <a:rPr lang="el-GR" sz="1800" dirty="0" smtClean="0"/>
              <a:t>(</a:t>
            </a:r>
            <a:r>
              <a:rPr lang="el-GR" sz="1800" dirty="0" err="1" smtClean="0"/>
              <a:t>εμπορικάσήματα,διπλώματα</a:t>
            </a:r>
            <a:r>
              <a:rPr lang="el-GR" sz="1800" dirty="0" smtClean="0"/>
              <a:t> ευρεσιτεχνίας, δικαιώματα πνευματικής </a:t>
            </a:r>
            <a:r>
              <a:rPr lang="el-GR" sz="1800" dirty="0" err="1" smtClean="0"/>
              <a:t>ιδιοκτησίας,πελάτες</a:t>
            </a:r>
            <a:r>
              <a:rPr lang="el-GR" sz="1800" dirty="0" smtClean="0"/>
              <a:t> φήμη)</a:t>
            </a:r>
            <a:r>
              <a:rPr lang="en-US" dirty="0" smtClean="0"/>
              <a:t>.</a:t>
            </a:r>
          </a:p>
          <a:p>
            <a:r>
              <a:rPr lang="en-US" dirty="0" smtClean="0"/>
              <a:t>...</a:t>
            </a:r>
            <a:r>
              <a:rPr lang="en-US" dirty="0" err="1" smtClean="0"/>
              <a:t>ονομάζεται</a:t>
            </a:r>
            <a:r>
              <a:rPr lang="en-US" dirty="0" smtClean="0"/>
              <a:t> </a:t>
            </a:r>
            <a:r>
              <a:rPr lang="en-US" dirty="0" err="1" smtClean="0"/>
              <a:t>και</a:t>
            </a:r>
            <a:r>
              <a:rPr lang="en-US" dirty="0" smtClean="0"/>
              <a:t> </a:t>
            </a:r>
            <a:r>
              <a:rPr lang="en-US" dirty="0" err="1" smtClean="0"/>
              <a:t>επενδυτική</a:t>
            </a:r>
            <a:r>
              <a:rPr lang="en-US" dirty="0" smtClean="0"/>
              <a:t> </a:t>
            </a:r>
            <a:r>
              <a:rPr lang="en-US" dirty="0" err="1" smtClean="0"/>
              <a:t>απόφαση</a:t>
            </a:r>
            <a:r>
              <a:rPr lang="en-US" dirty="0" smtClean="0"/>
              <a:t>.</a:t>
            </a:r>
          </a:p>
          <a:p>
            <a:r>
              <a:rPr lang="en-US" dirty="0" smtClean="0"/>
              <a:t>...</a:t>
            </a:r>
            <a:r>
              <a:rPr lang="el-GR" dirty="0" smtClean="0"/>
              <a:t>καθώς </a:t>
            </a:r>
            <a:r>
              <a:rPr lang="en-US" dirty="0" err="1" smtClean="0"/>
              <a:t>και</a:t>
            </a:r>
            <a:r>
              <a:rPr lang="en-US" dirty="0" smtClean="0"/>
              <a:t> </a:t>
            </a:r>
            <a:r>
              <a:rPr lang="en-US" dirty="0" err="1" smtClean="0"/>
              <a:t>κεφαλαιουχικές</a:t>
            </a:r>
            <a:r>
              <a:rPr lang="en-US" dirty="0" smtClean="0"/>
              <a:t> </a:t>
            </a:r>
            <a:r>
              <a:rPr lang="en-US" dirty="0" err="1" smtClean="0"/>
              <a:t>δαπάνες</a:t>
            </a:r>
            <a:r>
              <a:rPr lang="en-US" dirty="0" smtClean="0"/>
              <a:t> ή (CAPEX)</a:t>
            </a:r>
          </a:p>
        </p:txBody>
      </p:sp>
      <p:sp>
        <p:nvSpPr>
          <p:cNvPr id="12304" name="Rectangle 15"/>
          <p:cNvSpPr>
            <a:spLocks noGrp="1" noChangeArrowheads="1"/>
          </p:cNvSpPr>
          <p:nvPr>
            <p:ph type="title"/>
          </p:nvPr>
        </p:nvSpPr>
        <p:spPr>
          <a:xfrm>
            <a:off x="609600" y="0"/>
            <a:ext cx="8229600" cy="990600"/>
          </a:xfrm>
          <a:noFill/>
        </p:spPr>
        <p:txBody>
          <a:bodyPr/>
          <a:lstStyle/>
          <a:p>
            <a:r>
              <a:rPr lang="en-US" sz="4000" smtClean="0"/>
              <a:t>Επενδυτικές και χρηματοδοτικές αποφάσεις</a:t>
            </a:r>
          </a:p>
        </p:txBody>
      </p:sp>
      <p:sp>
        <p:nvSpPr>
          <p:cNvPr id="17" name="Text Box 10"/>
          <p:cNvSpPr txBox="1">
            <a:spLocks noChangeArrowheads="1"/>
          </p:cNvSpPr>
          <p:nvPr/>
        </p:nvSpPr>
        <p:spPr bwMode="auto">
          <a:xfrm>
            <a:off x="6596063" y="6554788"/>
            <a:ext cx="2355850" cy="153987"/>
          </a:xfrm>
          <a:prstGeom prst="rect">
            <a:avLst/>
          </a:prstGeom>
          <a:noFill/>
          <a:ln w="9525" algn="ctr">
            <a:noFill/>
            <a:miter lim="800000"/>
            <a:headEnd/>
            <a:tailEnd/>
          </a:ln>
        </p:spPr>
        <p:txBody>
          <a:bodyPr wrap="none" lIns="0" tIns="0" rIns="0" bIns="0" anchor="b">
            <a:spAutoFit/>
          </a:bodyPr>
          <a:lstStyle/>
          <a:p>
            <a:pPr algn="r">
              <a:buSzPct val="100000"/>
              <a:defRPr/>
            </a:pPr>
            <a:r>
              <a:rPr lang="en-US" sz="1000" b="1" kern="0" dirty="0"/>
              <a:t>2013 Utopia Publishing</a:t>
            </a:r>
            <a:r>
              <a:rPr lang="el-GR" sz="1000" b="1" kern="0" dirty="0"/>
              <a:t>,</a:t>
            </a:r>
            <a:r>
              <a:rPr lang="en-US" sz="1000" b="1" kern="0" dirty="0"/>
              <a:t> All rights reserved</a:t>
            </a:r>
            <a:endParaRPr lang="en-US" sz="1000" b="1" i="1" dirty="0">
              <a:solidFill>
                <a:srgbClr val="FFFFFF"/>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7841">
                                            <p:txEl>
                                              <p:pRg st="0" end="0"/>
                                            </p:txEl>
                                          </p:spTgt>
                                        </p:tgtEl>
                                        <p:attrNameLst>
                                          <p:attrName>style.visibility</p:attrName>
                                        </p:attrNameLst>
                                      </p:cBhvr>
                                      <p:to>
                                        <p:strVal val="visible"/>
                                      </p:to>
                                    </p:set>
                                    <p:animEffect transition="in" filter="blinds(vertical)">
                                      <p:cBhvr>
                                        <p:cTn id="7" dur="500"/>
                                        <p:tgtEl>
                                          <p:spTgt spid="77841">
                                            <p:txEl>
                                              <p:pRg st="0" end="0"/>
                                            </p:txEl>
                                          </p:spTgt>
                                        </p:tgtEl>
                                      </p:cBhvr>
                                    </p:animEffect>
                                  </p:childTnLst>
                                  <p:subTnLst>
                                    <p:animClr clrSpc="rgb" dir="cw">
                                      <p:cBhvr override="childStyle">
                                        <p:cTn dur="1" fill="hold" display="0" masterRel="nextClick" afterEffect="1"/>
                                        <p:tgtEl>
                                          <p:spTgt spid="77841">
                                            <p:txEl>
                                              <p:pRg st="0" end="0"/>
                                            </p:txEl>
                                          </p:spTgt>
                                        </p:tgtEl>
                                        <p:attrNameLst>
                                          <p:attrName>ppt_c</p:attrName>
                                        </p:attrNameLst>
                                      </p:cBhvr>
                                      <p:to>
                                        <a:schemeClr val="accent2"/>
                                      </p:to>
                                    </p:animClr>
                                  </p:subTnLst>
                                </p:cTn>
                              </p:par>
                              <p:par>
                                <p:cTn id="8" presetID="3" presetClass="entr" presetSubtype="5" fill="hold" grpId="0" nodeType="withEffect">
                                  <p:stCondLst>
                                    <p:cond delay="0"/>
                                  </p:stCondLst>
                                  <p:childTnLst>
                                    <p:set>
                                      <p:cBhvr>
                                        <p:cTn id="9" dur="1" fill="hold">
                                          <p:stCondLst>
                                            <p:cond delay="0"/>
                                          </p:stCondLst>
                                        </p:cTn>
                                        <p:tgtEl>
                                          <p:spTgt spid="77841">
                                            <p:txEl>
                                              <p:pRg st="1" end="1"/>
                                            </p:txEl>
                                          </p:spTgt>
                                        </p:tgtEl>
                                        <p:attrNameLst>
                                          <p:attrName>style.visibility</p:attrName>
                                        </p:attrNameLst>
                                      </p:cBhvr>
                                      <p:to>
                                        <p:strVal val="visible"/>
                                      </p:to>
                                    </p:set>
                                    <p:animEffect transition="in" filter="blinds(vertical)">
                                      <p:cBhvr>
                                        <p:cTn id="10" dur="500"/>
                                        <p:tgtEl>
                                          <p:spTgt spid="77841">
                                            <p:txEl>
                                              <p:pRg st="1" end="1"/>
                                            </p:txEl>
                                          </p:spTgt>
                                        </p:tgtEl>
                                      </p:cBhvr>
                                    </p:animEffect>
                                  </p:childTnLst>
                                  <p:subTnLst>
                                    <p:animClr clrSpc="rgb" dir="cw">
                                      <p:cBhvr override="childStyle">
                                        <p:cTn dur="1" fill="hold" display="0" masterRel="nextClick" afterEffect="1"/>
                                        <p:tgtEl>
                                          <p:spTgt spid="77841">
                                            <p:txEl>
                                              <p:pRg st="1" end="1"/>
                                            </p:txEl>
                                          </p:spTgt>
                                        </p:tgtEl>
                                        <p:attrNameLst>
                                          <p:attrName>ppt_c</p:attrName>
                                        </p:attrNameLst>
                                      </p:cBhvr>
                                      <p:to>
                                        <a:schemeClr val="accent2"/>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77841">
                                            <p:txEl>
                                              <p:pRg st="2" end="2"/>
                                            </p:txEl>
                                          </p:spTgt>
                                        </p:tgtEl>
                                        <p:attrNameLst>
                                          <p:attrName>style.visibility</p:attrName>
                                        </p:attrNameLst>
                                      </p:cBhvr>
                                      <p:to>
                                        <p:strVal val="visible"/>
                                      </p:to>
                                    </p:set>
                                    <p:animEffect transition="in" filter="blinds(vertical)">
                                      <p:cBhvr>
                                        <p:cTn id="15" dur="500"/>
                                        <p:tgtEl>
                                          <p:spTgt spid="77841">
                                            <p:txEl>
                                              <p:pRg st="2" end="2"/>
                                            </p:txEl>
                                          </p:spTgt>
                                        </p:tgtEl>
                                      </p:cBhvr>
                                    </p:animEffect>
                                  </p:childTnLst>
                                  <p:subTnLst>
                                    <p:animClr clrSpc="rgb" dir="cw">
                                      <p:cBhvr override="childStyle">
                                        <p:cTn dur="1" fill="hold" display="0" masterRel="nextClick" afterEffect="1"/>
                                        <p:tgtEl>
                                          <p:spTgt spid="77841">
                                            <p:txEl>
                                              <p:pRg st="2" end="2"/>
                                            </p:txEl>
                                          </p:spTgt>
                                        </p:tgtEl>
                                        <p:attrNameLst>
                                          <p:attrName>ppt_c</p:attrName>
                                        </p:attrNameLst>
                                      </p:cBhvr>
                                      <p:to>
                                        <a:schemeClr val="accent2"/>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77841">
                                            <p:txEl>
                                              <p:pRg st="3" end="3"/>
                                            </p:txEl>
                                          </p:spTgt>
                                        </p:tgtEl>
                                        <p:attrNameLst>
                                          <p:attrName>style.visibility</p:attrName>
                                        </p:attrNameLst>
                                      </p:cBhvr>
                                      <p:to>
                                        <p:strVal val="visible"/>
                                      </p:to>
                                    </p:set>
                                    <p:animEffect transition="in" filter="blinds(vertical)">
                                      <p:cBhvr>
                                        <p:cTn id="20" dur="500"/>
                                        <p:tgtEl>
                                          <p:spTgt spid="77841">
                                            <p:txEl>
                                              <p:pRg st="3" end="3"/>
                                            </p:txEl>
                                          </p:spTgt>
                                        </p:tgtEl>
                                      </p:cBhvr>
                                    </p:animEffect>
                                  </p:childTnLst>
                                  <p:subTnLst>
                                    <p:animClr clrSpc="rgb" dir="cw">
                                      <p:cBhvr override="childStyle">
                                        <p:cTn dur="1" fill="hold" display="0" masterRel="nextClick" afterEffect="1"/>
                                        <p:tgtEl>
                                          <p:spTgt spid="77841">
                                            <p:txEl>
                                              <p:pRg st="3" end="3"/>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1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3316"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17"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3318"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19"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3320"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21"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3322"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23"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3324"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25"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3326"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3327" name="Rectangle 17"/>
          <p:cNvSpPr>
            <a:spLocks noGrp="1" noChangeArrowheads="1"/>
          </p:cNvSpPr>
          <p:nvPr>
            <p:ph type="body" idx="1"/>
          </p:nvPr>
        </p:nvSpPr>
        <p:spPr>
          <a:xfrm>
            <a:off x="685800" y="1219200"/>
            <a:ext cx="7772400" cy="2438400"/>
          </a:xfrm>
          <a:noFill/>
        </p:spPr>
        <p:txBody>
          <a:bodyPr/>
          <a:lstStyle/>
          <a:p>
            <a:pPr lvl="1">
              <a:buNone/>
            </a:pPr>
            <a:r>
              <a:rPr lang="el-GR" dirty="0" smtClean="0"/>
              <a:t>Παράδειγμα</a:t>
            </a:r>
            <a:endParaRPr lang="en-US" dirty="0" smtClean="0"/>
          </a:p>
          <a:p>
            <a:pPr lvl="1"/>
            <a:r>
              <a:rPr lang="en-US" dirty="0" smtClean="0"/>
              <a:t>«</a:t>
            </a:r>
            <a:r>
              <a:rPr lang="en-US" dirty="0" err="1" smtClean="0"/>
              <a:t>Κατάρτιση</a:t>
            </a:r>
            <a:r>
              <a:rPr lang="en-US" dirty="0" smtClean="0"/>
              <a:t> </a:t>
            </a:r>
            <a:r>
              <a:rPr lang="en-US" dirty="0" err="1" smtClean="0"/>
              <a:t>κεφαλαιουχικού</a:t>
            </a:r>
            <a:r>
              <a:rPr lang="en-US" dirty="0" smtClean="0"/>
              <a:t> </a:t>
            </a:r>
            <a:r>
              <a:rPr lang="en-US" dirty="0" err="1" smtClean="0"/>
              <a:t>προϋπολογισμού</a:t>
            </a:r>
            <a:r>
              <a:rPr lang="en-US" dirty="0" smtClean="0"/>
              <a:t>»</a:t>
            </a:r>
          </a:p>
        </p:txBody>
      </p:sp>
      <p:sp>
        <p:nvSpPr>
          <p:cNvPr id="47124" name="Rectangle 20"/>
          <p:cNvSpPr>
            <a:spLocks noChangeArrowheads="1"/>
          </p:cNvSpPr>
          <p:nvPr/>
        </p:nvSpPr>
        <p:spPr bwMode="auto">
          <a:xfrm>
            <a:off x="1295400" y="4191000"/>
            <a:ext cx="3048000" cy="1676400"/>
          </a:xfrm>
          <a:prstGeom prst="rect">
            <a:avLst/>
          </a:prstGeom>
          <a:solidFill>
            <a:srgbClr val="CCCCFF"/>
          </a:solidFill>
          <a:ln w="9525">
            <a:miter lim="800000"/>
            <a:headEnd/>
            <a:tailEnd/>
          </a:ln>
          <a:scene3d>
            <a:camera prst="legacyPerspectiveTop">
              <a:rot lat="300000" lon="0" rev="0"/>
            </a:camera>
            <a:lightRig rig="legacyFlat3" dir="t"/>
          </a:scene3d>
          <a:sp3d extrusionH="121893000" prstMaterial="legacyMatte">
            <a:bevelT w="13500" h="13500" prst="angle"/>
            <a:bevelB w="13500" h="13500" prst="angle"/>
            <a:extrusionClr>
              <a:srgbClr val="66CCFF"/>
            </a:extrusionClr>
          </a:sp3d>
        </p:spPr>
        <p:txBody>
          <a:bodyPr wrap="none" anchor="ctr">
            <a:flatTx/>
          </a:bodyPr>
          <a:lstStyle/>
          <a:p>
            <a:pPr algn="ctr">
              <a:spcBef>
                <a:spcPct val="50000"/>
              </a:spcBef>
              <a:buSzPct val="100000"/>
            </a:pPr>
            <a:r>
              <a:rPr lang="en-US" sz="2000" b="1" u="sng">
                <a:solidFill>
                  <a:srgbClr val="FFFFFF"/>
                </a:solidFill>
              </a:rPr>
              <a:t>Ενσώματες ακινητοποιήσεις</a:t>
            </a:r>
          </a:p>
          <a:p>
            <a:pPr algn="ctr">
              <a:spcBef>
                <a:spcPct val="50000"/>
              </a:spcBef>
              <a:buSzPct val="100000"/>
            </a:pPr>
            <a:r>
              <a:rPr lang="en-US" sz="2000">
                <a:solidFill>
                  <a:srgbClr val="FFFFFF"/>
                </a:solidFill>
              </a:rPr>
              <a:t>Επέκταση καταστημάτων</a:t>
            </a:r>
          </a:p>
          <a:p>
            <a:pPr algn="ctr">
              <a:spcBef>
                <a:spcPct val="50000"/>
              </a:spcBef>
              <a:buSzPct val="100000"/>
            </a:pPr>
            <a:r>
              <a:rPr lang="en-US" sz="2000">
                <a:solidFill>
                  <a:srgbClr val="FFFFFF"/>
                </a:solidFill>
              </a:rPr>
              <a:t>@ 800 εκατ. $</a:t>
            </a:r>
          </a:p>
        </p:txBody>
      </p:sp>
      <p:sp>
        <p:nvSpPr>
          <p:cNvPr id="47125" name="Rectangle 21"/>
          <p:cNvSpPr>
            <a:spLocks noChangeArrowheads="1"/>
          </p:cNvSpPr>
          <p:nvPr/>
        </p:nvSpPr>
        <p:spPr bwMode="auto">
          <a:xfrm>
            <a:off x="5257800" y="4191000"/>
            <a:ext cx="3048000" cy="1676400"/>
          </a:xfrm>
          <a:prstGeom prst="rect">
            <a:avLst/>
          </a:prstGeom>
          <a:solidFill>
            <a:srgbClr val="CCCCFF"/>
          </a:solidFill>
          <a:ln w="9525">
            <a:miter lim="800000"/>
            <a:headEnd/>
            <a:tailEnd/>
          </a:ln>
          <a:scene3d>
            <a:camera prst="legacyPerspectiveTop">
              <a:rot lat="300000" lon="0" rev="0"/>
            </a:camera>
            <a:lightRig rig="legacyFlat3" dir="t"/>
          </a:scene3d>
          <a:sp3d extrusionH="121893000" prstMaterial="legacyMatte">
            <a:bevelT w="13500" h="13500" prst="angle"/>
            <a:bevelB w="13500" h="13500" prst="angle"/>
            <a:extrusionClr>
              <a:srgbClr val="66CCFF"/>
            </a:extrusionClr>
          </a:sp3d>
        </p:spPr>
        <p:txBody>
          <a:bodyPr wrap="none" anchor="ctr">
            <a:flatTx/>
          </a:bodyPr>
          <a:lstStyle/>
          <a:p>
            <a:pPr algn="ctr">
              <a:spcBef>
                <a:spcPct val="50000"/>
              </a:spcBef>
              <a:buSzPct val="100000"/>
            </a:pPr>
            <a:r>
              <a:rPr lang="en-US" sz="2000" b="1" u="sng">
                <a:solidFill>
                  <a:srgbClr val="FFFFFF"/>
                </a:solidFill>
              </a:rPr>
              <a:t>Ασώματες ακινητοποιήσεις</a:t>
            </a:r>
          </a:p>
          <a:p>
            <a:pPr algn="ctr">
              <a:spcBef>
                <a:spcPct val="50000"/>
              </a:spcBef>
              <a:buSzPct val="100000"/>
            </a:pPr>
            <a:r>
              <a:rPr lang="en-US" sz="2000">
                <a:solidFill>
                  <a:srgbClr val="FFFFFF"/>
                </a:solidFill>
              </a:rPr>
              <a:t>Ε&amp;Α για νέο φάρμακο</a:t>
            </a:r>
          </a:p>
          <a:p>
            <a:pPr algn="ctr">
              <a:spcBef>
                <a:spcPct val="50000"/>
              </a:spcBef>
              <a:buSzPct val="100000"/>
            </a:pPr>
            <a:r>
              <a:rPr lang="en-US" sz="2000">
                <a:solidFill>
                  <a:srgbClr val="FFFFFF"/>
                </a:solidFill>
              </a:rPr>
              <a:t>@ 800 εκατ. $</a:t>
            </a:r>
          </a:p>
        </p:txBody>
      </p:sp>
      <p:sp>
        <p:nvSpPr>
          <p:cNvPr id="13330" name="Rectangle 15"/>
          <p:cNvSpPr>
            <a:spLocks noGrp="1" noChangeArrowheads="1"/>
          </p:cNvSpPr>
          <p:nvPr>
            <p:ph type="title"/>
          </p:nvPr>
        </p:nvSpPr>
        <p:spPr>
          <a:xfrm>
            <a:off x="609600" y="0"/>
            <a:ext cx="8229600" cy="990600"/>
          </a:xfrm>
          <a:noFill/>
        </p:spPr>
        <p:txBody>
          <a:bodyPr/>
          <a:lstStyle/>
          <a:p>
            <a:r>
              <a:rPr lang="en-US" sz="4000" dirty="0" err="1" smtClean="0"/>
              <a:t>Επενδυτικές</a:t>
            </a:r>
            <a:r>
              <a:rPr lang="en-US" sz="4000" dirty="0" smtClean="0"/>
              <a:t>  </a:t>
            </a:r>
            <a:r>
              <a:rPr lang="en-US" sz="4000" dirty="0" err="1" smtClean="0"/>
              <a:t>αποφάσεις</a:t>
            </a:r>
            <a:endParaRPr lang="en-US" sz="4000"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47124"/>
                                        </p:tgtEl>
                                        <p:attrNameLst>
                                          <p:attrName>style.visibility</p:attrName>
                                        </p:attrNameLst>
                                      </p:cBhvr>
                                      <p:to>
                                        <p:strVal val="visible"/>
                                      </p:to>
                                    </p:set>
                                    <p:anim calcmode="lin" valueType="num">
                                      <p:cBhvr>
                                        <p:cTn id="7" dur="500" fill="hold"/>
                                        <p:tgtEl>
                                          <p:spTgt spid="47124"/>
                                        </p:tgtEl>
                                        <p:attrNameLst>
                                          <p:attrName>ppt_x</p:attrName>
                                        </p:attrNameLst>
                                      </p:cBhvr>
                                      <p:tavLst>
                                        <p:tav tm="0">
                                          <p:val>
                                            <p:strVal val="#ppt_x"/>
                                          </p:val>
                                        </p:tav>
                                        <p:tav tm="100000">
                                          <p:val>
                                            <p:strVal val="#ppt_x"/>
                                          </p:val>
                                        </p:tav>
                                      </p:tavLst>
                                    </p:anim>
                                    <p:anim calcmode="lin" valueType="num">
                                      <p:cBhvr>
                                        <p:cTn id="8" dur="500" fill="hold"/>
                                        <p:tgtEl>
                                          <p:spTgt spid="47124"/>
                                        </p:tgtEl>
                                        <p:attrNameLst>
                                          <p:attrName>ppt_y</p:attrName>
                                        </p:attrNameLst>
                                      </p:cBhvr>
                                      <p:tavLst>
                                        <p:tav tm="0">
                                          <p:val>
                                            <p:strVal val="#ppt_y-#ppt_h/2"/>
                                          </p:val>
                                        </p:tav>
                                        <p:tav tm="100000">
                                          <p:val>
                                            <p:strVal val="#ppt_y"/>
                                          </p:val>
                                        </p:tav>
                                      </p:tavLst>
                                    </p:anim>
                                    <p:anim calcmode="lin" valueType="num">
                                      <p:cBhvr>
                                        <p:cTn id="9" dur="500" fill="hold"/>
                                        <p:tgtEl>
                                          <p:spTgt spid="47124"/>
                                        </p:tgtEl>
                                        <p:attrNameLst>
                                          <p:attrName>ppt_w</p:attrName>
                                        </p:attrNameLst>
                                      </p:cBhvr>
                                      <p:tavLst>
                                        <p:tav tm="0">
                                          <p:val>
                                            <p:strVal val="#ppt_w"/>
                                          </p:val>
                                        </p:tav>
                                        <p:tav tm="100000">
                                          <p:val>
                                            <p:strVal val="#ppt_w"/>
                                          </p:val>
                                        </p:tav>
                                      </p:tavLst>
                                    </p:anim>
                                    <p:anim calcmode="lin" valueType="num">
                                      <p:cBhvr>
                                        <p:cTn id="10" dur="500" fill="hold"/>
                                        <p:tgtEl>
                                          <p:spTgt spid="47124"/>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grpId="0" nodeType="clickEffect">
                                  <p:stCondLst>
                                    <p:cond delay="0"/>
                                  </p:stCondLst>
                                  <p:childTnLst>
                                    <p:set>
                                      <p:cBhvr>
                                        <p:cTn id="14" dur="1" fill="hold">
                                          <p:stCondLst>
                                            <p:cond delay="0"/>
                                          </p:stCondLst>
                                        </p:cTn>
                                        <p:tgtEl>
                                          <p:spTgt spid="47125"/>
                                        </p:tgtEl>
                                        <p:attrNameLst>
                                          <p:attrName>style.visibility</p:attrName>
                                        </p:attrNameLst>
                                      </p:cBhvr>
                                      <p:to>
                                        <p:strVal val="visible"/>
                                      </p:to>
                                    </p:set>
                                    <p:anim calcmode="lin" valueType="num">
                                      <p:cBhvr>
                                        <p:cTn id="15" dur="500" fill="hold"/>
                                        <p:tgtEl>
                                          <p:spTgt spid="47125"/>
                                        </p:tgtEl>
                                        <p:attrNameLst>
                                          <p:attrName>ppt_x</p:attrName>
                                        </p:attrNameLst>
                                      </p:cBhvr>
                                      <p:tavLst>
                                        <p:tav tm="0">
                                          <p:val>
                                            <p:strVal val="#ppt_x"/>
                                          </p:val>
                                        </p:tav>
                                        <p:tav tm="100000">
                                          <p:val>
                                            <p:strVal val="#ppt_x"/>
                                          </p:val>
                                        </p:tav>
                                      </p:tavLst>
                                    </p:anim>
                                    <p:anim calcmode="lin" valueType="num">
                                      <p:cBhvr>
                                        <p:cTn id="16" dur="500" fill="hold"/>
                                        <p:tgtEl>
                                          <p:spTgt spid="47125"/>
                                        </p:tgtEl>
                                        <p:attrNameLst>
                                          <p:attrName>ppt_y</p:attrName>
                                        </p:attrNameLst>
                                      </p:cBhvr>
                                      <p:tavLst>
                                        <p:tav tm="0">
                                          <p:val>
                                            <p:strVal val="#ppt_y-#ppt_h/2"/>
                                          </p:val>
                                        </p:tav>
                                        <p:tav tm="100000">
                                          <p:val>
                                            <p:strVal val="#ppt_y"/>
                                          </p:val>
                                        </p:tav>
                                      </p:tavLst>
                                    </p:anim>
                                    <p:anim calcmode="lin" valueType="num">
                                      <p:cBhvr>
                                        <p:cTn id="17" dur="500" fill="hold"/>
                                        <p:tgtEl>
                                          <p:spTgt spid="47125"/>
                                        </p:tgtEl>
                                        <p:attrNameLst>
                                          <p:attrName>ppt_w</p:attrName>
                                        </p:attrNameLst>
                                      </p:cBhvr>
                                      <p:tavLst>
                                        <p:tav tm="0">
                                          <p:val>
                                            <p:strVal val="#ppt_w"/>
                                          </p:val>
                                        </p:tav>
                                        <p:tav tm="100000">
                                          <p:val>
                                            <p:strVal val="#ppt_w"/>
                                          </p:val>
                                        </p:tav>
                                      </p:tavLst>
                                    </p:anim>
                                    <p:anim calcmode="lin" valueType="num">
                                      <p:cBhvr>
                                        <p:cTn id="18" dur="500" fill="hold"/>
                                        <p:tgtEl>
                                          <p:spTgt spid="4712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24" grpId="0" animBg="1" autoUpdateAnimBg="0"/>
      <p:bldP spid="4712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a:solidFill>
            <a:schemeClr val="bg2">
              <a:lumMod val="20000"/>
              <a:lumOff val="80000"/>
            </a:schemeClr>
          </a:solidFill>
        </p:spPr>
        <p:txBody>
          <a:bodyPr>
            <a:normAutofit/>
          </a:bodyPr>
          <a:lstStyle/>
          <a:p>
            <a:r>
              <a:rPr lang="el-GR" sz="2800" b="1" dirty="0" smtClean="0">
                <a:solidFill>
                  <a:srgbClr val="0000FF"/>
                </a:solidFill>
                <a:effectLst>
                  <a:outerShdw blurRad="38100" dist="38100" dir="2700000" algn="tl">
                    <a:srgbClr val="000000">
                      <a:alpha val="43137"/>
                    </a:srgbClr>
                  </a:outerShdw>
                </a:effectLst>
                <a:ea typeface="ＭＳ Ｐゴシック" pitchFamily="34" charset="-128"/>
              </a:rPr>
              <a:t>Η Επενδυτική Αρχή/Απόφαση</a:t>
            </a:r>
            <a:endParaRPr lang="el-GR" sz="2800" b="1" dirty="0">
              <a:solidFill>
                <a:srgbClr val="0000FF"/>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18</a:t>
            </a:fld>
            <a:endParaRPr lang="el-GR" dirty="0"/>
          </a:p>
        </p:txBody>
      </p:sp>
      <p:pic>
        <p:nvPicPr>
          <p:cNvPr id="8" name="Εικόνα 10"/>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748464" y="0"/>
            <a:ext cx="395536" cy="485597"/>
          </a:xfrm>
          <a:prstGeom prst="rect">
            <a:avLst/>
          </a:prstGeom>
        </p:spPr>
      </p:pic>
      <p:sp>
        <p:nvSpPr>
          <p:cNvPr id="11" name="10 - Θέση περιεχομένου"/>
          <p:cNvSpPr>
            <a:spLocks noGrp="1"/>
          </p:cNvSpPr>
          <p:nvPr>
            <p:ph idx="1"/>
          </p:nvPr>
        </p:nvSpPr>
        <p:spPr>
          <a:xfrm>
            <a:off x="762000" y="1295400"/>
            <a:ext cx="8130480" cy="4953000"/>
          </a:xfrm>
        </p:spPr>
        <p:txBody>
          <a:bodyPr>
            <a:normAutofit fontScale="40000" lnSpcReduction="20000"/>
          </a:bodyPr>
          <a:lstStyle/>
          <a:p>
            <a:pPr algn="just">
              <a:buNone/>
            </a:pPr>
            <a:r>
              <a:rPr lang="el-GR" sz="5000" b="1" dirty="0" smtClean="0">
                <a:solidFill>
                  <a:srgbClr val="CC0066"/>
                </a:solidFill>
                <a:effectLst>
                  <a:outerShdw blurRad="38100" dist="38100" dir="2700000" algn="tl">
                    <a:srgbClr val="000000">
                      <a:alpha val="43137"/>
                    </a:srgbClr>
                  </a:outerShdw>
                </a:effectLst>
              </a:rPr>
              <a:t>Η απόφαση επένδυσης συνδέεται με την εύρεση, αξιολόγηση και επιλογή των διαφόρων επενδυτικών προγραμμάτων μιας επιχείρησης από τον οικονομικό της διευθυντή.</a:t>
            </a:r>
          </a:p>
          <a:p>
            <a:pPr marL="365760" indent="-256032" algn="just">
              <a:lnSpc>
                <a:spcPct val="120000"/>
              </a:lnSpc>
              <a:spcBef>
                <a:spcPts val="0"/>
              </a:spcBef>
              <a:buFont typeface="Wingdings" pitchFamily="2" charset="2"/>
              <a:buChar char="q"/>
              <a:defRPr/>
            </a:pPr>
            <a:r>
              <a:rPr lang="el-GR" sz="5000" b="1" dirty="0" smtClean="0">
                <a:solidFill>
                  <a:srgbClr val="002060"/>
                </a:solidFill>
                <a:effectLst>
                  <a:outerShdw blurRad="38100" dist="38100" dir="2700000" algn="tl">
                    <a:srgbClr val="000000">
                      <a:alpha val="43137"/>
                    </a:srgbClr>
                  </a:outerShdw>
                </a:effectLst>
              </a:rPr>
              <a:t>Οι </a:t>
            </a:r>
            <a:r>
              <a:rPr lang="el-GR" sz="5000" b="1" i="1" u="sng" dirty="0" smtClean="0">
                <a:solidFill>
                  <a:srgbClr val="002060"/>
                </a:solidFill>
                <a:effectLst>
                  <a:outerShdw blurRad="38100" dist="38100" dir="2700000" algn="tl">
                    <a:srgbClr val="000000">
                      <a:alpha val="43137"/>
                    </a:srgbClr>
                  </a:outerShdw>
                </a:effectLst>
              </a:rPr>
              <a:t>επενδυτικές αποφάσεις </a:t>
            </a:r>
            <a:r>
              <a:rPr lang="el-GR" sz="5000" b="1" dirty="0" smtClean="0">
                <a:solidFill>
                  <a:srgbClr val="002060"/>
                </a:solidFill>
                <a:effectLst>
                  <a:outerShdw blurRad="38100" dist="38100" dir="2700000" algn="tl">
                    <a:srgbClr val="000000">
                      <a:alpha val="43137"/>
                    </a:srgbClr>
                  </a:outerShdw>
                </a:effectLst>
              </a:rPr>
              <a:t>περιλαμβάνουν όχι μόνο αυτές που </a:t>
            </a:r>
            <a:r>
              <a:rPr lang="el-GR" sz="5000" b="1" i="1" u="sng" dirty="0" smtClean="0">
                <a:solidFill>
                  <a:srgbClr val="002060"/>
                </a:solidFill>
                <a:effectLst>
                  <a:outerShdw blurRad="38100" dist="38100" dir="2700000" algn="tl">
                    <a:srgbClr val="000000">
                      <a:alpha val="43137"/>
                    </a:srgbClr>
                  </a:outerShdw>
                </a:effectLst>
              </a:rPr>
              <a:t>δημιουργούν έσοδα και κέρδη </a:t>
            </a:r>
            <a:r>
              <a:rPr lang="el-GR" sz="5000" b="1" i="1" dirty="0" smtClean="0">
                <a:solidFill>
                  <a:srgbClr val="002060"/>
                </a:solidFill>
                <a:effectLst>
                  <a:outerShdw blurRad="38100" dist="38100" dir="2700000" algn="tl">
                    <a:srgbClr val="000000">
                      <a:alpha val="43137"/>
                    </a:srgbClr>
                  </a:outerShdw>
                </a:effectLst>
              </a:rPr>
              <a:t>(π.χ. εισαγωγή σε μια νέα αγορά)</a:t>
            </a:r>
            <a:r>
              <a:rPr lang="el-GR" sz="5000" b="1" dirty="0" smtClean="0">
                <a:solidFill>
                  <a:srgbClr val="002060"/>
                </a:solidFill>
                <a:effectLst>
                  <a:outerShdw blurRad="38100" dist="38100" dir="2700000" algn="tl">
                    <a:srgbClr val="000000">
                      <a:alpha val="43137"/>
                    </a:srgbClr>
                  </a:outerShdw>
                </a:effectLst>
              </a:rPr>
              <a:t> </a:t>
            </a:r>
            <a:r>
              <a:rPr lang="el-GR" sz="5000" b="1" i="1" u="sng" dirty="0" smtClean="0">
                <a:solidFill>
                  <a:srgbClr val="002060"/>
                </a:solidFill>
                <a:effectLst>
                  <a:outerShdw blurRad="38100" dist="38100" dir="2700000" algn="tl">
                    <a:srgbClr val="000000">
                      <a:alpha val="43137"/>
                    </a:srgbClr>
                  </a:outerShdw>
                </a:effectLst>
              </a:rPr>
              <a:t>αλλά και αυτές που εξοικονομούν χρήματα </a:t>
            </a:r>
            <a:r>
              <a:rPr lang="el-GR" sz="5000" b="1" i="1" dirty="0" smtClean="0">
                <a:solidFill>
                  <a:srgbClr val="002060"/>
                </a:solidFill>
                <a:effectLst>
                  <a:outerShdw blurRad="38100" dist="38100" dir="2700000" algn="tl">
                    <a:srgbClr val="000000">
                      <a:alpha val="43137"/>
                    </a:srgbClr>
                  </a:outerShdw>
                </a:effectLst>
              </a:rPr>
              <a:t>(π.χ. δημιουργία ενός αποδοτικότερου συστήματος διανομής).</a:t>
            </a:r>
          </a:p>
          <a:p>
            <a:pPr marL="365760" indent="-256032" algn="just">
              <a:lnSpc>
                <a:spcPct val="120000"/>
              </a:lnSpc>
              <a:spcBef>
                <a:spcPts val="0"/>
              </a:spcBef>
              <a:buFont typeface="Wingdings" pitchFamily="2" charset="2"/>
              <a:buChar char="q"/>
              <a:defRPr/>
            </a:pPr>
            <a:r>
              <a:rPr lang="el-GR" sz="5000" b="1" dirty="0" smtClean="0">
                <a:solidFill>
                  <a:srgbClr val="333300"/>
                </a:solidFill>
                <a:effectLst>
                  <a:outerShdw blurRad="38100" dist="38100" dir="2700000" algn="tl">
                    <a:srgbClr val="000000">
                      <a:alpha val="43137"/>
                    </a:srgbClr>
                  </a:outerShdw>
                </a:effectLst>
              </a:rPr>
              <a:t>Το ενδεικτικό επιτόκιο πρέπει να είναι υψηλότερο για επενδυτικά σχέδια υψηλότερου κινδύνου (</a:t>
            </a:r>
            <a:r>
              <a:rPr lang="en-US" sz="5000" b="1" dirty="0" smtClean="0">
                <a:solidFill>
                  <a:srgbClr val="333300"/>
                </a:solidFill>
                <a:effectLst>
                  <a:outerShdw blurRad="38100" dist="38100" dir="2700000" algn="tl">
                    <a:srgbClr val="000000">
                      <a:alpha val="43137"/>
                    </a:srgbClr>
                  </a:outerShdw>
                </a:effectLst>
              </a:rPr>
              <a:t>projects)</a:t>
            </a:r>
            <a:r>
              <a:rPr lang="el-GR" sz="5000" b="1" dirty="0" smtClean="0">
                <a:solidFill>
                  <a:srgbClr val="333300"/>
                </a:solidFill>
                <a:effectLst>
                  <a:outerShdw blurRad="38100" dist="38100" dir="2700000" algn="tl">
                    <a:srgbClr val="000000">
                      <a:alpha val="43137"/>
                    </a:srgbClr>
                  </a:outerShdw>
                </a:effectLst>
              </a:rPr>
              <a:t> και να αντανακλά το μείγμα χρηματοδότησης που χρησιμοποιείται</a:t>
            </a:r>
            <a:r>
              <a:rPr lang="en-US" sz="5000" b="1" dirty="0" smtClean="0">
                <a:solidFill>
                  <a:srgbClr val="333300"/>
                </a:solidFill>
                <a:effectLst>
                  <a:outerShdw blurRad="38100" dist="38100" dir="2700000" algn="tl">
                    <a:srgbClr val="000000">
                      <a:alpha val="43137"/>
                    </a:srgbClr>
                  </a:outerShdw>
                </a:effectLst>
              </a:rPr>
              <a:t> (</a:t>
            </a:r>
            <a:r>
              <a:rPr lang="el-GR" sz="5000" b="1" dirty="0" smtClean="0">
                <a:solidFill>
                  <a:srgbClr val="333300"/>
                </a:solidFill>
                <a:effectLst>
                  <a:outerShdw blurRad="38100" dist="38100" dir="2700000" algn="tl">
                    <a:srgbClr val="000000">
                      <a:alpha val="43137"/>
                    </a:srgbClr>
                  </a:outerShdw>
                </a:effectLst>
              </a:rPr>
              <a:t>ίδια κεφάλαια ή δανειακά κεφάλαια). </a:t>
            </a:r>
          </a:p>
          <a:p>
            <a:pPr marL="365760" indent="-256032" algn="just">
              <a:lnSpc>
                <a:spcPct val="120000"/>
              </a:lnSpc>
              <a:spcBef>
                <a:spcPts val="0"/>
              </a:spcBef>
              <a:buFont typeface="Wingdings" pitchFamily="2" charset="2"/>
              <a:buChar char="q"/>
              <a:defRPr/>
            </a:pPr>
            <a:r>
              <a:rPr lang="el-GR" sz="5000" b="1" dirty="0" smtClean="0">
                <a:solidFill>
                  <a:srgbClr val="008000"/>
                </a:solidFill>
                <a:effectLst>
                  <a:outerShdw blurRad="38100" dist="38100" dir="2700000" algn="tl">
                    <a:srgbClr val="000000">
                      <a:alpha val="43137"/>
                    </a:srgbClr>
                  </a:outerShdw>
                </a:effectLst>
              </a:rPr>
              <a:t>Μια προτεινόμενη επένδυση πρέπει να αποφέρει μεγαλύτερη απόδοση από το ενδεικτικό επιτόκιο.</a:t>
            </a:r>
          </a:p>
          <a:p>
            <a:pPr marL="365760" indent="-256032" algn="just">
              <a:lnSpc>
                <a:spcPct val="120000"/>
              </a:lnSpc>
              <a:spcBef>
                <a:spcPts val="0"/>
              </a:spcBef>
              <a:buFont typeface="Wingdings" pitchFamily="2" charset="2"/>
              <a:buChar char="q"/>
              <a:defRPr/>
            </a:pPr>
            <a:r>
              <a:rPr lang="el-GR" sz="5000" b="1" i="1" u="sng" dirty="0" smtClean="0">
                <a:solidFill>
                  <a:srgbClr val="FF0000"/>
                </a:solidFill>
                <a:effectLst>
                  <a:outerShdw blurRad="38100" dist="38100" dir="2700000" algn="tl">
                    <a:srgbClr val="000000">
                      <a:alpha val="43137"/>
                    </a:srgbClr>
                  </a:outerShdw>
                </a:effectLst>
              </a:rPr>
              <a:t>Οι αποδόσεις των επενδυτικών σχεδίων υπολογίζονται βάσει των παραγόμενων ταμειακών ροών και της χρονικής διάρθρωσης αυτών. </a:t>
            </a:r>
          </a:p>
          <a:p>
            <a:pPr>
              <a:buNone/>
            </a:pP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a:solidFill>
            <a:schemeClr val="bg2">
              <a:lumMod val="20000"/>
              <a:lumOff val="80000"/>
            </a:schemeClr>
          </a:solidFill>
        </p:spPr>
        <p:txBody>
          <a:bodyPr>
            <a:normAutofit/>
          </a:bodyPr>
          <a:lstStyle/>
          <a:p>
            <a:r>
              <a:rPr lang="el-GR" sz="2800" b="1" dirty="0" smtClean="0">
                <a:solidFill>
                  <a:srgbClr val="0000FF"/>
                </a:solidFill>
                <a:effectLst>
                  <a:outerShdw blurRad="38100" dist="38100" dir="2700000" algn="tl">
                    <a:srgbClr val="000000">
                      <a:alpha val="43137"/>
                    </a:srgbClr>
                  </a:outerShdw>
                </a:effectLst>
                <a:ea typeface="ＭＳ Ｐゴシック" pitchFamily="34" charset="-128"/>
              </a:rPr>
              <a:t>Η Χρηματοδοτική Αρχή/Απόφαση</a:t>
            </a:r>
            <a:endParaRPr lang="el-GR" sz="2800" b="1" dirty="0">
              <a:solidFill>
                <a:srgbClr val="0000FF"/>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19</a:t>
            </a:fld>
            <a:endParaRPr lang="el-GR" dirty="0"/>
          </a:p>
        </p:txBody>
      </p:sp>
      <p:sp>
        <p:nvSpPr>
          <p:cNvPr id="11" name="10 - Θέση περιεχομένου"/>
          <p:cNvSpPr>
            <a:spLocks noGrp="1"/>
          </p:cNvSpPr>
          <p:nvPr>
            <p:ph idx="1"/>
          </p:nvPr>
        </p:nvSpPr>
        <p:spPr>
          <a:xfrm>
            <a:off x="762000" y="1143001"/>
            <a:ext cx="7848600" cy="4800600"/>
          </a:xfrm>
        </p:spPr>
        <p:txBody>
          <a:bodyPr>
            <a:normAutofit fontScale="70000" lnSpcReduction="20000"/>
          </a:bodyPr>
          <a:lstStyle/>
          <a:p>
            <a:pPr algn="just">
              <a:buNone/>
            </a:pPr>
            <a:r>
              <a:rPr lang="el-GR" sz="3100" b="1" dirty="0" smtClean="0">
                <a:solidFill>
                  <a:srgbClr val="FF0000"/>
                </a:solidFill>
                <a:effectLst>
                  <a:outerShdw blurRad="38100" dist="38100" dir="2700000" algn="tl">
                    <a:srgbClr val="000000">
                      <a:alpha val="43137"/>
                    </a:srgbClr>
                  </a:outerShdw>
                </a:effectLst>
              </a:rPr>
              <a:t>Η απόφαση χρηματοδότησης συνδέεται με τον καθορισμό της </a:t>
            </a:r>
            <a:r>
              <a:rPr lang="el-GR" sz="3100" b="1" i="1" u="sng" dirty="0" smtClean="0">
                <a:solidFill>
                  <a:srgbClr val="FF0000"/>
                </a:solidFill>
                <a:effectLst>
                  <a:outerShdw blurRad="38100" dist="38100" dir="2700000" algn="tl">
                    <a:srgbClr val="000000">
                      <a:alpha val="43137"/>
                    </a:srgbClr>
                  </a:outerShdw>
                </a:effectLst>
              </a:rPr>
              <a:t>άριστης κεφαλαιακής διάρθρωσης μιας επιχείρησης</a:t>
            </a:r>
            <a:r>
              <a:rPr lang="el-GR" sz="3100" b="1" dirty="0" smtClean="0">
                <a:solidFill>
                  <a:srgbClr val="FF0000"/>
                </a:solidFill>
                <a:effectLst>
                  <a:outerShdw blurRad="38100" dist="38100" dir="2700000" algn="tl">
                    <a:srgbClr val="000000">
                      <a:alpha val="43137"/>
                    </a:srgbClr>
                  </a:outerShdw>
                </a:effectLst>
              </a:rPr>
              <a:t>. </a:t>
            </a:r>
          </a:p>
          <a:p>
            <a:pPr algn="just">
              <a:buNone/>
            </a:pPr>
            <a:r>
              <a:rPr lang="el-GR" sz="3100" b="1" dirty="0" smtClean="0">
                <a:solidFill>
                  <a:srgbClr val="002060"/>
                </a:solidFill>
                <a:effectLst>
                  <a:outerShdw blurRad="38100" dist="38100" dir="2700000" algn="tl">
                    <a:srgbClr val="000000">
                      <a:alpha val="43137"/>
                    </a:srgbClr>
                  </a:outerShdw>
                </a:effectLst>
              </a:rPr>
              <a:t>Άριστη κεφαλαιακή διάρθρωση αφορά  </a:t>
            </a:r>
            <a:r>
              <a:rPr lang="el-GR" sz="3100" b="1" i="1" u="sng" dirty="0" smtClean="0">
                <a:solidFill>
                  <a:srgbClr val="002060"/>
                </a:solidFill>
                <a:effectLst>
                  <a:outerShdw blurRad="38100" dist="38100" dir="2700000" algn="tl">
                    <a:srgbClr val="000000">
                      <a:alpha val="43137"/>
                    </a:srgbClr>
                  </a:outerShdw>
                </a:effectLst>
              </a:rPr>
              <a:t>ένα μίγμα χρηματοδότησης (δανειακά και ίδια κεφάλαια),</a:t>
            </a:r>
            <a:r>
              <a:rPr lang="el-GR" sz="3100" b="1" dirty="0" smtClean="0">
                <a:solidFill>
                  <a:srgbClr val="002060"/>
                </a:solidFill>
                <a:effectLst>
                  <a:outerShdw blurRad="38100" dist="38100" dir="2700000" algn="tl">
                    <a:srgbClr val="000000">
                      <a:alpha val="43137"/>
                    </a:srgbClr>
                  </a:outerShdw>
                </a:effectLst>
              </a:rPr>
              <a:t> το οποίο μεγιστοποιεί την αξία των επενδύσεων που πραγματοποιούνται και αντιστοιχεί με τη φύση των περιουσιακών στοιχείων του ενεργητικού. </a:t>
            </a:r>
          </a:p>
          <a:p>
            <a:pPr marL="274320" indent="-274320" algn="just">
              <a:spcBef>
                <a:spcPts val="0"/>
              </a:spcBef>
              <a:buNone/>
              <a:defRPr/>
            </a:pPr>
            <a:endParaRPr lang="el-GR" sz="3100" b="1" dirty="0" smtClean="0">
              <a:effectLst>
                <a:outerShdw blurRad="38100" dist="38100" dir="2700000" algn="tl">
                  <a:srgbClr val="000000">
                    <a:alpha val="43137"/>
                  </a:srgbClr>
                </a:outerShdw>
              </a:effectLst>
            </a:endParaRPr>
          </a:p>
          <a:p>
            <a:pPr marL="444500" indent="-1588" algn="just">
              <a:spcBef>
                <a:spcPts val="0"/>
              </a:spcBef>
              <a:buFont typeface="Wingdings" pitchFamily="2" charset="2"/>
              <a:buChar char="Ø"/>
              <a:defRPr/>
            </a:pPr>
            <a:r>
              <a:rPr lang="el-GR" sz="3100" b="1" i="1" dirty="0" smtClean="0">
                <a:solidFill>
                  <a:srgbClr val="C00000"/>
                </a:solidFill>
                <a:effectLst>
                  <a:outerShdw blurRad="38100" dist="38100" dir="2700000" algn="tl">
                    <a:srgbClr val="000000">
                      <a:alpha val="43137"/>
                    </a:srgbClr>
                  </a:outerShdw>
                </a:effectLst>
              </a:rPr>
              <a:t>Σε εισηγμένες επιχειρήσεις στο χρηματιστήριο τα δανειακά κεφάλαια συνήθως παίρνουν τη μορφή ομολόγων  και τα ίδια κεφάλαια τη μορφή κοινών μετοχών.</a:t>
            </a:r>
          </a:p>
          <a:p>
            <a:pPr marL="444500" indent="-1588" algn="just">
              <a:spcBef>
                <a:spcPts val="0"/>
              </a:spcBef>
              <a:buNone/>
              <a:defRPr/>
            </a:pPr>
            <a:endParaRPr lang="el-GR" sz="3100" b="1" dirty="0" smtClean="0">
              <a:effectLst>
                <a:outerShdw blurRad="38100" dist="38100" dir="2700000" algn="tl">
                  <a:srgbClr val="000000">
                    <a:alpha val="43137"/>
                  </a:srgbClr>
                </a:outerShdw>
              </a:effectLst>
            </a:endParaRPr>
          </a:p>
          <a:p>
            <a:pPr marL="444500" indent="-1588" algn="just">
              <a:spcBef>
                <a:spcPts val="0"/>
              </a:spcBef>
              <a:buFont typeface="Wingdings" pitchFamily="2" charset="2"/>
              <a:buChar char="Ø"/>
              <a:defRPr/>
            </a:pPr>
            <a:r>
              <a:rPr lang="el-GR" sz="3100" b="1" dirty="0" smtClean="0">
                <a:solidFill>
                  <a:srgbClr val="800000"/>
                </a:solidFill>
                <a:effectLst>
                  <a:outerShdw blurRad="38100" dist="38100" dir="2700000" algn="tl">
                    <a:srgbClr val="000000">
                      <a:alpha val="43137"/>
                    </a:srgbClr>
                  </a:outerShdw>
                </a:effectLst>
              </a:rPr>
              <a:t>Στις μη εισηγμένες επιχειρήσεις, τα δανειακά κεφάλαια αφορούν σε τραπεζικά δάνεια και τα ίδια κεφάλαια αντιπροσωπεύουν τις αποταμιεύσεις του ιδιοκτήτη/μετόχου.  </a:t>
            </a:r>
          </a:p>
          <a:p>
            <a:pPr>
              <a:buNone/>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20000"/>
              <a:lumOff val="80000"/>
            </a:schemeClr>
          </a:solidFill>
        </p:spPr>
        <p:txBody>
          <a:bodyPr>
            <a:normAutofit fontScale="90000"/>
          </a:bodyPr>
          <a:lstStyle/>
          <a:p>
            <a:r>
              <a:rPr lang="el-GR" sz="3100" b="1" dirty="0" smtClean="0">
                <a:solidFill>
                  <a:srgbClr val="0000FF"/>
                </a:solidFill>
                <a:effectLst>
                  <a:outerShdw blurRad="38100" dist="38100" dir="2700000" algn="tl">
                    <a:srgbClr val="000000">
                      <a:alpha val="43137"/>
                    </a:srgbClr>
                  </a:outerShdw>
                </a:effectLst>
                <a:latin typeface="+mn-lt"/>
              </a:rPr>
              <a:t/>
            </a:r>
            <a:br>
              <a:rPr lang="el-GR" sz="3100" b="1" dirty="0" smtClean="0">
                <a:solidFill>
                  <a:srgbClr val="0000FF"/>
                </a:solidFill>
                <a:effectLst>
                  <a:outerShdw blurRad="38100" dist="38100" dir="2700000" algn="tl">
                    <a:srgbClr val="000000">
                      <a:alpha val="43137"/>
                    </a:srgbClr>
                  </a:outerShdw>
                </a:effectLst>
                <a:latin typeface="+mn-lt"/>
              </a:rPr>
            </a:br>
            <a:r>
              <a:rPr lang="el-GR" sz="3100" b="1" dirty="0" smtClean="0">
                <a:solidFill>
                  <a:srgbClr val="0000FF"/>
                </a:solidFill>
                <a:effectLst>
                  <a:outerShdw blurRad="38100" dist="38100" dir="2700000" algn="tl">
                    <a:srgbClr val="000000">
                      <a:alpha val="43137"/>
                    </a:srgbClr>
                  </a:outerShdw>
                </a:effectLst>
                <a:latin typeface="+mn-lt"/>
              </a:rPr>
              <a:t>Θα σας χρησιμεύσει το μάθημα επαγγελματικά;</a:t>
            </a:r>
            <a:r>
              <a:rPr lang="el-GR" dirty="0" smtClean="0"/>
              <a:t/>
            </a:r>
            <a:br>
              <a:rPr lang="el-GR" dirty="0" smtClean="0"/>
            </a:br>
            <a:endParaRPr lang="el-GR" dirty="0"/>
          </a:p>
        </p:txBody>
      </p:sp>
      <p:sp>
        <p:nvSpPr>
          <p:cNvPr id="3" name="2 - Θέση περιεχομένου"/>
          <p:cNvSpPr>
            <a:spLocks noGrp="1"/>
          </p:cNvSpPr>
          <p:nvPr>
            <p:ph idx="1"/>
          </p:nvPr>
        </p:nvSpPr>
        <p:spPr>
          <a:xfrm>
            <a:off x="395536" y="1340768"/>
            <a:ext cx="8291264" cy="4785395"/>
          </a:xfrm>
        </p:spPr>
        <p:txBody>
          <a:bodyPr/>
          <a:lstStyle/>
          <a:p>
            <a:endParaRPr lang="el-GR" dirty="0" smtClean="0"/>
          </a:p>
          <a:p>
            <a:r>
              <a:rPr lang="el-GR" b="1" dirty="0" smtClean="0"/>
              <a:t>Ναι!...</a:t>
            </a:r>
          </a:p>
          <a:p>
            <a:pPr lvl="1"/>
            <a:r>
              <a:rPr lang="el-GR" dirty="0" smtClean="0"/>
              <a:t>Σε </a:t>
            </a:r>
            <a:r>
              <a:rPr lang="el-GR" b="1" dirty="0" smtClean="0"/>
              <a:t>οποιοδήποτε επάγγελμα διοίκησης</a:t>
            </a:r>
          </a:p>
          <a:p>
            <a:pPr lvl="1"/>
            <a:r>
              <a:rPr lang="el-GR" dirty="0" smtClean="0"/>
              <a:t>Σε χρηματοοικονομικό επάγγελμα «</a:t>
            </a:r>
            <a:r>
              <a:rPr lang="el-GR" b="1" dirty="0" smtClean="0"/>
              <a:t>αμιγές»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a:solidFill>
            <a:schemeClr val="bg2">
              <a:lumMod val="20000"/>
              <a:lumOff val="80000"/>
            </a:schemeClr>
          </a:solidFill>
        </p:spPr>
        <p:txBody>
          <a:bodyPr>
            <a:normAutofit/>
          </a:bodyPr>
          <a:lstStyle/>
          <a:p>
            <a:r>
              <a:rPr lang="el-GR" sz="2800" b="1" dirty="0" smtClean="0">
                <a:solidFill>
                  <a:srgbClr val="0000FF"/>
                </a:solidFill>
                <a:effectLst>
                  <a:outerShdw blurRad="38100" dist="38100" dir="2700000" algn="tl">
                    <a:srgbClr val="000000">
                      <a:alpha val="43137"/>
                    </a:srgbClr>
                  </a:outerShdw>
                </a:effectLst>
                <a:ea typeface="ＭＳ Ｐゴシック" pitchFamily="34" charset="-128"/>
              </a:rPr>
              <a:t>Η Μερισματική Αρχή/Απόφαση</a:t>
            </a:r>
            <a:endParaRPr lang="el-GR" sz="2800" b="1" dirty="0">
              <a:solidFill>
                <a:srgbClr val="0000FF"/>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20</a:t>
            </a:fld>
            <a:endParaRPr lang="el-GR" dirty="0"/>
          </a:p>
        </p:txBody>
      </p:sp>
      <p:pic>
        <p:nvPicPr>
          <p:cNvPr id="8" name="Εικόνα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748464" y="0"/>
            <a:ext cx="395536" cy="485597"/>
          </a:xfrm>
          <a:prstGeom prst="rect">
            <a:avLst/>
          </a:prstGeom>
        </p:spPr>
      </p:pic>
      <p:sp>
        <p:nvSpPr>
          <p:cNvPr id="11" name="10 - Θέση περιεχομένου"/>
          <p:cNvSpPr>
            <a:spLocks noGrp="1"/>
          </p:cNvSpPr>
          <p:nvPr>
            <p:ph idx="1"/>
          </p:nvPr>
        </p:nvSpPr>
        <p:spPr>
          <a:xfrm>
            <a:off x="457200" y="908720"/>
            <a:ext cx="8507288" cy="5544616"/>
          </a:xfrm>
        </p:spPr>
        <p:txBody>
          <a:bodyPr>
            <a:normAutofit/>
          </a:bodyPr>
          <a:lstStyle/>
          <a:p>
            <a:pPr algn="just">
              <a:buNone/>
            </a:pPr>
            <a:r>
              <a:rPr lang="el-GR" sz="2200" b="1" dirty="0" smtClean="0">
                <a:effectLst>
                  <a:outerShdw blurRad="38100" dist="38100" dir="2700000" algn="tl">
                    <a:srgbClr val="000000">
                      <a:alpha val="43137"/>
                    </a:srgbClr>
                  </a:outerShdw>
                </a:effectLst>
              </a:rPr>
              <a:t>Η πολιτική μερίσματος αναφέρεται στην απόφαση της επιχείρησης να διανείμει τα κέρδη της ως μέρισμα ή να τα παρακρατήσει και να τα επενδύσει σε διάφορα επενδυτικά προγράμματα.</a:t>
            </a:r>
          </a:p>
          <a:p>
            <a:pPr algn="just">
              <a:buNone/>
            </a:pPr>
            <a:endParaRPr lang="el-GR" sz="2200" b="1" dirty="0" smtClean="0">
              <a:effectLst>
                <a:outerShdw blurRad="38100" dist="38100" dir="2700000" algn="tl">
                  <a:srgbClr val="000000">
                    <a:alpha val="43137"/>
                  </a:srgbClr>
                </a:outerShdw>
              </a:effectLst>
              <a:ea typeface="ＭＳ Ｐゴシック" charset="-128"/>
            </a:endParaRPr>
          </a:p>
          <a:p>
            <a:pPr marL="365760" indent="-256032" algn="just">
              <a:buNone/>
              <a:defRPr/>
            </a:pPr>
            <a:r>
              <a:rPr lang="el-GR" sz="2200" b="1" dirty="0" smtClean="0">
                <a:effectLst>
                  <a:outerShdw blurRad="38100" dist="38100" dir="2700000" algn="tl">
                    <a:srgbClr val="000000">
                      <a:alpha val="43137"/>
                    </a:srgbClr>
                  </a:outerShdw>
                </a:effectLst>
                <a:ea typeface="ＭＳ Ｐゴシック" charset="-128"/>
              </a:rPr>
              <a:t>Ωστόσο, όταν οι επιχειρήσεις αποφασίσουν να επιστρέψουν τα πλεονάζοντα μετρητά στους ιδιοκτήτες,   </a:t>
            </a:r>
          </a:p>
          <a:p>
            <a:pPr marL="536575" indent="-7938" algn="just">
              <a:buFont typeface="Wingdings" pitchFamily="2" charset="2"/>
              <a:buChar char="Ø"/>
              <a:defRPr/>
            </a:pPr>
            <a:r>
              <a:rPr lang="el-GR" sz="2200" b="1" i="1" dirty="0" smtClean="0">
                <a:solidFill>
                  <a:srgbClr val="CC0066"/>
                </a:solidFill>
                <a:effectLst>
                  <a:outerShdw blurRad="38100" dist="38100" dir="2700000" algn="tl">
                    <a:srgbClr val="000000">
                      <a:alpha val="43137"/>
                    </a:srgbClr>
                  </a:outerShdw>
                </a:effectLst>
              </a:rPr>
              <a:t>Στις εισηγμένες επιχειρήσεις η επιστροφή πραγματοποιείται είτε με την πληρωμή μερισμάτων είτε με την επαναγορά μετοχών.</a:t>
            </a:r>
          </a:p>
          <a:p>
            <a:pPr marL="536575" indent="-7938" algn="just">
              <a:buFont typeface="Wingdings" pitchFamily="2" charset="2"/>
              <a:buChar char="Ø"/>
              <a:defRPr/>
            </a:pPr>
            <a:r>
              <a:rPr lang="el-GR" sz="2200" b="1" i="1" dirty="0" smtClean="0">
                <a:solidFill>
                  <a:srgbClr val="990033"/>
                </a:solidFill>
                <a:effectLst>
                  <a:outerShdw blurRad="38100" dist="38100" dir="2700000" algn="tl">
                    <a:srgbClr val="000000">
                      <a:alpha val="43137"/>
                    </a:srgbClr>
                  </a:outerShdw>
                </a:effectLst>
              </a:rPr>
              <a:t>Για τις μη εισηγμένες η επιστροφή περιλαμβάνει συνήθως απλώς την απόσυρση μέρους ή όλων των κεφαλαίων της επιχείρησης εκ μέρους του ιδιοκτήτη της.    </a:t>
            </a:r>
          </a:p>
          <a:p>
            <a:pPr>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effectLst>
                  <a:outerShdw blurRad="38100" dist="38100" dir="2700000" algn="tl">
                    <a:srgbClr val="000000">
                      <a:alpha val="43137"/>
                    </a:srgbClr>
                  </a:outerShdw>
                </a:effectLst>
              </a:rPr>
              <a:t/>
            </a:r>
            <a:br>
              <a:rPr lang="el-GR" sz="3100" b="1" dirty="0" smtClean="0">
                <a:effectLst>
                  <a:outerShdw blurRad="38100" dist="38100" dir="2700000" algn="tl">
                    <a:srgbClr val="000000">
                      <a:alpha val="43137"/>
                    </a:srgbClr>
                  </a:outerShdw>
                </a:effectLst>
              </a:rPr>
            </a:br>
            <a:r>
              <a:rPr lang="el-GR" sz="3100" b="1" dirty="0" smtClean="0">
                <a:effectLst>
                  <a:outerShdw blurRad="38100" dist="38100" dir="2700000" algn="tl">
                    <a:srgbClr val="000000">
                      <a:alpha val="43137"/>
                    </a:srgbClr>
                  </a:outerShdw>
                </a:effectLst>
              </a:rPr>
              <a:t>Ερωτήματα  προς επίλυση για επενδυτικές αποφάσεις</a:t>
            </a:r>
            <a:r>
              <a:rPr lang="el-GR" dirty="0" smtClean="0"/>
              <a:t/>
            </a:r>
            <a:br>
              <a:rPr lang="el-GR" dirty="0" smtClean="0"/>
            </a:br>
            <a:endParaRPr lang="el-GR" dirty="0"/>
          </a:p>
        </p:txBody>
      </p:sp>
      <p:sp>
        <p:nvSpPr>
          <p:cNvPr id="3" name="2 - Θέση περιεχομένου"/>
          <p:cNvSpPr>
            <a:spLocks noGrp="1"/>
          </p:cNvSpPr>
          <p:nvPr>
            <p:ph idx="1"/>
          </p:nvPr>
        </p:nvSpPr>
        <p:spPr>
          <a:xfrm>
            <a:off x="381000" y="1196752"/>
            <a:ext cx="8534400" cy="4929411"/>
          </a:xfrm>
        </p:spPr>
        <p:txBody>
          <a:bodyPr>
            <a:normAutofit/>
          </a:bodyPr>
          <a:lstStyle/>
          <a:p>
            <a:pPr algn="just">
              <a:buClr>
                <a:schemeClr val="accent2"/>
              </a:buClr>
              <a:buFont typeface="Arial" pitchFamily="34" charset="0"/>
              <a:buChar char="•"/>
            </a:pPr>
            <a:r>
              <a:rPr lang="el-GR" dirty="0" smtClean="0"/>
              <a:t> </a:t>
            </a:r>
            <a:r>
              <a:rPr lang="el-GR" sz="2200" b="1" dirty="0" smtClean="0">
                <a:solidFill>
                  <a:srgbClr val="0000FF"/>
                </a:solidFill>
                <a:effectLst>
                  <a:outerShdw blurRad="38100" dist="38100" dir="2700000" algn="tl">
                    <a:srgbClr val="000000">
                      <a:alpha val="43137"/>
                    </a:srgbClr>
                  </a:outerShdw>
                </a:effectLst>
              </a:rPr>
              <a:t>Αν υπάρχει η δυνατότητα επένδυσης σε δυο διαφορετικές επενδύσεις πως θα κάνουμε την βέλτιστη επιλογή;</a:t>
            </a:r>
          </a:p>
          <a:p>
            <a:pPr algn="just">
              <a:buNone/>
            </a:pPr>
            <a:r>
              <a:rPr lang="el-GR" sz="2400" b="1" dirty="0" smtClean="0">
                <a:solidFill>
                  <a:srgbClr val="0000FF"/>
                </a:solidFill>
                <a:effectLst>
                  <a:outerShdw blurRad="38100" dist="38100" dir="2700000" algn="tl">
                    <a:srgbClr val="000000">
                      <a:alpha val="43137"/>
                    </a:srgbClr>
                  </a:outerShdw>
                </a:effectLst>
              </a:rPr>
              <a:t>•   </a:t>
            </a:r>
            <a:r>
              <a:rPr lang="el-GR" sz="2200" b="1" dirty="0" smtClean="0">
                <a:solidFill>
                  <a:srgbClr val="0000FF"/>
                </a:solidFill>
                <a:effectLst>
                  <a:outerShdw blurRad="38100" dist="38100" dir="2700000" algn="tl">
                    <a:srgbClr val="000000">
                      <a:alpha val="43137"/>
                    </a:srgbClr>
                  </a:outerShdw>
                </a:effectLst>
              </a:rPr>
              <a:t>Ποια πρέπει να είναι η απόδοση μιας νέας επένδυσης  ώστε να είναι δικαιολογημένη;</a:t>
            </a:r>
          </a:p>
          <a:p>
            <a:pPr algn="just">
              <a:buNone/>
            </a:pPr>
            <a:r>
              <a:rPr lang="el-GR" sz="2200" b="1" dirty="0" smtClean="0">
                <a:solidFill>
                  <a:srgbClr val="0000FF"/>
                </a:solidFill>
                <a:effectLst>
                  <a:outerShdw blurRad="38100" dist="38100" dir="2700000" algn="tl">
                    <a:srgbClr val="000000">
                      <a:alpha val="43137"/>
                    </a:srgbClr>
                  </a:outerShdw>
                </a:effectLst>
              </a:rPr>
              <a:t>•    Πως μετρώνται οι αποδόσεις επενδύσεων;</a:t>
            </a:r>
          </a:p>
          <a:p>
            <a:pPr algn="just">
              <a:buNone/>
            </a:pPr>
            <a:r>
              <a:rPr lang="el-GR" sz="2200" b="1" dirty="0" smtClean="0">
                <a:solidFill>
                  <a:srgbClr val="0000FF"/>
                </a:solidFill>
                <a:effectLst>
                  <a:outerShdw blurRad="38100" dist="38100" dir="2700000" algn="tl">
                    <a:srgbClr val="000000">
                      <a:alpha val="43137"/>
                    </a:srgbClr>
                  </a:outerShdw>
                </a:effectLst>
              </a:rPr>
              <a:t>•   Ποιος είναι ο άριστος συνδυασμός επενδύσεων που πρέπει να έχει κάποιος;</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76200"/>
            <a:ext cx="7772400" cy="990600"/>
          </a:xfrm>
          <a:solidFill>
            <a:schemeClr val="bg2">
              <a:lumMod val="20000"/>
              <a:lumOff val="80000"/>
            </a:schemeClr>
          </a:solidFill>
        </p:spPr>
        <p:txBody>
          <a:bodyPr>
            <a:normAutofit fontScale="90000"/>
          </a:bodyPr>
          <a:lstStyle/>
          <a:p>
            <a:r>
              <a:rPr lang="el-GR" sz="3100" b="1" dirty="0" smtClean="0">
                <a:solidFill>
                  <a:srgbClr val="0000FF"/>
                </a:solidFill>
                <a:effectLst>
                  <a:outerShdw blurRad="38100" dist="38100" dir="2700000" algn="tl">
                    <a:srgbClr val="000000">
                      <a:alpha val="43137"/>
                    </a:srgbClr>
                  </a:outerShdw>
                </a:effectLst>
              </a:rPr>
              <a:t/>
            </a:r>
            <a:br>
              <a:rPr lang="el-GR" sz="3100" b="1" dirty="0" smtClean="0">
                <a:solidFill>
                  <a:srgbClr val="0000FF"/>
                </a:solidFill>
                <a:effectLst>
                  <a:outerShdw blurRad="38100" dist="38100" dir="2700000" algn="tl">
                    <a:srgbClr val="000000">
                      <a:alpha val="43137"/>
                    </a:srgbClr>
                  </a:outerShdw>
                </a:effectLst>
              </a:rPr>
            </a:br>
            <a:r>
              <a:rPr lang="el-GR" sz="3100" b="1" dirty="0" smtClean="0">
                <a:solidFill>
                  <a:srgbClr val="0000FF"/>
                </a:solidFill>
                <a:effectLst>
                  <a:outerShdw blurRad="38100" dist="38100" dir="2700000" algn="tl">
                    <a:srgbClr val="000000">
                      <a:alpha val="43137"/>
                    </a:srgbClr>
                  </a:outerShdw>
                </a:effectLst>
              </a:rPr>
              <a:t/>
            </a:r>
            <a:br>
              <a:rPr lang="el-GR" sz="3100" b="1" dirty="0" smtClean="0">
                <a:solidFill>
                  <a:srgbClr val="0000FF"/>
                </a:solidFill>
                <a:effectLst>
                  <a:outerShdw blurRad="38100" dist="38100" dir="2700000" algn="tl">
                    <a:srgbClr val="000000">
                      <a:alpha val="43137"/>
                    </a:srgbClr>
                  </a:outerShdw>
                </a:effectLst>
              </a:rPr>
            </a:br>
            <a:r>
              <a:rPr lang="el-GR" sz="3100" b="1" dirty="0" smtClean="0">
                <a:solidFill>
                  <a:srgbClr val="0000FF"/>
                </a:solidFill>
                <a:effectLst>
                  <a:outerShdw blurRad="38100" dist="38100" dir="2700000" algn="tl">
                    <a:srgbClr val="000000">
                      <a:alpha val="43137"/>
                    </a:srgbClr>
                  </a:outerShdw>
                </a:effectLst>
              </a:rPr>
              <a:t>Ερωτήματα  προς επίλυση για Χρηματοδοτικές αποφάσεις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buNone/>
            </a:pPr>
            <a:r>
              <a:rPr lang="el-GR" sz="2200" b="1" dirty="0" smtClean="0">
                <a:solidFill>
                  <a:srgbClr val="800000"/>
                </a:solidFill>
                <a:effectLst>
                  <a:outerShdw blurRad="38100" dist="38100" dir="2700000" algn="tl">
                    <a:srgbClr val="000000">
                      <a:alpha val="43137"/>
                    </a:srgbClr>
                  </a:outerShdw>
                </a:effectLst>
              </a:rPr>
              <a:t>• Πως θα αγοράσει και θα χρηματοδοτήσει η εταιρία τα </a:t>
            </a:r>
          </a:p>
          <a:p>
            <a:pPr algn="just">
              <a:buNone/>
            </a:pPr>
            <a:r>
              <a:rPr lang="el-GR" sz="2200" b="1" dirty="0" smtClean="0">
                <a:solidFill>
                  <a:srgbClr val="800000"/>
                </a:solidFill>
                <a:effectLst>
                  <a:outerShdw blurRad="38100" dist="38100" dir="2700000" algn="tl">
                    <a:srgbClr val="000000">
                      <a:alpha val="43137"/>
                    </a:srgbClr>
                  </a:outerShdw>
                </a:effectLst>
              </a:rPr>
              <a:t>αποθέματα, τον εξοπλισμό και τα άλλα περιουσιακά στοιχεία;</a:t>
            </a:r>
          </a:p>
          <a:p>
            <a:pPr algn="just">
              <a:buNone/>
            </a:pPr>
            <a:r>
              <a:rPr lang="el-GR" sz="2200" b="1" dirty="0" smtClean="0">
                <a:solidFill>
                  <a:srgbClr val="800000"/>
                </a:solidFill>
                <a:effectLst>
                  <a:outerShdw blurRad="38100" dist="38100" dir="2700000" algn="tl">
                    <a:srgbClr val="000000">
                      <a:alpha val="43137"/>
                    </a:srgbClr>
                  </a:outerShdw>
                </a:effectLst>
              </a:rPr>
              <a:t>• Πρέπει να δανειστεί ή να χρησιμοποιήσει ίδια </a:t>
            </a:r>
          </a:p>
          <a:p>
            <a:pPr algn="just">
              <a:buNone/>
            </a:pPr>
            <a:r>
              <a:rPr lang="el-GR" sz="2200" b="1" dirty="0" smtClean="0">
                <a:solidFill>
                  <a:srgbClr val="800000"/>
                </a:solidFill>
                <a:effectLst>
                  <a:outerShdw blurRad="38100" dist="38100" dir="2700000" algn="tl">
                    <a:srgbClr val="000000">
                      <a:alpha val="43137"/>
                    </a:srgbClr>
                  </a:outerShdw>
                </a:effectLst>
              </a:rPr>
              <a:t>κεφάλαια;</a:t>
            </a:r>
          </a:p>
          <a:p>
            <a:pPr algn="just">
              <a:buNone/>
            </a:pPr>
            <a:r>
              <a:rPr lang="el-GR" sz="2200" b="1" dirty="0" smtClean="0">
                <a:solidFill>
                  <a:srgbClr val="800000"/>
                </a:solidFill>
                <a:effectLst>
                  <a:outerShdw blurRad="38100" dist="38100" dir="2700000" algn="tl">
                    <a:srgbClr val="000000">
                      <a:alpha val="43137"/>
                    </a:srgbClr>
                  </a:outerShdw>
                </a:effectLst>
              </a:rPr>
              <a:t>• Ποια είναι η πιο κατάλληλη  πηγή χρηματοδότησης;</a:t>
            </a:r>
          </a:p>
          <a:p>
            <a:pPr algn="just">
              <a:buNone/>
            </a:pPr>
            <a:r>
              <a:rPr lang="el-GR" sz="2200" b="1" dirty="0" smtClean="0">
                <a:solidFill>
                  <a:srgbClr val="800000"/>
                </a:solidFill>
                <a:effectLst>
                  <a:outerShdw blurRad="38100" dist="38100" dir="2700000" algn="tl">
                    <a:srgbClr val="000000">
                      <a:alpha val="43137"/>
                    </a:srgbClr>
                  </a:outerShdw>
                </a:effectLst>
              </a:rPr>
              <a:t>• Είναι καλύτερη η αγορά ή το ενοίκιο;</a:t>
            </a:r>
          </a:p>
          <a:p>
            <a:pPr algn="just">
              <a:buNone/>
            </a:pPr>
            <a:r>
              <a:rPr lang="el-GR" sz="2200" b="1" dirty="0" smtClean="0">
                <a:solidFill>
                  <a:srgbClr val="800000"/>
                </a:solidFill>
                <a:effectLst>
                  <a:outerShdw blurRad="38100" dist="38100" dir="2700000" algn="tl">
                    <a:srgbClr val="000000">
                      <a:alpha val="43137"/>
                    </a:srgbClr>
                  </a:outerShdw>
                </a:effectLst>
              </a:rPr>
              <a:t>• Πως θα επηρεαστεί η κερδοφορία αν αυξηθεί ο δανεισμός;</a:t>
            </a:r>
            <a:endParaRPr lang="el-GR" sz="2200" b="1" dirty="0">
              <a:solidFill>
                <a:srgbClr val="800000"/>
              </a:solidFill>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smtClean="0">
                <a:effectLst>
                  <a:outerShdw blurRad="38100" dist="38100" dir="2700000" algn="tl">
                    <a:srgbClr val="000000">
                      <a:alpha val="43137"/>
                    </a:srgbClr>
                  </a:outerShdw>
                </a:effectLst>
              </a:rPr>
              <a:t>Ερωτήματα Μερίσματος</a:t>
            </a:r>
            <a:br>
              <a:rPr lang="el-GR" sz="2800" b="1" dirty="0" smtClean="0">
                <a:effectLst>
                  <a:outerShdw blurRad="38100" dist="38100" dir="2700000" algn="tl">
                    <a:srgbClr val="000000">
                      <a:alpha val="43137"/>
                    </a:srgbClr>
                  </a:outerShdw>
                </a:effectLst>
              </a:rPr>
            </a:br>
            <a:endParaRPr lang="el-GR" sz="28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67544" y="1196752"/>
            <a:ext cx="8524056" cy="4929411"/>
          </a:xfrm>
        </p:spPr>
        <p:txBody>
          <a:bodyPr>
            <a:normAutofit/>
          </a:bodyPr>
          <a:lstStyle/>
          <a:p>
            <a:pPr>
              <a:buNone/>
            </a:pPr>
            <a:r>
              <a:rPr lang="el-GR" sz="2200" dirty="0" smtClean="0">
                <a:solidFill>
                  <a:srgbClr val="0000FF"/>
                </a:solidFill>
              </a:rPr>
              <a:t>• </a:t>
            </a:r>
            <a:r>
              <a:rPr lang="el-GR" sz="2200" b="1" dirty="0" smtClean="0">
                <a:solidFill>
                  <a:srgbClr val="0000FF"/>
                </a:solidFill>
                <a:effectLst>
                  <a:outerShdw blurRad="38100" dist="38100" dir="2700000" algn="tl">
                    <a:srgbClr val="000000">
                      <a:alpha val="43137"/>
                    </a:srgbClr>
                  </a:outerShdw>
                </a:effectLst>
              </a:rPr>
              <a:t>Πρέπει να διανεμηθούν τα κέρδη στους μετόχους της εταιρίας αφού πληρωθούν όλες οι υποχρεώσεις;</a:t>
            </a:r>
          </a:p>
          <a:p>
            <a:pPr>
              <a:buNone/>
            </a:pPr>
            <a:r>
              <a:rPr lang="el-GR" sz="2200" b="1" dirty="0" smtClean="0">
                <a:solidFill>
                  <a:srgbClr val="0000FF"/>
                </a:solidFill>
                <a:effectLst>
                  <a:outerShdw blurRad="38100" dist="38100" dir="2700000" algn="tl">
                    <a:srgbClr val="000000">
                      <a:alpha val="43137"/>
                    </a:srgbClr>
                  </a:outerShdw>
                </a:effectLst>
              </a:rPr>
              <a:t>• Πόσα από τα κέρδη  πρέπει να διανεμηθούν;</a:t>
            </a:r>
          </a:p>
          <a:p>
            <a:pPr>
              <a:buNone/>
            </a:pPr>
            <a:r>
              <a:rPr lang="el-GR" sz="2200" b="1" dirty="0" smtClean="0">
                <a:solidFill>
                  <a:srgbClr val="0000FF"/>
                </a:solidFill>
                <a:effectLst>
                  <a:outerShdw blurRad="38100" dist="38100" dir="2700000" algn="tl">
                    <a:srgbClr val="000000">
                      <a:alpha val="43137"/>
                    </a:srgbClr>
                  </a:outerShdw>
                </a:effectLst>
              </a:rPr>
              <a:t>• Με τι μορφή πρέπει να διανεμηθούν τα κέρδη;</a:t>
            </a:r>
          </a:p>
          <a:p>
            <a:pPr>
              <a:buNone/>
            </a:pPr>
            <a:r>
              <a:rPr lang="el-GR" sz="2200" b="1" dirty="0" smtClean="0">
                <a:solidFill>
                  <a:srgbClr val="0000FF"/>
                </a:solidFill>
                <a:effectLst>
                  <a:outerShdw blurRad="38100" dist="38100" dir="2700000" algn="tl">
                    <a:srgbClr val="000000">
                      <a:alpha val="43137"/>
                    </a:srgbClr>
                  </a:outerShdw>
                </a:effectLst>
              </a:rPr>
              <a:t>• Τι επιθυμούν οι μέτοχοι;</a:t>
            </a:r>
          </a:p>
          <a:p>
            <a:pPr>
              <a:buNone/>
            </a:pPr>
            <a:r>
              <a:rPr lang="el-GR" sz="2200" b="1" dirty="0" smtClean="0">
                <a:solidFill>
                  <a:srgbClr val="0000FF"/>
                </a:solidFill>
                <a:effectLst>
                  <a:outerShdw blurRad="38100" dist="38100" dir="2700000" algn="tl">
                    <a:srgbClr val="000000">
                      <a:alpha val="43137"/>
                    </a:srgbClr>
                  </a:outerShdw>
                </a:effectLst>
              </a:rPr>
              <a:t>• Πως μπορεί να επηρεαστεί μέσω των μερισμάτων η σύνθεση των μετόχων, η διοίκηση της εταιρίας και το κόστος χρηματοδότησης;</a:t>
            </a:r>
          </a:p>
          <a:p>
            <a:pPr>
              <a:buNone/>
            </a:pP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438400" y="1149351"/>
          <a:ext cx="4616450" cy="5556249"/>
        </p:xfrm>
        <a:graphic>
          <a:graphicData uri="http://schemas.openxmlformats.org/drawingml/2006/table">
            <a:tbl>
              <a:tblPr/>
              <a:tblGrid>
                <a:gridCol w="1423016"/>
                <a:gridCol w="1655175"/>
                <a:gridCol w="1538259"/>
              </a:tblGrid>
              <a:tr h="253933">
                <a:tc>
                  <a:txBody>
                    <a:bodyPr/>
                    <a:lstStyle/>
                    <a:p>
                      <a:pPr marL="0" marR="0" lvl="0" indent="0" algn="l" defTabSz="914400" rtl="0" eaLnBrk="0" fontAlgn="base" latinLnBrk="0" hangingPunct="0">
                        <a:lnSpc>
                          <a:spcPct val="100000"/>
                        </a:lnSpc>
                        <a:spcBef>
                          <a:spcPct val="0"/>
                        </a:spcBef>
                        <a:spcAft>
                          <a:spcPct val="0"/>
                        </a:spcAft>
                        <a:buClrTx/>
                        <a:buSzTx/>
                        <a:buFont typeface="Times New Roman" pitchFamily="18" charset="0"/>
                        <a:buNone/>
                        <a:tabLst/>
                      </a:pP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Εταιρεία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έσοδα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σε</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δις</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για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το</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2007 ή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το</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2008)</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Πρόσφατη επενδυτική απόφαση</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Πρόσφατη χρηματοδοτική απόφαση</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0399">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Boeing (61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Ξεκίνησε</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την</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παραγωγή</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του</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αεροσκάφους</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787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Dreamliner</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με</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προβλεπόμενο</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κόστος</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άνω</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των 10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δις</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δολαρίων</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Οι χρηματοροές από τις δραστηριότητές της, επέτρεψαν στην Boeing να αποπληρώσει μέρος του χρέους της και να επαναγοράσει μετοχές της, αξίας 2,8 δις δολαρίων.</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721">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Royal Dutch Shell (458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Επενδύει σε ένα κοίτασμα πετρελαίου και αερίου σε μεγάλο θαλάσσιο βάθος στον Κόλπο του Μεξικού, αξίας 1,5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2008 επέστρεψε στους μετόχους της 13,1 δις δολάρια σε μετρητά, επαναγοράζοντας τις μετοχές τους.</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721">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Toyota (26.289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2008 άνοιξε νέες εγκαταστάσεις μηχανολογίας και ελέγχων ασφαλείας στο Μίσιγκαν.</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Επέστρεψε 431 δις γεν στους μετόχους της με τη μορφή μερισμάτων.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0172">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GlaxoSmithKline (24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2008 δαπάνησε 3,7 δις στερλίνες για έρευνα και ανάπτυξη σε νέα φάρμακα.</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Χρηματοδότησε τις δαπάνες Ε&amp;Α κυρίως επανεπενδύοντας τις χρηματοροές που απέφεραν οι πωλήσεις φαρμακευτικών προϊόντων.</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721">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Wal-Mart (379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Το</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2008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ανακοίνωσε</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σχέδια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για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την</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επένδυση</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άνω</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του</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ενός</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δις</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δολαρίων</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σε</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90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νέα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καταστήματα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στη</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Βραζιλία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2008 άντλησε 2,5 δις δολάρια μέσω της έκδοσης ομολόγων 5ετούς και 30ετούς διάρκειας.</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721">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Union Pacific (18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2007 απόκτησε 315 νέες σιδηροδρομικές μηχανές.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Χρηματοδότησε την επένδυσή της στις μηχανές κυρίως με μακροχρόνιες συμβάσεις μίσθωσης.</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0900">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Wells Fargo (52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2008 εξαγόρασε τη Wachovia Bank έναντι 15,1 δις δολαρίων.</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Χρηματοδότησε την εξαγορά μέσω ανταλλαγής μετοχών.</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721">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LVMH (17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Εξαγόρασε την ισπανική οινοποιία Bodega Numanthia Termes.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Το 2007 εξέδωσε ομόλογο εξαετούς διάρκειας, αντλώντας 300 εκατομμύρια ελβετικά φράγκα.</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2240">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Lenovo (16 δις $)</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smtClean="0">
                          <a:ln>
                            <a:noFill/>
                          </a:ln>
                          <a:solidFill>
                            <a:srgbClr val="000000"/>
                          </a:solidFill>
                          <a:effectLst/>
                          <a:latin typeface="Times New Roman" pitchFamily="18" charset="0"/>
                          <a:cs typeface="Times New Roman" pitchFamily="18" charset="0"/>
                        </a:rPr>
                        <a:t>Επέκτεινε την αλυσίδα της καταστημάτων λιανικής πώλησης έτσι ώστε να καλύπτει πάνω από 2.000 πόλεις.</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50000"/>
                        </a:lnSpc>
                        <a:spcBef>
                          <a:spcPct val="0"/>
                        </a:spcBef>
                        <a:spcAft>
                          <a:spcPct val="0"/>
                        </a:spcAft>
                        <a:buClrTx/>
                        <a:buSzTx/>
                        <a:buFont typeface="Times New Roman" pitchFamily="18" charset="0"/>
                        <a:buNone/>
                        <a:tabLst/>
                      </a:pP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Δανείστηκε</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από</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όμιλο</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τραπεζών</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400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εκατομμύρια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δολάρια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για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 5 </a:t>
                      </a:r>
                      <a:r>
                        <a:rPr kumimoji="0" lang="en-US" sz="700" b="0" i="0" u="none" strike="noStrike" cap="none" normalizeH="0" baseline="0" dirty="0" err="1" smtClean="0">
                          <a:ln>
                            <a:noFill/>
                          </a:ln>
                          <a:solidFill>
                            <a:srgbClr val="000000"/>
                          </a:solidFill>
                          <a:effectLst/>
                          <a:latin typeface="Times New Roman" pitchFamily="18" charset="0"/>
                          <a:cs typeface="Times New Roman" pitchFamily="18" charset="0"/>
                        </a:rPr>
                        <a:t>χρόνια</a:t>
                      </a:r>
                      <a:r>
                        <a:rPr kumimoji="0" lang="en-US" sz="7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55609" marR="55609"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4384" name="Rectangle 15"/>
          <p:cNvSpPr>
            <a:spLocks noGrp="1" noChangeArrowheads="1"/>
          </p:cNvSpPr>
          <p:nvPr>
            <p:ph type="title"/>
          </p:nvPr>
        </p:nvSpPr>
        <p:spPr>
          <a:xfrm>
            <a:off x="609600" y="0"/>
            <a:ext cx="8229600" cy="990600"/>
          </a:xfrm>
          <a:noFill/>
        </p:spPr>
        <p:txBody>
          <a:bodyPr/>
          <a:lstStyle/>
          <a:p>
            <a:r>
              <a:rPr lang="en-US" sz="4000" smtClean="0"/>
              <a:t>Επενδυτικές και χρηματοδοτικές αποφάσεις</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AutoShape 8"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33796" name="AutoShape 10"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33797" name="AutoShape 12"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33798" name="Rectangle 6"/>
          <p:cNvSpPr>
            <a:spLocks noChangeArrowheads="1"/>
          </p:cNvSpPr>
          <p:nvPr/>
        </p:nvSpPr>
        <p:spPr bwMode="auto">
          <a:xfrm>
            <a:off x="250825" y="1125538"/>
            <a:ext cx="8351838" cy="396875"/>
          </a:xfrm>
          <a:prstGeom prst="rect">
            <a:avLst/>
          </a:prstGeom>
          <a:noFill/>
          <a:ln w="9525">
            <a:noFill/>
            <a:miter lim="800000"/>
            <a:headEnd/>
            <a:tailEnd/>
          </a:ln>
        </p:spPr>
        <p:txBody>
          <a:bodyPr>
            <a:spAutoFit/>
          </a:bodyPr>
          <a:lstStyle/>
          <a:p>
            <a:endParaRPr lang="el-GR" sz="2000">
              <a:solidFill>
                <a:schemeClr val="bg1"/>
              </a:solidFill>
              <a:latin typeface="Trebuchet MS" pitchFamily="34" charset="0"/>
            </a:endParaRPr>
          </a:p>
        </p:txBody>
      </p:sp>
      <p:sp>
        <p:nvSpPr>
          <p:cNvPr id="33799" name="Rectangle 7"/>
          <p:cNvSpPr>
            <a:spLocks noChangeArrowheads="1"/>
          </p:cNvSpPr>
          <p:nvPr/>
        </p:nvSpPr>
        <p:spPr bwMode="auto">
          <a:xfrm>
            <a:off x="685800" y="990600"/>
            <a:ext cx="8278813" cy="4770537"/>
          </a:xfrm>
          <a:prstGeom prst="rect">
            <a:avLst/>
          </a:prstGeom>
          <a:noFill/>
          <a:ln w="9525">
            <a:noFill/>
            <a:miter lim="800000"/>
            <a:headEnd/>
            <a:tailEnd/>
          </a:ln>
        </p:spPr>
        <p:txBody>
          <a:bodyPr wrap="square">
            <a:spAutoFit/>
          </a:bodyPr>
          <a:lstStyle/>
          <a:p>
            <a:r>
              <a:rPr lang="el-GR" sz="1600" b="1" dirty="0">
                <a:solidFill>
                  <a:srgbClr val="FF0000"/>
                </a:solidFill>
                <a:effectLst>
                  <a:outerShdw blurRad="38100" dist="38100" dir="2700000" algn="tl">
                    <a:srgbClr val="000000">
                      <a:alpha val="43137"/>
                    </a:srgbClr>
                  </a:outerShdw>
                </a:effectLst>
                <a:latin typeface="Calibri" pitchFamily="34" charset="0"/>
                <a:cs typeface="Calibri" pitchFamily="34" charset="0"/>
              </a:rPr>
              <a:t>Ανώνυμος Εταιρεία</a:t>
            </a:r>
          </a:p>
          <a:p>
            <a:r>
              <a:rPr lang="el-GR" sz="1600" b="1" dirty="0">
                <a:effectLst>
                  <a:outerShdw blurRad="38100" dist="38100" dir="2700000" algn="tl">
                    <a:srgbClr val="000000">
                      <a:alpha val="43137"/>
                    </a:srgbClr>
                  </a:outerShdw>
                </a:effectLst>
                <a:latin typeface="Calibri" pitchFamily="34" charset="0"/>
                <a:cs typeface="Calibri" pitchFamily="34" charset="0"/>
              </a:rPr>
              <a:t>Η Ανώνυμος Εταιρεία (ΑΕ) είναι η πιο κλασσική κεφαλαιουχική εταιρεία. </a:t>
            </a:r>
            <a:r>
              <a:rPr lang="el-GR" sz="1600" b="1" dirty="0" smtClean="0">
                <a:effectLst>
                  <a:outerShdw blurRad="38100" dist="38100" dir="2700000" algn="tl">
                    <a:srgbClr val="000000">
                      <a:alpha val="43137"/>
                    </a:srgbClr>
                  </a:outerShdw>
                </a:effectLst>
                <a:latin typeface="Calibri" pitchFamily="34" charset="0"/>
                <a:cs typeface="Calibri" pitchFamily="34" charset="0"/>
              </a:rPr>
              <a:t>Σύμφωνα με το νόμο αποτελεί νομικό πρόσωπο που ανήκει στους μετόχους  του. Έχει </a:t>
            </a:r>
            <a:r>
              <a:rPr lang="el-GR" sz="1600" b="1" dirty="0">
                <a:effectLst>
                  <a:outerShdw blurRad="38100" dist="38100" dir="2700000" algn="tl">
                    <a:srgbClr val="000000">
                      <a:alpha val="43137"/>
                    </a:srgbClr>
                  </a:outerShdw>
                </a:effectLst>
                <a:latin typeface="Calibri" pitchFamily="34" charset="0"/>
                <a:cs typeface="Calibri" pitchFamily="34" charset="0"/>
              </a:rPr>
              <a:t>δική </a:t>
            </a:r>
            <a:r>
              <a:rPr lang="el-GR" sz="1600" b="1" dirty="0" smtClean="0">
                <a:effectLst>
                  <a:outerShdw blurRad="38100" dist="38100" dir="2700000" algn="tl">
                    <a:srgbClr val="000000">
                      <a:alpha val="43137"/>
                    </a:srgbClr>
                  </a:outerShdw>
                </a:effectLst>
                <a:latin typeface="Calibri" pitchFamily="34" charset="0"/>
                <a:cs typeface="Calibri" pitchFamily="34" charset="0"/>
              </a:rPr>
              <a:t>της περιουσία</a:t>
            </a:r>
            <a:r>
              <a:rPr lang="el-GR" sz="1600" b="1" dirty="0">
                <a:effectLst>
                  <a:outerShdw blurRad="38100" dist="38100" dir="2700000" algn="tl">
                    <a:srgbClr val="000000">
                      <a:alpha val="43137"/>
                    </a:srgbClr>
                  </a:outerShdw>
                </a:effectLst>
                <a:latin typeface="Calibri" pitchFamily="34" charset="0"/>
                <a:cs typeface="Calibri" pitchFamily="34" charset="0"/>
              </a:rPr>
              <a:t>, υποχρεώσεις και δικαιώματα. </a:t>
            </a:r>
            <a:r>
              <a:rPr lang="el-GR" sz="1600" b="1" dirty="0" smtClean="0">
                <a:effectLst>
                  <a:outerShdw blurRad="38100" dist="38100" dir="2700000" algn="tl">
                    <a:srgbClr val="000000">
                      <a:alpha val="43137"/>
                    </a:srgbClr>
                  </a:outerShdw>
                </a:effectLst>
                <a:latin typeface="Calibri" pitchFamily="34" charset="0"/>
                <a:cs typeface="Calibri" pitchFamily="34" charset="0"/>
              </a:rPr>
              <a:t>Μπορεί να συνάπτει συμβάσεις, να δανείζεται ή να δανείζει  χρήματα και να καταθέτει ή να δέχεται μηνύσεις. Η Α.Ε. μπορεί να υποβάλλει  προσφορά εξαγοράς μιας άλλης  και κατόπιν να συγχωνεύσει τις δυο επιχειρήσεις.</a:t>
            </a:r>
          </a:p>
          <a:p>
            <a:r>
              <a:rPr lang="el-GR" sz="1600" b="1" dirty="0" smtClean="0">
                <a:effectLst>
                  <a:outerShdw blurRad="38100" dist="38100" dir="2700000" algn="tl">
                    <a:srgbClr val="000000">
                      <a:alpha val="43137"/>
                    </a:srgbClr>
                  </a:outerShdw>
                </a:effectLst>
                <a:latin typeface="Calibri" pitchFamily="34" charset="0"/>
                <a:cs typeface="Calibri" pitchFamily="34" charset="0"/>
              </a:rPr>
              <a:t>Για </a:t>
            </a:r>
            <a:r>
              <a:rPr lang="el-GR" sz="1600" b="1" dirty="0">
                <a:effectLst>
                  <a:outerShdw blurRad="38100" dist="38100" dir="2700000" algn="tl">
                    <a:srgbClr val="000000">
                      <a:alpha val="43137"/>
                    </a:srgbClr>
                  </a:outerShdw>
                </a:effectLst>
                <a:latin typeface="Calibri" pitchFamily="34" charset="0"/>
                <a:cs typeface="Calibri" pitchFamily="34" charset="0"/>
              </a:rPr>
              <a:t>την επιδίωξη του σκοπού της </a:t>
            </a:r>
            <a:r>
              <a:rPr lang="el-GR" sz="1600" b="1" dirty="0" smtClean="0">
                <a:effectLst>
                  <a:outerShdw blurRad="38100" dist="38100" dir="2700000" algn="tl">
                    <a:srgbClr val="000000">
                      <a:alpha val="43137"/>
                    </a:srgbClr>
                  </a:outerShdw>
                </a:effectLst>
                <a:latin typeface="Calibri" pitchFamily="34" charset="0"/>
                <a:cs typeface="Calibri" pitchFamily="34" charset="0"/>
              </a:rPr>
              <a:t>χρησιμοποιεί</a:t>
            </a:r>
            <a:r>
              <a:rPr lang="en-US" sz="1600" b="1" dirty="0" smtClean="0">
                <a:effectLst>
                  <a:outerShdw blurRad="38100" dist="38100" dir="2700000" algn="tl">
                    <a:srgbClr val="000000">
                      <a:alpha val="43137"/>
                    </a:srgbClr>
                  </a:outerShdw>
                </a:effectLst>
                <a:latin typeface="Calibri" pitchFamily="34" charset="0"/>
                <a:cs typeface="Calibri" pitchFamily="34" charset="0"/>
              </a:rPr>
              <a:t> </a:t>
            </a:r>
            <a:r>
              <a:rPr lang="el-GR" sz="1600" b="1" dirty="0" smtClean="0">
                <a:effectLst>
                  <a:outerShdw blurRad="38100" dist="38100" dir="2700000" algn="tl">
                    <a:srgbClr val="000000">
                      <a:alpha val="43137"/>
                    </a:srgbClr>
                  </a:outerShdw>
                </a:effectLst>
                <a:latin typeface="Calibri" pitchFamily="34" charset="0"/>
                <a:cs typeface="Calibri" pitchFamily="34" charset="0"/>
              </a:rPr>
              <a:t>καθορισμένο </a:t>
            </a:r>
            <a:r>
              <a:rPr lang="el-GR" sz="1600" b="1" dirty="0">
                <a:effectLst>
                  <a:outerShdw blurRad="38100" dist="38100" dir="2700000" algn="tl">
                    <a:srgbClr val="000000">
                      <a:alpha val="43137"/>
                    </a:srgbClr>
                  </a:outerShdw>
                </a:effectLst>
                <a:latin typeface="Calibri" pitchFamily="34" charset="0"/>
                <a:cs typeface="Calibri" pitchFamily="34" charset="0"/>
              </a:rPr>
              <a:t>κεφάλαιο, το οποίο διαιρείται σε πολλά ισόποσα μερίδια </a:t>
            </a:r>
            <a:r>
              <a:rPr lang="el-GR" sz="1600" b="1" dirty="0" smtClean="0">
                <a:effectLst>
                  <a:outerShdw blurRad="38100" dist="38100" dir="2700000" algn="tl">
                    <a:srgbClr val="000000">
                      <a:alpha val="43137"/>
                    </a:srgbClr>
                  </a:outerShdw>
                </a:effectLst>
                <a:latin typeface="Calibri" pitchFamily="34" charset="0"/>
                <a:cs typeface="Calibri" pitchFamily="34" charset="0"/>
              </a:rPr>
              <a:t>ελεύθερα μεταβιβάσιμα </a:t>
            </a:r>
            <a:r>
              <a:rPr lang="el-GR" sz="1600" b="1" dirty="0">
                <a:effectLst>
                  <a:outerShdw blurRad="38100" dist="38100" dir="2700000" algn="tl">
                    <a:srgbClr val="000000">
                      <a:alpha val="43137"/>
                    </a:srgbClr>
                  </a:outerShdw>
                </a:effectLst>
                <a:latin typeface="Calibri" pitchFamily="34" charset="0"/>
                <a:cs typeface="Calibri" pitchFamily="34" charset="0"/>
              </a:rPr>
              <a:t>που ονομάζονται μετοχές. Το κατώτατο όριο κεφαλαίου της ΑΕ </a:t>
            </a:r>
            <a:r>
              <a:rPr lang="el-GR" sz="1600" b="1" dirty="0" smtClean="0">
                <a:effectLst>
                  <a:outerShdw blurRad="38100" dist="38100" dir="2700000" algn="tl">
                    <a:srgbClr val="000000">
                      <a:alpha val="43137"/>
                    </a:srgbClr>
                  </a:outerShdw>
                </a:effectLst>
                <a:latin typeface="Calibri" pitchFamily="34" charset="0"/>
                <a:cs typeface="Calibri" pitchFamily="34" charset="0"/>
              </a:rPr>
              <a:t>έχει διαμορφωθεί σήμερα σε € </a:t>
            </a:r>
            <a:r>
              <a:rPr lang="en-US" sz="1600" b="1" dirty="0" smtClean="0">
                <a:effectLst>
                  <a:outerShdw blurRad="38100" dist="38100" dir="2700000" algn="tl">
                    <a:srgbClr val="000000">
                      <a:alpha val="43137"/>
                    </a:srgbClr>
                  </a:outerShdw>
                </a:effectLst>
                <a:latin typeface="Calibri" pitchFamily="34" charset="0"/>
                <a:cs typeface="Calibri" pitchFamily="34" charset="0"/>
              </a:rPr>
              <a:t>24</a:t>
            </a:r>
            <a:r>
              <a:rPr lang="el-GR" sz="1600" b="1" dirty="0" smtClean="0">
                <a:effectLst>
                  <a:outerShdw blurRad="38100" dist="38100" dir="2700000" algn="tl">
                    <a:srgbClr val="000000">
                      <a:alpha val="43137"/>
                    </a:srgbClr>
                  </a:outerShdw>
                </a:effectLst>
                <a:latin typeface="Calibri" pitchFamily="34" charset="0"/>
                <a:cs typeface="Calibri" pitchFamily="34" charset="0"/>
              </a:rPr>
              <a:t>.000 </a:t>
            </a:r>
            <a:r>
              <a:rPr lang="el-GR" sz="1600" b="1" dirty="0">
                <a:effectLst>
                  <a:outerShdw blurRad="38100" dist="38100" dir="2700000" algn="tl">
                    <a:srgbClr val="000000">
                      <a:alpha val="43137"/>
                    </a:srgbClr>
                  </a:outerShdw>
                </a:effectLst>
                <a:latin typeface="Calibri" pitchFamily="34" charset="0"/>
                <a:cs typeface="Calibri" pitchFamily="34" charset="0"/>
              </a:rPr>
              <a:t>που πρέπει να καταβληθεί ολόκληρο και πλήρως κατά τη σύσταση της εταιρείας.</a:t>
            </a:r>
          </a:p>
          <a:p>
            <a:endParaRPr lang="el-GR" sz="1600" b="1" dirty="0">
              <a:effectLst>
                <a:outerShdw blurRad="38100" dist="38100" dir="2700000" algn="tl">
                  <a:srgbClr val="000000">
                    <a:alpha val="43137"/>
                  </a:srgbClr>
                </a:outerShdw>
              </a:effectLst>
              <a:latin typeface="Calibri" pitchFamily="34" charset="0"/>
              <a:cs typeface="Calibri" pitchFamily="34" charset="0"/>
            </a:endParaRPr>
          </a:p>
          <a:p>
            <a:r>
              <a:rPr lang="el-GR" sz="16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Βασικά χαρακτηριστικά της Α.Ε.:</a:t>
            </a:r>
          </a:p>
          <a:p>
            <a:r>
              <a:rPr lang="el-GR" sz="1600" b="1" dirty="0" smtClean="0">
                <a:effectLst>
                  <a:outerShdw blurRad="38100" dist="38100" dir="2700000" algn="tl">
                    <a:srgbClr val="000000">
                      <a:alpha val="43137"/>
                    </a:srgbClr>
                  </a:outerShdw>
                </a:effectLst>
                <a:latin typeface="Calibri" pitchFamily="34" charset="0"/>
                <a:cs typeface="Calibri" pitchFamily="34" charset="0"/>
              </a:rPr>
              <a:t>• Είναι από το νόμο εμπορική εταιρεία ακόμα και αν ο σκοπός της είναι μη εμπορικός.</a:t>
            </a:r>
          </a:p>
          <a:p>
            <a:endParaRPr lang="el-GR" sz="1600" b="1" dirty="0">
              <a:effectLst>
                <a:outerShdw blurRad="38100" dist="38100" dir="2700000" algn="tl">
                  <a:srgbClr val="000000">
                    <a:alpha val="43137"/>
                  </a:srgbClr>
                </a:outerShdw>
              </a:effectLst>
              <a:latin typeface="Calibri" pitchFamily="34" charset="0"/>
              <a:cs typeface="Calibri" pitchFamily="34" charset="0"/>
            </a:endParaRPr>
          </a:p>
          <a:p>
            <a:r>
              <a:rPr lang="el-GR" sz="1600" b="1" dirty="0">
                <a:effectLst>
                  <a:outerShdw blurRad="38100" dist="38100" dir="2700000" algn="tl">
                    <a:srgbClr val="000000">
                      <a:alpha val="43137"/>
                    </a:srgbClr>
                  </a:outerShdw>
                </a:effectLst>
                <a:latin typeface="Calibri" pitchFamily="34" charset="0"/>
                <a:cs typeface="Calibri" pitchFamily="34" charset="0"/>
              </a:rPr>
              <a:t>• Η διαίρεση του κεφαλαίου σε ίσα μερίδια, τις μετοχές, που είναι αξιόγραφα, μεταβιβαζόμενα εύκολα. Αν είναι εισηγμένες στο Χρηματιστήριο μεταβιβάζονται μέσω του Χρηματιστηρίου, αν δεν είναι εισηγμένες με συμβολαιογραφικό έγγραφο, θεωρημένο από τον Προϊστάμενο της Δ.Ο.Υ.</a:t>
            </a:r>
          </a:p>
          <a:p>
            <a:endParaRPr lang="el-GR" sz="1600" b="1" dirty="0">
              <a:effectLst>
                <a:outerShdw blurRad="38100" dist="38100" dir="2700000" algn="tl">
                  <a:srgbClr val="000000">
                    <a:alpha val="43137"/>
                  </a:srgbClr>
                </a:outerShdw>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62000" y="1524000"/>
            <a:ext cx="8077200" cy="3785652"/>
          </a:xfrm>
          <a:prstGeom prst="rect">
            <a:avLst/>
          </a:prstGeom>
        </p:spPr>
        <p:txBody>
          <a:bodyPr wrap="square">
            <a:spAutoFit/>
          </a:bodyPr>
          <a:lstStyle/>
          <a:p>
            <a:r>
              <a:rPr lang="el-GR" sz="1600" b="1" dirty="0" smtClean="0">
                <a:effectLst>
                  <a:outerShdw blurRad="38100" dist="38100" dir="2700000" algn="tl">
                    <a:srgbClr val="000000">
                      <a:alpha val="43137"/>
                    </a:srgbClr>
                  </a:outerShdw>
                </a:effectLst>
                <a:latin typeface="Calibri" pitchFamily="34" charset="0"/>
                <a:cs typeface="Calibri" pitchFamily="34" charset="0"/>
              </a:rPr>
              <a:t>• Οι μέτοχοι ευθύνονται κατά το ύψος της εισφοράς τους στην εταιρεία (περιορισμένη ευθύνη).</a:t>
            </a:r>
          </a:p>
          <a:p>
            <a:endParaRPr lang="el-GR" sz="1600" b="1" dirty="0" smtClean="0">
              <a:effectLst>
                <a:outerShdw blurRad="38100" dist="38100" dir="2700000" algn="tl">
                  <a:srgbClr val="000000">
                    <a:alpha val="43137"/>
                  </a:srgbClr>
                </a:outerShdw>
              </a:effectLst>
              <a:latin typeface="Calibri" pitchFamily="34" charset="0"/>
              <a:cs typeface="Calibri" pitchFamily="34" charset="0"/>
            </a:endParaRPr>
          </a:p>
          <a:p>
            <a:r>
              <a:rPr lang="el-GR" sz="1600" b="1" dirty="0" smtClean="0">
                <a:effectLst>
                  <a:outerShdw blurRad="38100" dist="38100" dir="2700000" algn="tl">
                    <a:srgbClr val="000000">
                      <a:alpha val="43137"/>
                    </a:srgbClr>
                  </a:outerShdw>
                </a:effectLst>
                <a:latin typeface="Calibri" pitchFamily="34" charset="0"/>
                <a:cs typeface="Calibri" pitchFamily="34" charset="0"/>
              </a:rPr>
              <a:t>• Η διοίκησή της πραγματοποιείται από τη Γενική Συνέλευση, όπου έχουν δικαίωμα να παραστούν όλοι οι μέτοχοι, με βάση κάποιες διαδικασίες από το Διοικητικό Συμβούλιο και τον Διευθύνοντα Σύμβουλο. Κυρίαρχο στοιχείο στη λήψη αποφάσεων αποτελεί η κατά πλειοψηφία απόφαση.</a:t>
            </a:r>
          </a:p>
          <a:p>
            <a:endParaRPr lang="el-GR" sz="1600" b="1" dirty="0" smtClean="0">
              <a:effectLst>
                <a:outerShdw blurRad="38100" dist="38100" dir="2700000" algn="tl">
                  <a:srgbClr val="000000">
                    <a:alpha val="43137"/>
                  </a:srgbClr>
                </a:outerShdw>
              </a:effectLst>
              <a:latin typeface="Calibri" pitchFamily="34" charset="0"/>
              <a:cs typeface="Calibri" pitchFamily="34" charset="0"/>
            </a:endParaRPr>
          </a:p>
          <a:p>
            <a:r>
              <a:rPr lang="el-GR" sz="1600" b="1" dirty="0" smtClean="0">
                <a:effectLst>
                  <a:outerShdw blurRad="38100" dist="38100" dir="2700000" algn="tl">
                    <a:srgbClr val="000000">
                      <a:alpha val="43137"/>
                    </a:srgbClr>
                  </a:outerShdw>
                </a:effectLst>
                <a:latin typeface="Calibri" pitchFamily="34" charset="0"/>
                <a:cs typeface="Calibri" pitchFamily="34" charset="0"/>
              </a:rPr>
              <a:t>• Τόσο κατά τη σύσταση, όσο και κατά τη διάρκεια ζωής (αυξήσεις - μειώσεις κεφαλαίου) απαιτείται δημοσιότητα, με συμβολαιογραφικό έγγραφο, έγκριση Νομαρχίας του καταστατικού και δημοσίευση στο Φύλλο Εφημερίδας της Κυβέρνησης.</a:t>
            </a:r>
          </a:p>
          <a:p>
            <a:endParaRPr lang="el-GR" sz="1600" b="1" dirty="0" smtClean="0">
              <a:effectLst>
                <a:outerShdw blurRad="38100" dist="38100" dir="2700000" algn="tl">
                  <a:srgbClr val="000000">
                    <a:alpha val="43137"/>
                  </a:srgbClr>
                </a:outerShdw>
              </a:effectLst>
              <a:latin typeface="Calibri" pitchFamily="34" charset="0"/>
              <a:cs typeface="Calibri" pitchFamily="34" charset="0"/>
            </a:endParaRPr>
          </a:p>
          <a:p>
            <a:r>
              <a:rPr lang="el-GR" sz="1600" b="1" dirty="0" smtClean="0">
                <a:effectLst>
                  <a:outerShdw blurRad="38100" dist="38100" dir="2700000" algn="tl">
                    <a:srgbClr val="000000">
                      <a:alpha val="43137"/>
                    </a:srgbClr>
                  </a:outerShdw>
                </a:effectLst>
                <a:latin typeface="Calibri" pitchFamily="34" charset="0"/>
                <a:cs typeface="Calibri" pitchFamily="34" charset="0"/>
              </a:rPr>
              <a:t>• Έχει μεγάλη πιστοληπτική ικανότητα, εμπνέει εμπιστοσύνη στους συναλλασσόμενους με αυτήν (πελάτες, προμηθευτές κ.λπ.) και επίσης, απολαμβάνει και κάποια φορολογικά πλεονεκτήματα.</a:t>
            </a:r>
            <a:endParaRPr lang="el-GR" sz="1600" b="1" dirty="0">
              <a:effectLst>
                <a:outerShdw blurRad="38100" dist="38100" dir="2700000" algn="tl">
                  <a:srgbClr val="000000">
                    <a:alpha val="43137"/>
                  </a:srgbClr>
                </a:outerShdw>
              </a:effectLst>
              <a:latin typeface="Calibri" pitchFamily="34" charset="0"/>
              <a:cs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AutoShape 8"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34820" name="AutoShape 10"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34821" name="AutoShape 12"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a:p>
        </p:txBody>
      </p:sp>
      <p:sp>
        <p:nvSpPr>
          <p:cNvPr id="34822" name="Rectangle 6"/>
          <p:cNvSpPr>
            <a:spLocks noChangeArrowheads="1"/>
          </p:cNvSpPr>
          <p:nvPr/>
        </p:nvSpPr>
        <p:spPr bwMode="auto">
          <a:xfrm>
            <a:off x="250825" y="1125538"/>
            <a:ext cx="8351838" cy="396875"/>
          </a:xfrm>
          <a:prstGeom prst="rect">
            <a:avLst/>
          </a:prstGeom>
          <a:noFill/>
          <a:ln w="9525">
            <a:noFill/>
            <a:miter lim="800000"/>
            <a:headEnd/>
            <a:tailEnd/>
          </a:ln>
        </p:spPr>
        <p:txBody>
          <a:bodyPr>
            <a:spAutoFit/>
          </a:bodyPr>
          <a:lstStyle/>
          <a:p>
            <a:endParaRPr lang="el-GR" sz="2000">
              <a:solidFill>
                <a:schemeClr val="bg1"/>
              </a:solidFill>
              <a:latin typeface="Trebuchet MS" pitchFamily="34" charset="0"/>
            </a:endParaRPr>
          </a:p>
        </p:txBody>
      </p:sp>
      <p:sp>
        <p:nvSpPr>
          <p:cNvPr id="34823" name="Rectangle 7"/>
          <p:cNvSpPr>
            <a:spLocks noChangeArrowheads="1"/>
          </p:cNvSpPr>
          <p:nvPr/>
        </p:nvSpPr>
        <p:spPr bwMode="auto">
          <a:xfrm>
            <a:off x="533400" y="1143000"/>
            <a:ext cx="8358188" cy="3785652"/>
          </a:xfrm>
          <a:prstGeom prst="rect">
            <a:avLst/>
          </a:prstGeom>
          <a:noFill/>
          <a:ln w="9525">
            <a:noFill/>
            <a:miter lim="800000"/>
            <a:headEnd/>
            <a:tailEnd/>
          </a:ln>
        </p:spPr>
        <p:txBody>
          <a:bodyPr wrap="square">
            <a:spAutoFit/>
          </a:bodyPr>
          <a:lstStyle/>
          <a:p>
            <a:r>
              <a:rPr lang="el-GR" sz="1600" b="1" dirty="0">
                <a:solidFill>
                  <a:srgbClr val="FF0000"/>
                </a:solidFill>
                <a:effectLst>
                  <a:outerShdw blurRad="38100" dist="38100" dir="2700000" algn="tl">
                    <a:srgbClr val="000000">
                      <a:alpha val="43137"/>
                    </a:srgbClr>
                  </a:outerShdw>
                </a:effectLst>
                <a:latin typeface="Calibri" pitchFamily="34" charset="0"/>
                <a:cs typeface="Calibri" pitchFamily="34" charset="0"/>
              </a:rPr>
              <a:t>Εταιρεία Περιορισμένης Ευθύνης (Ε.Π.Ε.) </a:t>
            </a:r>
          </a:p>
          <a:p>
            <a:r>
              <a:rPr lang="el-GR" sz="1600" b="1" dirty="0">
                <a:effectLst>
                  <a:outerShdw blurRad="38100" dist="38100" dir="2700000" algn="tl">
                    <a:srgbClr val="000000">
                      <a:alpha val="43137"/>
                    </a:srgbClr>
                  </a:outerShdw>
                </a:effectLst>
                <a:latin typeface="Calibri" pitchFamily="34" charset="0"/>
                <a:cs typeface="Calibri" pitchFamily="34" charset="0"/>
              </a:rPr>
              <a:t>Η Εταιρεία Περιορισμένης Ευθύνης είναι μια εμπορική εταιρεία της οποίας οι συνέταιροι</a:t>
            </a:r>
          </a:p>
          <a:p>
            <a:r>
              <a:rPr lang="el-GR" sz="1600" b="1" dirty="0">
                <a:effectLst>
                  <a:outerShdw blurRad="38100" dist="38100" dir="2700000" algn="tl">
                    <a:srgbClr val="000000">
                      <a:alpha val="43137"/>
                    </a:srgbClr>
                  </a:outerShdw>
                </a:effectLst>
                <a:latin typeface="Calibri" pitchFamily="34" charset="0"/>
                <a:cs typeface="Calibri" pitchFamily="34" charset="0"/>
              </a:rPr>
              <a:t>ευθύνονται μέχρι το ποσό της εισφοράς τους και το κεφάλαιό της είναι χωρισμένο σε ίσα</a:t>
            </a:r>
          </a:p>
          <a:p>
            <a:r>
              <a:rPr lang="el-GR" sz="1600" b="1" dirty="0">
                <a:effectLst>
                  <a:outerShdw blurRad="38100" dist="38100" dir="2700000" algn="tl">
                    <a:srgbClr val="000000">
                      <a:alpha val="43137"/>
                    </a:srgbClr>
                  </a:outerShdw>
                </a:effectLst>
                <a:latin typeface="Calibri" pitchFamily="34" charset="0"/>
                <a:cs typeface="Calibri" pitchFamily="34" charset="0"/>
              </a:rPr>
              <a:t>μερίδια, τα οποία, ενώ μπορούν να μεταβιβαστούν μετά από ορισμένες διατυπώσεις δεν</a:t>
            </a:r>
          </a:p>
          <a:p>
            <a:r>
              <a:rPr lang="el-GR" sz="1600" b="1" dirty="0">
                <a:effectLst>
                  <a:outerShdw blurRad="38100" dist="38100" dir="2700000" algn="tl">
                    <a:srgbClr val="000000">
                      <a:alpha val="43137"/>
                    </a:srgbClr>
                  </a:outerShdw>
                </a:effectLst>
                <a:latin typeface="Calibri" pitchFamily="34" charset="0"/>
                <a:cs typeface="Calibri" pitchFamily="34" charset="0"/>
              </a:rPr>
              <a:t>μπορούν όμως να παρασταθούν με μετοχές.</a:t>
            </a:r>
          </a:p>
          <a:p>
            <a:endParaRPr lang="el-GR" sz="1600" b="1" dirty="0">
              <a:effectLst>
                <a:outerShdw blurRad="38100" dist="38100" dir="2700000" algn="tl">
                  <a:srgbClr val="000000">
                    <a:alpha val="43137"/>
                  </a:srgbClr>
                </a:outerShdw>
              </a:effectLst>
              <a:latin typeface="Calibri" pitchFamily="34" charset="0"/>
              <a:cs typeface="Calibri" pitchFamily="34" charset="0"/>
            </a:endParaRPr>
          </a:p>
          <a:p>
            <a:r>
              <a:rPr lang="el-GR" sz="1600" b="1" dirty="0">
                <a:effectLst>
                  <a:outerShdw blurRad="38100" dist="38100" dir="2700000" algn="tl">
                    <a:srgbClr val="000000">
                      <a:alpha val="43137"/>
                    </a:srgbClr>
                  </a:outerShdw>
                </a:effectLst>
                <a:latin typeface="Calibri" pitchFamily="34" charset="0"/>
                <a:cs typeface="Calibri" pitchFamily="34" charset="0"/>
              </a:rPr>
              <a:t>Τα κύρια χαρακτηριστικά της ΕΠΕ είναι:</a:t>
            </a:r>
          </a:p>
          <a:p>
            <a:r>
              <a:rPr lang="el-GR" sz="1600" b="1" dirty="0">
                <a:effectLst>
                  <a:outerShdw blurRad="38100" dist="38100" dir="2700000" algn="tl">
                    <a:srgbClr val="000000">
                      <a:alpha val="43137"/>
                    </a:srgbClr>
                  </a:outerShdw>
                </a:effectLst>
                <a:latin typeface="Calibri" pitchFamily="34" charset="0"/>
                <a:cs typeface="Calibri" pitchFamily="34" charset="0"/>
              </a:rPr>
              <a:t>• Η ευθύνη των εταίρων είναι περιορισμένη μέχρι του ποσού της εισφοράς τους, χωρίς αυτό να αποκλείει τη συμμετοχή τους στη διοίκηση της εταιρείας και την εμφάνιση των ονομάτων τους στην επωνυμία.</a:t>
            </a:r>
          </a:p>
          <a:p>
            <a:endParaRPr lang="el-GR" sz="1600" b="1" dirty="0">
              <a:effectLst>
                <a:outerShdw blurRad="38100" dist="38100" dir="2700000" algn="tl">
                  <a:srgbClr val="000000">
                    <a:alpha val="43137"/>
                  </a:srgbClr>
                </a:outerShdw>
              </a:effectLst>
              <a:latin typeface="Calibri" pitchFamily="34" charset="0"/>
              <a:cs typeface="Calibri" pitchFamily="34" charset="0"/>
            </a:endParaRPr>
          </a:p>
          <a:p>
            <a:r>
              <a:rPr lang="el-GR" sz="1600" b="1" dirty="0">
                <a:effectLst>
                  <a:outerShdw blurRad="38100" dist="38100" dir="2700000" algn="tl">
                    <a:srgbClr val="000000">
                      <a:alpha val="43137"/>
                    </a:srgbClr>
                  </a:outerShdw>
                </a:effectLst>
                <a:latin typeface="Calibri" pitchFamily="34" charset="0"/>
                <a:cs typeface="Calibri" pitchFamily="34" charset="0"/>
              </a:rPr>
              <a:t>• Ο σκοπός μπορεί να είναι οποιοσδήποτε, εκτός των περιπτώσεων εκείνων για τις οποίες ο νόμος απαιτεί αποκλειστικά άλλο εταιρικό τύπο (π.χ. για τις τραπεζικές και ασφαλιστικές επιχειρήσεις ο νόμος απαιτεί να έχουν τη μορφή της Α.Ε).</a:t>
            </a:r>
          </a:p>
          <a:p>
            <a:endParaRPr lang="el-GR" sz="1600" b="1" dirty="0">
              <a:effectLst>
                <a:outerShdw blurRad="38100" dist="38100" dir="2700000" algn="tl">
                  <a:srgbClr val="000000">
                    <a:alpha val="43137"/>
                  </a:srgbClr>
                </a:outerShdw>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38200" y="1371599"/>
            <a:ext cx="7924800" cy="2800767"/>
          </a:xfrm>
          <a:prstGeom prst="rect">
            <a:avLst/>
          </a:prstGeom>
        </p:spPr>
        <p:txBody>
          <a:bodyPr wrap="square">
            <a:spAutoFit/>
          </a:bodyPr>
          <a:lstStyle/>
          <a:p>
            <a:pPr algn="just"/>
            <a:r>
              <a:rPr lang="el-GR" sz="1600" b="1" dirty="0" smtClean="0">
                <a:effectLst>
                  <a:outerShdw blurRad="38100" dist="38100" dir="2700000" algn="tl">
                    <a:srgbClr val="000000">
                      <a:alpha val="43137"/>
                    </a:srgbClr>
                  </a:outerShdw>
                </a:effectLst>
                <a:latin typeface="Calibri" pitchFamily="34" charset="0"/>
                <a:cs typeface="Calibri" pitchFamily="34" charset="0"/>
              </a:rPr>
              <a:t>•  Η ΕΠΕ είναι εμπορική εταιρεία βάσει του Νόμου (άρθρο 3 Ν. 3190/55), χωρίς να εξετάζεται αν ενεργεί ή όχι εμπορικές πράξεις.</a:t>
            </a:r>
          </a:p>
          <a:p>
            <a:pPr algn="just"/>
            <a:endParaRPr lang="el-GR" sz="1600" b="1" dirty="0" smtClean="0">
              <a:effectLst>
                <a:outerShdw blurRad="38100" dist="38100" dir="2700000" algn="tl">
                  <a:srgbClr val="000000">
                    <a:alpha val="43137"/>
                  </a:srgbClr>
                </a:outerShdw>
              </a:effectLst>
              <a:latin typeface="Calibri" pitchFamily="34" charset="0"/>
              <a:cs typeface="Calibri" pitchFamily="34" charset="0"/>
            </a:endParaRPr>
          </a:p>
          <a:p>
            <a:pPr algn="just"/>
            <a:r>
              <a:rPr lang="el-GR" sz="1600" b="1" dirty="0" smtClean="0">
                <a:effectLst>
                  <a:outerShdw blurRad="38100" dist="38100" dir="2700000" algn="tl">
                    <a:srgbClr val="000000">
                      <a:alpha val="43137"/>
                    </a:srgbClr>
                  </a:outerShdw>
                </a:effectLst>
                <a:latin typeface="Calibri" pitchFamily="34" charset="0"/>
                <a:cs typeface="Calibri" pitchFamily="34" charset="0"/>
              </a:rPr>
              <a:t>• Η λήψη αποφάσεων σε θέματα τακτικής Γενικής Συνέλευσης (ή σε θέματα έκτακτης Γενικής Συνέλευσης που δεν τροποποιεί το καταστατικό) απαιτεί πλειοψηφία τόσο του κεφαλαίου (εταιρικών μερίδων) όσο και των εταίρων. </a:t>
            </a:r>
          </a:p>
          <a:p>
            <a:pPr algn="just"/>
            <a:endParaRPr lang="el-GR" sz="1600" b="1" dirty="0" smtClean="0">
              <a:effectLst>
                <a:outerShdw blurRad="38100" dist="38100" dir="2700000" algn="tl">
                  <a:srgbClr val="000000">
                    <a:alpha val="43137"/>
                  </a:srgbClr>
                </a:outerShdw>
              </a:effectLst>
              <a:latin typeface="Calibri" pitchFamily="34" charset="0"/>
              <a:cs typeface="Calibri" pitchFamily="34" charset="0"/>
            </a:endParaRPr>
          </a:p>
          <a:p>
            <a:pPr algn="just">
              <a:buFontTx/>
              <a:buChar char="•"/>
            </a:pPr>
            <a:r>
              <a:rPr lang="el-GR" sz="1600" b="1" dirty="0" smtClean="0">
                <a:effectLst>
                  <a:outerShdw blurRad="38100" dist="38100" dir="2700000" algn="tl">
                    <a:srgbClr val="000000">
                      <a:alpha val="43137"/>
                    </a:srgbClr>
                  </a:outerShdw>
                </a:effectLst>
                <a:latin typeface="Calibri" pitchFamily="34" charset="0"/>
                <a:cs typeface="Calibri" pitchFamily="34" charset="0"/>
              </a:rPr>
              <a:t>Σε θέματα καταστατικής συνέλευσης δηλαδή σε τροποποίηση του καταστατικού απαιτείται πλειοψηφία των εταίρων και μεριδίων.</a:t>
            </a:r>
          </a:p>
          <a:p>
            <a:pPr algn="just">
              <a:buFontTx/>
              <a:buChar char="•"/>
            </a:pPr>
            <a:endParaRPr lang="el-GR" sz="1600" b="1" dirty="0" smtClean="0">
              <a:effectLst>
                <a:outerShdw blurRad="38100" dist="38100" dir="2700000" algn="tl">
                  <a:srgbClr val="000000">
                    <a:alpha val="43137"/>
                  </a:srgbClr>
                </a:outerShdw>
              </a:effectLst>
              <a:latin typeface="Calibri" pitchFamily="34" charset="0"/>
              <a:cs typeface="Calibri" pitchFamily="34" charset="0"/>
            </a:endParaRPr>
          </a:p>
          <a:p>
            <a:pPr algn="just">
              <a:buFontTx/>
              <a:buChar char="•"/>
            </a:pPr>
            <a:r>
              <a:rPr lang="el-GR" sz="1600" b="1" dirty="0" smtClean="0">
                <a:effectLst>
                  <a:outerShdw blurRad="38100" dist="38100" dir="2700000" algn="tl">
                    <a:srgbClr val="000000">
                      <a:alpha val="43137"/>
                    </a:srgbClr>
                  </a:outerShdw>
                </a:effectLst>
                <a:latin typeface="Calibri" pitchFamily="34" charset="0"/>
                <a:cs typeface="Calibri" pitchFamily="34" charset="0"/>
              </a:rPr>
              <a:t>Το κεφάλαιο της ΕΠΕ  καθορίζεται από τους εταίρους χωρίς περιορισμό</a:t>
            </a:r>
            <a:endParaRPr lang="el-GR" sz="1600" b="1" dirty="0">
              <a:effectLst>
                <a:outerShdw blurRad="38100" dist="38100" dir="2700000" algn="tl">
                  <a:srgbClr val="000000">
                    <a:alpha val="43137"/>
                  </a:srgbClr>
                </a:outerShdw>
              </a:effectLst>
              <a:latin typeface="Calibri" pitchFamily="34" charset="0"/>
              <a:cs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200" dirty="0" smtClean="0"/>
              <a:t>Ο </a:t>
            </a:r>
            <a:r>
              <a:rPr lang="en-US" sz="3200" dirty="0" err="1" smtClean="0"/>
              <a:t>ρόλος</a:t>
            </a:r>
            <a:r>
              <a:rPr lang="en-US" sz="3200" dirty="0" smtClean="0"/>
              <a:t> </a:t>
            </a:r>
            <a:r>
              <a:rPr lang="en-US" sz="3200" dirty="0" err="1" smtClean="0"/>
              <a:t>του</a:t>
            </a:r>
            <a:r>
              <a:rPr lang="en-US" sz="3200" dirty="0" smtClean="0"/>
              <a:t> </a:t>
            </a:r>
            <a:r>
              <a:rPr lang="en-US" sz="3200" dirty="0" err="1" smtClean="0"/>
              <a:t>οικονομικού</a:t>
            </a:r>
            <a:r>
              <a:rPr lang="en-US" sz="3200" dirty="0" smtClean="0"/>
              <a:t> </a:t>
            </a:r>
            <a:r>
              <a:rPr lang="en-US" sz="3200" dirty="0" err="1" smtClean="0"/>
              <a:t>διευθυντή</a:t>
            </a:r>
            <a:endParaRPr lang="en-US" sz="3200" dirty="0" smtClean="0"/>
          </a:p>
        </p:txBody>
      </p:sp>
      <p:sp>
        <p:nvSpPr>
          <p:cNvPr id="15363" name="Rectangle 3"/>
          <p:cNvSpPr>
            <a:spLocks noChangeArrowheads="1"/>
          </p:cNvSpPr>
          <p:nvPr/>
        </p:nvSpPr>
        <p:spPr bwMode="auto">
          <a:xfrm>
            <a:off x="3814763" y="1738313"/>
            <a:ext cx="2090737" cy="2489200"/>
          </a:xfrm>
          <a:prstGeom prst="rect">
            <a:avLst/>
          </a:prstGeom>
          <a:noFill/>
          <a:ln w="12700">
            <a:solidFill>
              <a:schemeClr val="accent2"/>
            </a:solidFill>
            <a:miter lim="800000"/>
            <a:headEnd/>
            <a:tailEnd/>
          </a:ln>
        </p:spPr>
        <p:txBody>
          <a:bodyPr wrap="none" anchor="ctr"/>
          <a:lstStyle/>
          <a:p>
            <a:endParaRPr lang="el-GR"/>
          </a:p>
        </p:txBody>
      </p:sp>
      <p:sp>
        <p:nvSpPr>
          <p:cNvPr id="15364" name="Freeform 4"/>
          <p:cNvSpPr>
            <a:spLocks/>
          </p:cNvSpPr>
          <p:nvPr/>
        </p:nvSpPr>
        <p:spPr bwMode="auto">
          <a:xfrm>
            <a:off x="688975" y="1325563"/>
            <a:ext cx="1674813" cy="3624262"/>
          </a:xfrm>
          <a:custGeom>
            <a:avLst/>
            <a:gdLst>
              <a:gd name="T0" fmla="*/ 2147483647 w 1055"/>
              <a:gd name="T1" fmla="*/ 2147483647 h 2283"/>
              <a:gd name="T2" fmla="*/ 2147483647 w 1055"/>
              <a:gd name="T3" fmla="*/ 2147483647 h 2283"/>
              <a:gd name="T4" fmla="*/ 0 w 1055"/>
              <a:gd name="T5" fmla="*/ 0 h 2283"/>
              <a:gd name="T6" fmla="*/ 0 w 1055"/>
              <a:gd name="T7" fmla="*/ 2147483647 h 2283"/>
              <a:gd name="T8" fmla="*/ 0 w 1055"/>
              <a:gd name="T9" fmla="*/ 2147483647 h 2283"/>
              <a:gd name="T10" fmla="*/ 2147483647 w 1055"/>
              <a:gd name="T11" fmla="*/ 2147483647 h 2283"/>
              <a:gd name="T12" fmla="*/ 0 60000 65536"/>
              <a:gd name="T13" fmla="*/ 0 60000 65536"/>
              <a:gd name="T14" fmla="*/ 0 60000 65536"/>
              <a:gd name="T15" fmla="*/ 0 60000 65536"/>
              <a:gd name="T16" fmla="*/ 0 60000 65536"/>
              <a:gd name="T17" fmla="*/ 0 60000 65536"/>
              <a:gd name="T18" fmla="*/ 0 w 1055"/>
              <a:gd name="T19" fmla="*/ 0 h 2283"/>
              <a:gd name="T20" fmla="*/ 1055 w 1055"/>
              <a:gd name="T21" fmla="*/ 2283 h 2283"/>
            </a:gdLst>
            <a:ahLst/>
            <a:cxnLst>
              <a:cxn ang="T12">
                <a:pos x="T0" y="T1"/>
              </a:cxn>
              <a:cxn ang="T13">
                <a:pos x="T2" y="T3"/>
              </a:cxn>
              <a:cxn ang="T14">
                <a:pos x="T4" y="T5"/>
              </a:cxn>
              <a:cxn ang="T15">
                <a:pos x="T6" y="T7"/>
              </a:cxn>
              <a:cxn ang="T16">
                <a:pos x="T8" y="T9"/>
              </a:cxn>
              <a:cxn ang="T17">
                <a:pos x="T10" y="T11"/>
              </a:cxn>
            </a:cxnLst>
            <a:rect l="T18" t="T19" r="T20" b="T21"/>
            <a:pathLst>
              <a:path w="1055" h="2283">
                <a:moveTo>
                  <a:pt x="1054" y="1818"/>
                </a:moveTo>
                <a:lnTo>
                  <a:pt x="1054" y="414"/>
                </a:lnTo>
                <a:lnTo>
                  <a:pt x="0" y="0"/>
                </a:lnTo>
                <a:lnTo>
                  <a:pt x="0" y="2049"/>
                </a:lnTo>
                <a:lnTo>
                  <a:pt x="0" y="2282"/>
                </a:lnTo>
                <a:lnTo>
                  <a:pt x="1054" y="1818"/>
                </a:lnTo>
              </a:path>
            </a:pathLst>
          </a:custGeom>
          <a:noFill/>
          <a:ln w="12700" cap="rnd">
            <a:solidFill>
              <a:schemeClr val="accent2"/>
            </a:solidFill>
            <a:round/>
            <a:headEnd/>
            <a:tailEnd/>
          </a:ln>
        </p:spPr>
        <p:txBody>
          <a:bodyPr/>
          <a:lstStyle/>
          <a:p>
            <a:endParaRPr lang="el-GR"/>
          </a:p>
        </p:txBody>
      </p:sp>
      <p:sp>
        <p:nvSpPr>
          <p:cNvPr id="15365" name="Rectangle 5"/>
          <p:cNvSpPr>
            <a:spLocks noChangeArrowheads="1"/>
          </p:cNvSpPr>
          <p:nvPr/>
        </p:nvSpPr>
        <p:spPr bwMode="auto">
          <a:xfrm>
            <a:off x="4181475" y="2519363"/>
            <a:ext cx="1757363" cy="458787"/>
          </a:xfrm>
          <a:prstGeom prst="rect">
            <a:avLst/>
          </a:prstGeom>
          <a:noFill/>
          <a:ln w="12700">
            <a:noFill/>
            <a:miter lim="800000"/>
            <a:headEnd/>
            <a:tailEnd/>
          </a:ln>
        </p:spPr>
        <p:txBody>
          <a:bodyPr wrap="none" lIns="90488" tIns="44450" rIns="90488" bIns="44450">
            <a:spAutoFit/>
          </a:bodyPr>
          <a:lstStyle/>
          <a:p>
            <a:pPr defTabSz="762000">
              <a:buSzPct val="100000"/>
            </a:pPr>
            <a:r>
              <a:rPr lang="el-GR">
                <a:solidFill>
                  <a:srgbClr val="0000FF"/>
                </a:solidFill>
              </a:rPr>
              <a:t>Οικονομικός</a:t>
            </a:r>
            <a:endParaRPr lang="en-US">
              <a:solidFill>
                <a:srgbClr val="0000FF"/>
              </a:solidFill>
            </a:endParaRPr>
          </a:p>
        </p:txBody>
      </p:sp>
      <p:sp>
        <p:nvSpPr>
          <p:cNvPr id="15366" name="Rectangle 6"/>
          <p:cNvSpPr>
            <a:spLocks noChangeArrowheads="1"/>
          </p:cNvSpPr>
          <p:nvPr/>
        </p:nvSpPr>
        <p:spPr bwMode="auto">
          <a:xfrm>
            <a:off x="4222750" y="2957513"/>
            <a:ext cx="1228725" cy="454025"/>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FF"/>
                </a:solidFill>
              </a:rPr>
              <a:t>διευθυντής</a:t>
            </a:r>
          </a:p>
        </p:txBody>
      </p:sp>
      <p:sp>
        <p:nvSpPr>
          <p:cNvPr id="15367" name="Rectangle 7"/>
          <p:cNvSpPr>
            <a:spLocks noChangeArrowheads="1"/>
          </p:cNvSpPr>
          <p:nvPr/>
        </p:nvSpPr>
        <p:spPr bwMode="auto">
          <a:xfrm>
            <a:off x="838200" y="2590800"/>
            <a:ext cx="1323975" cy="463550"/>
          </a:xfrm>
          <a:prstGeom prst="rect">
            <a:avLst/>
          </a:prstGeom>
          <a:noFill/>
          <a:ln w="12700">
            <a:noFill/>
            <a:miter lim="800000"/>
            <a:headEnd/>
            <a:tailEnd/>
          </a:ln>
        </p:spPr>
        <p:txBody>
          <a:bodyPr lIns="90488" tIns="44450" rIns="90488" bIns="44450">
            <a:spAutoFit/>
          </a:bodyPr>
          <a:lstStyle/>
          <a:p>
            <a:pPr defTabSz="762000">
              <a:buSzPct val="100000"/>
            </a:pPr>
            <a:r>
              <a:rPr lang="el-GR">
                <a:solidFill>
                  <a:srgbClr val="0000FF"/>
                </a:solidFill>
              </a:rPr>
              <a:t>Εργασίες</a:t>
            </a:r>
            <a:endParaRPr lang="en-US">
              <a:solidFill>
                <a:srgbClr val="0000FF"/>
              </a:solidFill>
            </a:endParaRPr>
          </a:p>
        </p:txBody>
      </p:sp>
      <p:sp>
        <p:nvSpPr>
          <p:cNvPr id="15368" name="Rectangle 8"/>
          <p:cNvSpPr>
            <a:spLocks noChangeArrowheads="1"/>
          </p:cNvSpPr>
          <p:nvPr/>
        </p:nvSpPr>
        <p:spPr bwMode="auto">
          <a:xfrm>
            <a:off x="769938" y="3033713"/>
            <a:ext cx="1331912" cy="458787"/>
          </a:xfrm>
          <a:prstGeom prst="rect">
            <a:avLst/>
          </a:prstGeom>
          <a:noFill/>
          <a:ln w="12700">
            <a:noFill/>
            <a:miter lim="800000"/>
            <a:headEnd/>
            <a:tailEnd/>
          </a:ln>
        </p:spPr>
        <p:txBody>
          <a:bodyPr wrap="none" lIns="90488" tIns="44450" rIns="90488" bIns="44450">
            <a:spAutoFit/>
          </a:bodyPr>
          <a:lstStyle/>
          <a:p>
            <a:pPr defTabSz="762000">
              <a:buSzPct val="100000"/>
            </a:pPr>
            <a:r>
              <a:rPr lang="el-GR">
                <a:solidFill>
                  <a:srgbClr val="0000FF"/>
                </a:solidFill>
              </a:rPr>
              <a:t>εταιρείας</a:t>
            </a:r>
            <a:endParaRPr lang="en-US">
              <a:solidFill>
                <a:srgbClr val="0000FF"/>
              </a:solidFill>
            </a:endParaRPr>
          </a:p>
        </p:txBody>
      </p:sp>
      <p:sp>
        <p:nvSpPr>
          <p:cNvPr id="15369" name="Rectangle 9"/>
          <p:cNvSpPr>
            <a:spLocks noChangeArrowheads="1"/>
          </p:cNvSpPr>
          <p:nvPr/>
        </p:nvSpPr>
        <p:spPr bwMode="auto">
          <a:xfrm>
            <a:off x="7315200" y="2590800"/>
            <a:ext cx="1671638" cy="828675"/>
          </a:xfrm>
          <a:prstGeom prst="rect">
            <a:avLst/>
          </a:prstGeom>
          <a:noFill/>
          <a:ln w="12700">
            <a:noFill/>
            <a:miter lim="800000"/>
            <a:headEnd/>
            <a:tailEnd/>
          </a:ln>
        </p:spPr>
        <p:txBody>
          <a:bodyPr wrap="none" lIns="90488" tIns="44450" rIns="90488" bIns="44450">
            <a:spAutoFit/>
          </a:bodyPr>
          <a:lstStyle/>
          <a:p>
            <a:pPr defTabSz="762000">
              <a:buSzPct val="100000"/>
            </a:pPr>
            <a:r>
              <a:rPr lang="el-GR">
                <a:solidFill>
                  <a:srgbClr val="0000FF"/>
                </a:solidFill>
              </a:rPr>
              <a:t>Χρηματο-</a:t>
            </a:r>
          </a:p>
          <a:p>
            <a:pPr defTabSz="762000">
              <a:buSzPct val="100000"/>
            </a:pPr>
            <a:r>
              <a:rPr lang="el-GR">
                <a:solidFill>
                  <a:srgbClr val="0000FF"/>
                </a:solidFill>
              </a:rPr>
              <a:t>οικονομικές</a:t>
            </a:r>
          </a:p>
        </p:txBody>
      </p:sp>
      <p:sp>
        <p:nvSpPr>
          <p:cNvPr id="15370" name="Rectangle 10"/>
          <p:cNvSpPr>
            <a:spLocks noChangeArrowheads="1"/>
          </p:cNvSpPr>
          <p:nvPr/>
        </p:nvSpPr>
        <p:spPr bwMode="auto">
          <a:xfrm>
            <a:off x="7467600" y="3429000"/>
            <a:ext cx="1144588" cy="454025"/>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FF"/>
                </a:solidFill>
              </a:rPr>
              <a:t>αγορές</a:t>
            </a:r>
          </a:p>
        </p:txBody>
      </p:sp>
      <p:grpSp>
        <p:nvGrpSpPr>
          <p:cNvPr id="2" name="Group 11"/>
          <p:cNvGrpSpPr>
            <a:grpSpLocks/>
          </p:cNvGrpSpPr>
          <p:nvPr/>
        </p:nvGrpSpPr>
        <p:grpSpPr bwMode="auto">
          <a:xfrm>
            <a:off x="3325813" y="1752600"/>
            <a:ext cx="3990975" cy="3238500"/>
            <a:chOff x="1951" y="1085"/>
            <a:chExt cx="2514" cy="2040"/>
          </a:xfrm>
        </p:grpSpPr>
        <p:grpSp>
          <p:nvGrpSpPr>
            <p:cNvPr id="15392" name="Group 12"/>
            <p:cNvGrpSpPr>
              <a:grpSpLocks/>
            </p:cNvGrpSpPr>
            <p:nvPr/>
          </p:nvGrpSpPr>
          <p:grpSpPr bwMode="auto">
            <a:xfrm>
              <a:off x="1951" y="1321"/>
              <a:ext cx="2514" cy="1804"/>
              <a:chOff x="1951" y="1321"/>
              <a:chExt cx="2514" cy="1804"/>
            </a:xfrm>
          </p:grpSpPr>
          <p:sp>
            <p:nvSpPr>
              <p:cNvPr id="15394" name="Freeform 13"/>
              <p:cNvSpPr>
                <a:spLocks/>
              </p:cNvSpPr>
              <p:nvPr/>
            </p:nvSpPr>
            <p:spPr bwMode="auto">
              <a:xfrm>
                <a:off x="3580" y="1321"/>
                <a:ext cx="885" cy="120"/>
              </a:xfrm>
              <a:custGeom>
                <a:avLst/>
                <a:gdLst>
                  <a:gd name="T0" fmla="*/ 0 w 885"/>
                  <a:gd name="T1" fmla="*/ 60 h 120"/>
                  <a:gd name="T2" fmla="*/ 81 w 885"/>
                  <a:gd name="T3" fmla="*/ 0 h 120"/>
                  <a:gd name="T4" fmla="*/ 81 w 885"/>
                  <a:gd name="T5" fmla="*/ 40 h 120"/>
                  <a:gd name="T6" fmla="*/ 884 w 885"/>
                  <a:gd name="T7" fmla="*/ 40 h 120"/>
                  <a:gd name="T8" fmla="*/ 884 w 885"/>
                  <a:gd name="T9" fmla="*/ 79 h 120"/>
                  <a:gd name="T10" fmla="*/ 81 w 885"/>
                  <a:gd name="T11" fmla="*/ 79 h 120"/>
                  <a:gd name="T12" fmla="*/ 81 w 885"/>
                  <a:gd name="T13" fmla="*/ 119 h 120"/>
                  <a:gd name="T14" fmla="*/ 0 w 885"/>
                  <a:gd name="T15" fmla="*/ 60 h 120"/>
                  <a:gd name="T16" fmla="*/ 0 60000 65536"/>
                  <a:gd name="T17" fmla="*/ 0 60000 65536"/>
                  <a:gd name="T18" fmla="*/ 0 60000 65536"/>
                  <a:gd name="T19" fmla="*/ 0 60000 65536"/>
                  <a:gd name="T20" fmla="*/ 0 60000 65536"/>
                  <a:gd name="T21" fmla="*/ 0 60000 65536"/>
                  <a:gd name="T22" fmla="*/ 0 60000 65536"/>
                  <a:gd name="T23" fmla="*/ 0 60000 65536"/>
                  <a:gd name="T24" fmla="*/ 0 w 885"/>
                  <a:gd name="T25" fmla="*/ 0 h 120"/>
                  <a:gd name="T26" fmla="*/ 885 w 885"/>
                  <a:gd name="T27" fmla="*/ 120 h 1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5" h="120">
                    <a:moveTo>
                      <a:pt x="0" y="60"/>
                    </a:moveTo>
                    <a:lnTo>
                      <a:pt x="81" y="0"/>
                    </a:lnTo>
                    <a:lnTo>
                      <a:pt x="81" y="40"/>
                    </a:lnTo>
                    <a:lnTo>
                      <a:pt x="884" y="40"/>
                    </a:lnTo>
                    <a:lnTo>
                      <a:pt x="884" y="79"/>
                    </a:lnTo>
                    <a:lnTo>
                      <a:pt x="81" y="79"/>
                    </a:lnTo>
                    <a:lnTo>
                      <a:pt x="81" y="119"/>
                    </a:lnTo>
                    <a:lnTo>
                      <a:pt x="0" y="60"/>
                    </a:lnTo>
                  </a:path>
                </a:pathLst>
              </a:custGeom>
              <a:solidFill>
                <a:srgbClr val="DC0081"/>
              </a:solidFill>
              <a:ln w="12700" cap="rnd">
                <a:solidFill>
                  <a:srgbClr val="DC0081"/>
                </a:solidFill>
                <a:round/>
                <a:headEnd/>
                <a:tailEnd/>
              </a:ln>
            </p:spPr>
            <p:txBody>
              <a:bodyPr/>
              <a:lstStyle/>
              <a:p>
                <a:endParaRPr lang="el-GR"/>
              </a:p>
            </p:txBody>
          </p:sp>
          <p:sp>
            <p:nvSpPr>
              <p:cNvPr id="15395" name="Rectangle 14"/>
              <p:cNvSpPr>
                <a:spLocks noChangeArrowheads="1"/>
              </p:cNvSpPr>
              <p:nvPr/>
            </p:nvSpPr>
            <p:spPr bwMode="auto">
              <a:xfrm>
                <a:off x="1951" y="2836"/>
                <a:ext cx="2362" cy="289"/>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00"/>
                    </a:solidFill>
                  </a:rPr>
                  <a:t>(1) Διαθέσιμα από επενδυτές</a:t>
                </a:r>
              </a:p>
            </p:txBody>
          </p:sp>
        </p:grpSp>
        <p:sp>
          <p:nvSpPr>
            <p:cNvPr id="15393" name="Rectangle 15"/>
            <p:cNvSpPr>
              <a:spLocks noChangeArrowheads="1"/>
            </p:cNvSpPr>
            <p:nvPr/>
          </p:nvSpPr>
          <p:spPr bwMode="auto">
            <a:xfrm>
              <a:off x="4125" y="1085"/>
              <a:ext cx="320" cy="267"/>
            </a:xfrm>
            <a:prstGeom prst="rect">
              <a:avLst/>
            </a:prstGeom>
            <a:noFill/>
            <a:ln w="12700">
              <a:noFill/>
              <a:miter lim="800000"/>
              <a:headEnd/>
              <a:tailEnd/>
            </a:ln>
          </p:spPr>
          <p:txBody>
            <a:bodyPr wrap="none" lIns="90488" tIns="44450" rIns="90488" bIns="44450">
              <a:spAutoFit/>
            </a:bodyPr>
            <a:lstStyle/>
            <a:p>
              <a:pPr defTabSz="762000">
                <a:buSzPct val="100000"/>
              </a:pPr>
              <a:r>
                <a:rPr lang="en-US" sz="2200" b="1">
                  <a:solidFill>
                    <a:srgbClr val="000000"/>
                  </a:solidFill>
                </a:rPr>
                <a:t>(1)</a:t>
              </a:r>
            </a:p>
          </p:txBody>
        </p:sp>
      </p:grpSp>
      <p:grpSp>
        <p:nvGrpSpPr>
          <p:cNvPr id="4" name="Group 16"/>
          <p:cNvGrpSpPr>
            <a:grpSpLocks/>
          </p:cNvGrpSpPr>
          <p:nvPr/>
        </p:nvGrpSpPr>
        <p:grpSpPr bwMode="auto">
          <a:xfrm>
            <a:off x="2362200" y="1752600"/>
            <a:ext cx="3441700" cy="3505200"/>
            <a:chOff x="1344" y="1085"/>
            <a:chExt cx="2168" cy="2208"/>
          </a:xfrm>
        </p:grpSpPr>
        <p:sp>
          <p:nvSpPr>
            <p:cNvPr id="15389" name="Freeform 17"/>
            <p:cNvSpPr>
              <a:spLocks/>
            </p:cNvSpPr>
            <p:nvPr/>
          </p:nvSpPr>
          <p:spPr bwMode="auto">
            <a:xfrm>
              <a:off x="1344" y="1344"/>
              <a:ext cx="912" cy="75"/>
            </a:xfrm>
            <a:custGeom>
              <a:avLst/>
              <a:gdLst>
                <a:gd name="T0" fmla="*/ 0 w 912"/>
                <a:gd name="T1" fmla="*/ 37 h 75"/>
                <a:gd name="T2" fmla="*/ 84 w 912"/>
                <a:gd name="T3" fmla="*/ 0 h 75"/>
                <a:gd name="T4" fmla="*/ 84 w 912"/>
                <a:gd name="T5" fmla="*/ 25 h 75"/>
                <a:gd name="T6" fmla="*/ 911 w 912"/>
                <a:gd name="T7" fmla="*/ 25 h 75"/>
                <a:gd name="T8" fmla="*/ 911 w 912"/>
                <a:gd name="T9" fmla="*/ 49 h 75"/>
                <a:gd name="T10" fmla="*/ 84 w 912"/>
                <a:gd name="T11" fmla="*/ 49 h 75"/>
                <a:gd name="T12" fmla="*/ 84 w 912"/>
                <a:gd name="T13" fmla="*/ 74 h 75"/>
                <a:gd name="T14" fmla="*/ 0 w 912"/>
                <a:gd name="T15" fmla="*/ 37 h 75"/>
                <a:gd name="T16" fmla="*/ 0 60000 65536"/>
                <a:gd name="T17" fmla="*/ 0 60000 65536"/>
                <a:gd name="T18" fmla="*/ 0 60000 65536"/>
                <a:gd name="T19" fmla="*/ 0 60000 65536"/>
                <a:gd name="T20" fmla="*/ 0 60000 65536"/>
                <a:gd name="T21" fmla="*/ 0 60000 65536"/>
                <a:gd name="T22" fmla="*/ 0 60000 65536"/>
                <a:gd name="T23" fmla="*/ 0 60000 65536"/>
                <a:gd name="T24" fmla="*/ 0 w 912"/>
                <a:gd name="T25" fmla="*/ 0 h 75"/>
                <a:gd name="T26" fmla="*/ 912 w 912"/>
                <a:gd name="T27" fmla="*/ 75 h 7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12" h="75">
                  <a:moveTo>
                    <a:pt x="0" y="37"/>
                  </a:moveTo>
                  <a:lnTo>
                    <a:pt x="84" y="0"/>
                  </a:lnTo>
                  <a:lnTo>
                    <a:pt x="84" y="25"/>
                  </a:lnTo>
                  <a:lnTo>
                    <a:pt x="911" y="25"/>
                  </a:lnTo>
                  <a:lnTo>
                    <a:pt x="911" y="49"/>
                  </a:lnTo>
                  <a:lnTo>
                    <a:pt x="84" y="49"/>
                  </a:lnTo>
                  <a:lnTo>
                    <a:pt x="84" y="74"/>
                  </a:lnTo>
                  <a:lnTo>
                    <a:pt x="0" y="37"/>
                  </a:lnTo>
                </a:path>
              </a:pathLst>
            </a:custGeom>
            <a:solidFill>
              <a:srgbClr val="DC0081"/>
            </a:solidFill>
            <a:ln w="12700" cap="rnd">
              <a:solidFill>
                <a:srgbClr val="DC0081"/>
              </a:solidFill>
              <a:round/>
              <a:headEnd/>
              <a:tailEnd/>
            </a:ln>
          </p:spPr>
          <p:txBody>
            <a:bodyPr/>
            <a:lstStyle/>
            <a:p>
              <a:endParaRPr lang="el-GR"/>
            </a:p>
          </p:txBody>
        </p:sp>
        <p:sp>
          <p:nvSpPr>
            <p:cNvPr id="15390" name="Rectangle 18"/>
            <p:cNvSpPr>
              <a:spLocks noChangeArrowheads="1"/>
            </p:cNvSpPr>
            <p:nvPr/>
          </p:nvSpPr>
          <p:spPr bwMode="auto">
            <a:xfrm>
              <a:off x="1958" y="3064"/>
              <a:ext cx="1554" cy="229"/>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00"/>
                  </a:solidFill>
                </a:rPr>
                <a:t>(2) Διαθέσιμα που επενδύονται στην εταιρεία</a:t>
              </a:r>
            </a:p>
          </p:txBody>
        </p:sp>
        <p:sp>
          <p:nvSpPr>
            <p:cNvPr id="15391" name="Rectangle 19"/>
            <p:cNvSpPr>
              <a:spLocks noChangeArrowheads="1"/>
            </p:cNvSpPr>
            <p:nvPr/>
          </p:nvSpPr>
          <p:spPr bwMode="auto">
            <a:xfrm>
              <a:off x="1564" y="1085"/>
              <a:ext cx="320" cy="267"/>
            </a:xfrm>
            <a:prstGeom prst="rect">
              <a:avLst/>
            </a:prstGeom>
            <a:noFill/>
            <a:ln w="12700">
              <a:noFill/>
              <a:miter lim="800000"/>
              <a:headEnd/>
              <a:tailEnd/>
            </a:ln>
          </p:spPr>
          <p:txBody>
            <a:bodyPr wrap="none" lIns="90488" tIns="44450" rIns="90488" bIns="44450">
              <a:spAutoFit/>
            </a:bodyPr>
            <a:lstStyle/>
            <a:p>
              <a:pPr defTabSz="762000">
                <a:buSzPct val="100000"/>
              </a:pPr>
              <a:r>
                <a:rPr lang="en-US" sz="2200" b="1">
                  <a:solidFill>
                    <a:srgbClr val="000000"/>
                  </a:solidFill>
                </a:rPr>
                <a:t>(2)</a:t>
              </a:r>
            </a:p>
          </p:txBody>
        </p:sp>
      </p:grpSp>
      <p:grpSp>
        <p:nvGrpSpPr>
          <p:cNvPr id="5" name="Group 20"/>
          <p:cNvGrpSpPr>
            <a:grpSpLocks/>
          </p:cNvGrpSpPr>
          <p:nvPr/>
        </p:nvGrpSpPr>
        <p:grpSpPr bwMode="auto">
          <a:xfrm>
            <a:off x="2362200" y="3687763"/>
            <a:ext cx="4545013" cy="2038350"/>
            <a:chOff x="1344" y="2304"/>
            <a:chExt cx="2863" cy="1284"/>
          </a:xfrm>
        </p:grpSpPr>
        <p:sp>
          <p:nvSpPr>
            <p:cNvPr id="15386" name="Freeform 21"/>
            <p:cNvSpPr>
              <a:spLocks/>
            </p:cNvSpPr>
            <p:nvPr/>
          </p:nvSpPr>
          <p:spPr bwMode="auto">
            <a:xfrm>
              <a:off x="1344" y="2304"/>
              <a:ext cx="912" cy="138"/>
            </a:xfrm>
            <a:custGeom>
              <a:avLst/>
              <a:gdLst>
                <a:gd name="T0" fmla="*/ 911 w 912"/>
                <a:gd name="T1" fmla="*/ 69 h 138"/>
                <a:gd name="T2" fmla="*/ 826 w 912"/>
                <a:gd name="T3" fmla="*/ 0 h 138"/>
                <a:gd name="T4" fmla="*/ 826 w 912"/>
                <a:gd name="T5" fmla="*/ 45 h 138"/>
                <a:gd name="T6" fmla="*/ 0 w 912"/>
                <a:gd name="T7" fmla="*/ 45 h 138"/>
                <a:gd name="T8" fmla="*/ 0 w 912"/>
                <a:gd name="T9" fmla="*/ 91 h 138"/>
                <a:gd name="T10" fmla="*/ 826 w 912"/>
                <a:gd name="T11" fmla="*/ 91 h 138"/>
                <a:gd name="T12" fmla="*/ 826 w 912"/>
                <a:gd name="T13" fmla="*/ 137 h 138"/>
                <a:gd name="T14" fmla="*/ 911 w 912"/>
                <a:gd name="T15" fmla="*/ 69 h 138"/>
                <a:gd name="T16" fmla="*/ 0 60000 65536"/>
                <a:gd name="T17" fmla="*/ 0 60000 65536"/>
                <a:gd name="T18" fmla="*/ 0 60000 65536"/>
                <a:gd name="T19" fmla="*/ 0 60000 65536"/>
                <a:gd name="T20" fmla="*/ 0 60000 65536"/>
                <a:gd name="T21" fmla="*/ 0 60000 65536"/>
                <a:gd name="T22" fmla="*/ 0 60000 65536"/>
                <a:gd name="T23" fmla="*/ 0 60000 65536"/>
                <a:gd name="T24" fmla="*/ 0 w 912"/>
                <a:gd name="T25" fmla="*/ 0 h 138"/>
                <a:gd name="T26" fmla="*/ 912 w 912"/>
                <a:gd name="T27" fmla="*/ 138 h 1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12" h="138">
                  <a:moveTo>
                    <a:pt x="911" y="69"/>
                  </a:moveTo>
                  <a:lnTo>
                    <a:pt x="826" y="0"/>
                  </a:lnTo>
                  <a:lnTo>
                    <a:pt x="826" y="45"/>
                  </a:lnTo>
                  <a:lnTo>
                    <a:pt x="0" y="45"/>
                  </a:lnTo>
                  <a:lnTo>
                    <a:pt x="0" y="91"/>
                  </a:lnTo>
                  <a:lnTo>
                    <a:pt x="826" y="91"/>
                  </a:lnTo>
                  <a:lnTo>
                    <a:pt x="826" y="137"/>
                  </a:lnTo>
                  <a:lnTo>
                    <a:pt x="911" y="69"/>
                  </a:lnTo>
                </a:path>
              </a:pathLst>
            </a:custGeom>
            <a:solidFill>
              <a:srgbClr val="DC0081"/>
            </a:solidFill>
            <a:ln w="12700" cap="rnd">
              <a:solidFill>
                <a:srgbClr val="DC0081"/>
              </a:solidFill>
              <a:round/>
              <a:headEnd/>
              <a:tailEnd/>
            </a:ln>
          </p:spPr>
          <p:txBody>
            <a:bodyPr/>
            <a:lstStyle/>
            <a:p>
              <a:endParaRPr lang="el-GR"/>
            </a:p>
          </p:txBody>
        </p:sp>
        <p:sp>
          <p:nvSpPr>
            <p:cNvPr id="15387" name="Rectangle 22"/>
            <p:cNvSpPr>
              <a:spLocks noChangeArrowheads="1"/>
            </p:cNvSpPr>
            <p:nvPr/>
          </p:nvSpPr>
          <p:spPr bwMode="auto">
            <a:xfrm>
              <a:off x="1935" y="3299"/>
              <a:ext cx="2272" cy="289"/>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00"/>
                  </a:solidFill>
                </a:rPr>
                <a:t>(3) Διαθέσιμα από εργασίες</a:t>
              </a:r>
            </a:p>
          </p:txBody>
        </p:sp>
        <p:sp>
          <p:nvSpPr>
            <p:cNvPr id="15388" name="Rectangle 23"/>
            <p:cNvSpPr>
              <a:spLocks noChangeArrowheads="1"/>
            </p:cNvSpPr>
            <p:nvPr/>
          </p:nvSpPr>
          <p:spPr bwMode="auto">
            <a:xfrm>
              <a:off x="1564" y="2448"/>
              <a:ext cx="320" cy="267"/>
            </a:xfrm>
            <a:prstGeom prst="rect">
              <a:avLst/>
            </a:prstGeom>
            <a:noFill/>
            <a:ln w="12700">
              <a:noFill/>
              <a:miter lim="800000"/>
              <a:headEnd/>
              <a:tailEnd/>
            </a:ln>
          </p:spPr>
          <p:txBody>
            <a:bodyPr wrap="none" lIns="90488" tIns="44450" rIns="90488" bIns="44450">
              <a:spAutoFit/>
            </a:bodyPr>
            <a:lstStyle/>
            <a:p>
              <a:pPr defTabSz="762000">
                <a:buSzPct val="100000"/>
              </a:pPr>
              <a:r>
                <a:rPr lang="en-US" sz="2200" b="1">
                  <a:solidFill>
                    <a:srgbClr val="000000"/>
                  </a:solidFill>
                </a:rPr>
                <a:t>(3)</a:t>
              </a:r>
            </a:p>
          </p:txBody>
        </p:sp>
      </p:grpSp>
      <p:grpSp>
        <p:nvGrpSpPr>
          <p:cNvPr id="6" name="Group 24"/>
          <p:cNvGrpSpPr>
            <a:grpSpLocks/>
          </p:cNvGrpSpPr>
          <p:nvPr/>
        </p:nvGrpSpPr>
        <p:grpSpPr bwMode="auto">
          <a:xfrm>
            <a:off x="3303588" y="2544763"/>
            <a:ext cx="3430587" cy="3449637"/>
            <a:chOff x="1937" y="1584"/>
            <a:chExt cx="2161" cy="2173"/>
          </a:xfrm>
        </p:grpSpPr>
        <p:sp>
          <p:nvSpPr>
            <p:cNvPr id="15381" name="Rectangle 25"/>
            <p:cNvSpPr>
              <a:spLocks noChangeArrowheads="1"/>
            </p:cNvSpPr>
            <p:nvPr/>
          </p:nvSpPr>
          <p:spPr bwMode="auto">
            <a:xfrm>
              <a:off x="1937" y="3528"/>
              <a:ext cx="1298" cy="229"/>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00"/>
                  </a:solidFill>
                </a:rPr>
                <a:t>(4α) Διαθέσιμα που επανεπενδύονται</a:t>
              </a:r>
            </a:p>
          </p:txBody>
        </p:sp>
        <p:sp>
          <p:nvSpPr>
            <p:cNvPr id="15382" name="Freeform 26"/>
            <p:cNvSpPr>
              <a:spLocks/>
            </p:cNvSpPr>
            <p:nvPr/>
          </p:nvSpPr>
          <p:spPr bwMode="auto">
            <a:xfrm>
              <a:off x="3580" y="2134"/>
              <a:ext cx="501" cy="34"/>
            </a:xfrm>
            <a:custGeom>
              <a:avLst/>
              <a:gdLst>
                <a:gd name="T0" fmla="*/ 0 w 501"/>
                <a:gd name="T1" fmla="*/ 33 h 34"/>
                <a:gd name="T2" fmla="*/ 500 w 501"/>
                <a:gd name="T3" fmla="*/ 33 h 34"/>
                <a:gd name="T4" fmla="*/ 500 w 501"/>
                <a:gd name="T5" fmla="*/ 0 h 34"/>
                <a:gd name="T6" fmla="*/ 0 w 501"/>
                <a:gd name="T7" fmla="*/ 0 h 34"/>
                <a:gd name="T8" fmla="*/ 0 w 501"/>
                <a:gd name="T9" fmla="*/ 33 h 34"/>
                <a:gd name="T10" fmla="*/ 0 60000 65536"/>
                <a:gd name="T11" fmla="*/ 0 60000 65536"/>
                <a:gd name="T12" fmla="*/ 0 60000 65536"/>
                <a:gd name="T13" fmla="*/ 0 60000 65536"/>
                <a:gd name="T14" fmla="*/ 0 60000 65536"/>
                <a:gd name="T15" fmla="*/ 0 w 501"/>
                <a:gd name="T16" fmla="*/ 0 h 34"/>
                <a:gd name="T17" fmla="*/ 501 w 501"/>
                <a:gd name="T18" fmla="*/ 34 h 34"/>
              </a:gdLst>
              <a:ahLst/>
              <a:cxnLst>
                <a:cxn ang="T10">
                  <a:pos x="T0" y="T1"/>
                </a:cxn>
                <a:cxn ang="T11">
                  <a:pos x="T2" y="T3"/>
                </a:cxn>
                <a:cxn ang="T12">
                  <a:pos x="T4" y="T5"/>
                </a:cxn>
                <a:cxn ang="T13">
                  <a:pos x="T6" y="T7"/>
                </a:cxn>
                <a:cxn ang="T14">
                  <a:pos x="T8" y="T9"/>
                </a:cxn>
              </a:cxnLst>
              <a:rect l="T15" t="T16" r="T17" b="T18"/>
              <a:pathLst>
                <a:path w="501" h="34">
                  <a:moveTo>
                    <a:pt x="0" y="33"/>
                  </a:moveTo>
                  <a:lnTo>
                    <a:pt x="500" y="33"/>
                  </a:lnTo>
                  <a:lnTo>
                    <a:pt x="500" y="0"/>
                  </a:lnTo>
                  <a:lnTo>
                    <a:pt x="0" y="0"/>
                  </a:lnTo>
                  <a:lnTo>
                    <a:pt x="0" y="33"/>
                  </a:lnTo>
                </a:path>
              </a:pathLst>
            </a:custGeom>
            <a:solidFill>
              <a:srgbClr val="DC0081"/>
            </a:solidFill>
            <a:ln w="12700" cap="rnd">
              <a:solidFill>
                <a:srgbClr val="DC0081"/>
              </a:solidFill>
              <a:round/>
              <a:headEnd/>
              <a:tailEnd/>
            </a:ln>
          </p:spPr>
          <p:txBody>
            <a:bodyPr/>
            <a:lstStyle/>
            <a:p>
              <a:endParaRPr lang="el-GR"/>
            </a:p>
          </p:txBody>
        </p:sp>
        <p:sp>
          <p:nvSpPr>
            <p:cNvPr id="15383" name="Freeform 27"/>
            <p:cNvSpPr>
              <a:spLocks/>
            </p:cNvSpPr>
            <p:nvPr/>
          </p:nvSpPr>
          <p:spPr bwMode="auto">
            <a:xfrm>
              <a:off x="4064" y="1632"/>
              <a:ext cx="34" cy="519"/>
            </a:xfrm>
            <a:custGeom>
              <a:avLst/>
              <a:gdLst>
                <a:gd name="T0" fmla="*/ 0 w 34"/>
                <a:gd name="T1" fmla="*/ 0 h 519"/>
                <a:gd name="T2" fmla="*/ 0 w 34"/>
                <a:gd name="T3" fmla="*/ 518 h 519"/>
                <a:gd name="T4" fmla="*/ 33 w 34"/>
                <a:gd name="T5" fmla="*/ 518 h 519"/>
                <a:gd name="T6" fmla="*/ 33 w 34"/>
                <a:gd name="T7" fmla="*/ 0 h 519"/>
                <a:gd name="T8" fmla="*/ 0 w 34"/>
                <a:gd name="T9" fmla="*/ 0 h 519"/>
                <a:gd name="T10" fmla="*/ 0 60000 65536"/>
                <a:gd name="T11" fmla="*/ 0 60000 65536"/>
                <a:gd name="T12" fmla="*/ 0 60000 65536"/>
                <a:gd name="T13" fmla="*/ 0 60000 65536"/>
                <a:gd name="T14" fmla="*/ 0 60000 65536"/>
                <a:gd name="T15" fmla="*/ 0 w 34"/>
                <a:gd name="T16" fmla="*/ 0 h 519"/>
                <a:gd name="T17" fmla="*/ 34 w 34"/>
                <a:gd name="T18" fmla="*/ 519 h 519"/>
              </a:gdLst>
              <a:ahLst/>
              <a:cxnLst>
                <a:cxn ang="T10">
                  <a:pos x="T0" y="T1"/>
                </a:cxn>
                <a:cxn ang="T11">
                  <a:pos x="T2" y="T3"/>
                </a:cxn>
                <a:cxn ang="T12">
                  <a:pos x="T4" y="T5"/>
                </a:cxn>
                <a:cxn ang="T13">
                  <a:pos x="T6" y="T7"/>
                </a:cxn>
                <a:cxn ang="T14">
                  <a:pos x="T8" y="T9"/>
                </a:cxn>
              </a:cxnLst>
              <a:rect l="T15" t="T16" r="T17" b="T18"/>
              <a:pathLst>
                <a:path w="34" h="519">
                  <a:moveTo>
                    <a:pt x="0" y="0"/>
                  </a:moveTo>
                  <a:lnTo>
                    <a:pt x="0" y="518"/>
                  </a:lnTo>
                  <a:lnTo>
                    <a:pt x="33" y="518"/>
                  </a:lnTo>
                  <a:lnTo>
                    <a:pt x="33" y="0"/>
                  </a:lnTo>
                  <a:lnTo>
                    <a:pt x="0" y="0"/>
                  </a:lnTo>
                </a:path>
              </a:pathLst>
            </a:custGeom>
            <a:solidFill>
              <a:srgbClr val="DC0081"/>
            </a:solidFill>
            <a:ln w="12700" cap="rnd">
              <a:solidFill>
                <a:srgbClr val="DC0081"/>
              </a:solidFill>
              <a:round/>
              <a:headEnd/>
              <a:tailEnd/>
            </a:ln>
          </p:spPr>
          <p:txBody>
            <a:bodyPr/>
            <a:lstStyle/>
            <a:p>
              <a:endParaRPr lang="el-GR"/>
            </a:p>
          </p:txBody>
        </p:sp>
        <p:sp>
          <p:nvSpPr>
            <p:cNvPr id="15384" name="Freeform 28"/>
            <p:cNvSpPr>
              <a:spLocks/>
            </p:cNvSpPr>
            <p:nvPr/>
          </p:nvSpPr>
          <p:spPr bwMode="auto">
            <a:xfrm>
              <a:off x="3573" y="1584"/>
              <a:ext cx="508" cy="98"/>
            </a:xfrm>
            <a:custGeom>
              <a:avLst/>
              <a:gdLst>
                <a:gd name="T0" fmla="*/ 0 w 508"/>
                <a:gd name="T1" fmla="*/ 48 h 98"/>
                <a:gd name="T2" fmla="*/ 99 w 508"/>
                <a:gd name="T3" fmla="*/ 0 h 98"/>
                <a:gd name="T4" fmla="*/ 99 w 508"/>
                <a:gd name="T5" fmla="*/ 32 h 98"/>
                <a:gd name="T6" fmla="*/ 507 w 508"/>
                <a:gd name="T7" fmla="*/ 32 h 98"/>
                <a:gd name="T8" fmla="*/ 507 w 508"/>
                <a:gd name="T9" fmla="*/ 64 h 98"/>
                <a:gd name="T10" fmla="*/ 99 w 508"/>
                <a:gd name="T11" fmla="*/ 64 h 98"/>
                <a:gd name="T12" fmla="*/ 99 w 508"/>
                <a:gd name="T13" fmla="*/ 97 h 98"/>
                <a:gd name="T14" fmla="*/ 0 w 508"/>
                <a:gd name="T15" fmla="*/ 48 h 98"/>
                <a:gd name="T16" fmla="*/ 0 60000 65536"/>
                <a:gd name="T17" fmla="*/ 0 60000 65536"/>
                <a:gd name="T18" fmla="*/ 0 60000 65536"/>
                <a:gd name="T19" fmla="*/ 0 60000 65536"/>
                <a:gd name="T20" fmla="*/ 0 60000 65536"/>
                <a:gd name="T21" fmla="*/ 0 60000 65536"/>
                <a:gd name="T22" fmla="*/ 0 60000 65536"/>
                <a:gd name="T23" fmla="*/ 0 60000 65536"/>
                <a:gd name="T24" fmla="*/ 0 w 508"/>
                <a:gd name="T25" fmla="*/ 0 h 98"/>
                <a:gd name="T26" fmla="*/ 508 w 508"/>
                <a:gd name="T27" fmla="*/ 98 h 9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8" h="98">
                  <a:moveTo>
                    <a:pt x="0" y="48"/>
                  </a:moveTo>
                  <a:lnTo>
                    <a:pt x="99" y="0"/>
                  </a:lnTo>
                  <a:lnTo>
                    <a:pt x="99" y="32"/>
                  </a:lnTo>
                  <a:lnTo>
                    <a:pt x="507" y="32"/>
                  </a:lnTo>
                  <a:lnTo>
                    <a:pt x="507" y="64"/>
                  </a:lnTo>
                  <a:lnTo>
                    <a:pt x="99" y="64"/>
                  </a:lnTo>
                  <a:lnTo>
                    <a:pt x="99" y="97"/>
                  </a:lnTo>
                  <a:lnTo>
                    <a:pt x="0" y="48"/>
                  </a:lnTo>
                </a:path>
              </a:pathLst>
            </a:custGeom>
            <a:solidFill>
              <a:srgbClr val="DC0081"/>
            </a:solidFill>
            <a:ln w="12700" cap="rnd">
              <a:solidFill>
                <a:srgbClr val="DC0081"/>
              </a:solidFill>
              <a:round/>
              <a:headEnd/>
              <a:tailEnd/>
            </a:ln>
          </p:spPr>
          <p:txBody>
            <a:bodyPr/>
            <a:lstStyle/>
            <a:p>
              <a:endParaRPr lang="el-GR"/>
            </a:p>
          </p:txBody>
        </p:sp>
        <p:sp>
          <p:nvSpPr>
            <p:cNvPr id="15385" name="Rectangle 29"/>
            <p:cNvSpPr>
              <a:spLocks noChangeArrowheads="1"/>
            </p:cNvSpPr>
            <p:nvPr/>
          </p:nvSpPr>
          <p:spPr bwMode="auto">
            <a:xfrm>
              <a:off x="3629" y="1749"/>
              <a:ext cx="408" cy="267"/>
            </a:xfrm>
            <a:prstGeom prst="rect">
              <a:avLst/>
            </a:prstGeom>
            <a:noFill/>
            <a:ln w="12700">
              <a:noFill/>
              <a:miter lim="800000"/>
              <a:headEnd/>
              <a:tailEnd/>
            </a:ln>
          </p:spPr>
          <p:txBody>
            <a:bodyPr wrap="none" lIns="90488" tIns="44450" rIns="90488" bIns="44450">
              <a:spAutoFit/>
            </a:bodyPr>
            <a:lstStyle/>
            <a:p>
              <a:pPr defTabSz="762000">
                <a:buSzPct val="100000"/>
              </a:pPr>
              <a:r>
                <a:rPr lang="en-US" sz="2200" b="1">
                  <a:solidFill>
                    <a:srgbClr val="000000"/>
                  </a:solidFill>
                </a:rPr>
                <a:t>(4α)</a:t>
              </a:r>
            </a:p>
          </p:txBody>
        </p:sp>
      </p:grpSp>
      <p:grpSp>
        <p:nvGrpSpPr>
          <p:cNvPr id="7" name="Group 30"/>
          <p:cNvGrpSpPr>
            <a:grpSpLocks/>
          </p:cNvGrpSpPr>
          <p:nvPr/>
        </p:nvGrpSpPr>
        <p:grpSpPr bwMode="auto">
          <a:xfrm>
            <a:off x="3279775" y="3751263"/>
            <a:ext cx="5737225" cy="2667000"/>
            <a:chOff x="1922" y="2344"/>
            <a:chExt cx="3614" cy="1680"/>
          </a:xfrm>
        </p:grpSpPr>
        <p:sp>
          <p:nvSpPr>
            <p:cNvPr id="15378" name="Freeform 31"/>
            <p:cNvSpPr>
              <a:spLocks/>
            </p:cNvSpPr>
            <p:nvPr/>
          </p:nvSpPr>
          <p:spPr bwMode="auto">
            <a:xfrm>
              <a:off x="3580" y="2344"/>
              <a:ext cx="885" cy="105"/>
            </a:xfrm>
            <a:custGeom>
              <a:avLst/>
              <a:gdLst>
                <a:gd name="T0" fmla="*/ 884 w 885"/>
                <a:gd name="T1" fmla="*/ 52 h 105"/>
                <a:gd name="T2" fmla="*/ 802 w 885"/>
                <a:gd name="T3" fmla="*/ 0 h 105"/>
                <a:gd name="T4" fmla="*/ 802 w 885"/>
                <a:gd name="T5" fmla="*/ 34 h 105"/>
                <a:gd name="T6" fmla="*/ 0 w 885"/>
                <a:gd name="T7" fmla="*/ 34 h 105"/>
                <a:gd name="T8" fmla="*/ 0 w 885"/>
                <a:gd name="T9" fmla="*/ 69 h 105"/>
                <a:gd name="T10" fmla="*/ 802 w 885"/>
                <a:gd name="T11" fmla="*/ 69 h 105"/>
                <a:gd name="T12" fmla="*/ 802 w 885"/>
                <a:gd name="T13" fmla="*/ 104 h 105"/>
                <a:gd name="T14" fmla="*/ 884 w 885"/>
                <a:gd name="T15" fmla="*/ 52 h 105"/>
                <a:gd name="T16" fmla="*/ 0 60000 65536"/>
                <a:gd name="T17" fmla="*/ 0 60000 65536"/>
                <a:gd name="T18" fmla="*/ 0 60000 65536"/>
                <a:gd name="T19" fmla="*/ 0 60000 65536"/>
                <a:gd name="T20" fmla="*/ 0 60000 65536"/>
                <a:gd name="T21" fmla="*/ 0 60000 65536"/>
                <a:gd name="T22" fmla="*/ 0 60000 65536"/>
                <a:gd name="T23" fmla="*/ 0 60000 65536"/>
                <a:gd name="T24" fmla="*/ 0 w 885"/>
                <a:gd name="T25" fmla="*/ 0 h 105"/>
                <a:gd name="T26" fmla="*/ 885 w 885"/>
                <a:gd name="T27" fmla="*/ 105 h 1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85" h="105">
                  <a:moveTo>
                    <a:pt x="884" y="52"/>
                  </a:moveTo>
                  <a:lnTo>
                    <a:pt x="802" y="0"/>
                  </a:lnTo>
                  <a:lnTo>
                    <a:pt x="802" y="34"/>
                  </a:lnTo>
                  <a:lnTo>
                    <a:pt x="0" y="34"/>
                  </a:lnTo>
                  <a:lnTo>
                    <a:pt x="0" y="69"/>
                  </a:lnTo>
                  <a:lnTo>
                    <a:pt x="802" y="69"/>
                  </a:lnTo>
                  <a:lnTo>
                    <a:pt x="802" y="104"/>
                  </a:lnTo>
                  <a:lnTo>
                    <a:pt x="884" y="52"/>
                  </a:lnTo>
                </a:path>
              </a:pathLst>
            </a:custGeom>
            <a:solidFill>
              <a:srgbClr val="DC0081"/>
            </a:solidFill>
            <a:ln w="12700" cap="rnd">
              <a:solidFill>
                <a:srgbClr val="DC0081"/>
              </a:solidFill>
              <a:round/>
              <a:headEnd/>
              <a:tailEnd/>
            </a:ln>
          </p:spPr>
          <p:txBody>
            <a:bodyPr/>
            <a:lstStyle/>
            <a:p>
              <a:endParaRPr lang="el-GR"/>
            </a:p>
          </p:txBody>
        </p:sp>
        <p:sp>
          <p:nvSpPr>
            <p:cNvPr id="15379" name="Rectangle 32"/>
            <p:cNvSpPr>
              <a:spLocks noChangeArrowheads="1"/>
            </p:cNvSpPr>
            <p:nvPr/>
          </p:nvSpPr>
          <p:spPr bwMode="auto">
            <a:xfrm>
              <a:off x="1922" y="3735"/>
              <a:ext cx="3614" cy="289"/>
            </a:xfrm>
            <a:prstGeom prst="rect">
              <a:avLst/>
            </a:prstGeom>
            <a:noFill/>
            <a:ln w="12700">
              <a:noFill/>
              <a:miter lim="800000"/>
              <a:headEnd/>
              <a:tailEnd/>
            </a:ln>
          </p:spPr>
          <p:txBody>
            <a:bodyPr wrap="none" lIns="90488" tIns="44450" rIns="90488" bIns="44450">
              <a:spAutoFit/>
            </a:bodyPr>
            <a:lstStyle/>
            <a:p>
              <a:pPr defTabSz="762000">
                <a:buSzPct val="100000"/>
              </a:pPr>
              <a:r>
                <a:rPr lang="en-US">
                  <a:solidFill>
                    <a:srgbClr val="000000"/>
                  </a:solidFill>
                </a:rPr>
                <a:t>(4β) </a:t>
              </a:r>
              <a:r>
                <a:rPr lang="el-GR">
                  <a:solidFill>
                    <a:srgbClr val="000000"/>
                  </a:solidFill>
                </a:rPr>
                <a:t>Επιστροφή διαθεσίμων </a:t>
              </a:r>
              <a:r>
                <a:rPr lang="en-US">
                  <a:solidFill>
                    <a:srgbClr val="000000"/>
                  </a:solidFill>
                </a:rPr>
                <a:t>στους επενδυτές</a:t>
              </a:r>
            </a:p>
          </p:txBody>
        </p:sp>
        <p:sp>
          <p:nvSpPr>
            <p:cNvPr id="15380" name="Rectangle 33"/>
            <p:cNvSpPr>
              <a:spLocks noChangeArrowheads="1"/>
            </p:cNvSpPr>
            <p:nvPr/>
          </p:nvSpPr>
          <p:spPr bwMode="auto">
            <a:xfrm>
              <a:off x="3878" y="2435"/>
              <a:ext cx="418" cy="267"/>
            </a:xfrm>
            <a:prstGeom prst="rect">
              <a:avLst/>
            </a:prstGeom>
            <a:noFill/>
            <a:ln w="12700">
              <a:noFill/>
              <a:miter lim="800000"/>
              <a:headEnd/>
              <a:tailEnd/>
            </a:ln>
          </p:spPr>
          <p:txBody>
            <a:bodyPr wrap="none" lIns="90488" tIns="44450" rIns="90488" bIns="44450">
              <a:spAutoFit/>
            </a:bodyPr>
            <a:lstStyle/>
            <a:p>
              <a:pPr defTabSz="762000">
                <a:buSzPct val="100000"/>
              </a:pPr>
              <a:r>
                <a:rPr lang="en-US" sz="2200" b="1">
                  <a:solidFill>
                    <a:srgbClr val="000000"/>
                  </a:solidFill>
                </a:rPr>
                <a:t>(4β)</a:t>
              </a:r>
            </a:p>
          </p:txBody>
        </p:sp>
      </p:grpSp>
      <p:sp>
        <p:nvSpPr>
          <p:cNvPr id="15376" name="Freeform 34"/>
          <p:cNvSpPr>
            <a:spLocks/>
          </p:cNvSpPr>
          <p:nvPr/>
        </p:nvSpPr>
        <p:spPr bwMode="auto">
          <a:xfrm>
            <a:off x="7318375" y="1325563"/>
            <a:ext cx="1674813" cy="3624262"/>
          </a:xfrm>
          <a:custGeom>
            <a:avLst/>
            <a:gdLst>
              <a:gd name="T0" fmla="*/ 0 w 1055"/>
              <a:gd name="T1" fmla="*/ 2147483647 h 2283"/>
              <a:gd name="T2" fmla="*/ 0 w 1055"/>
              <a:gd name="T3" fmla="*/ 2147483647 h 2283"/>
              <a:gd name="T4" fmla="*/ 2147483647 w 1055"/>
              <a:gd name="T5" fmla="*/ 0 h 2283"/>
              <a:gd name="T6" fmla="*/ 2147483647 w 1055"/>
              <a:gd name="T7" fmla="*/ 2147483647 h 2283"/>
              <a:gd name="T8" fmla="*/ 2147483647 w 1055"/>
              <a:gd name="T9" fmla="*/ 2147483647 h 2283"/>
              <a:gd name="T10" fmla="*/ 0 w 1055"/>
              <a:gd name="T11" fmla="*/ 2147483647 h 2283"/>
              <a:gd name="T12" fmla="*/ 0 60000 65536"/>
              <a:gd name="T13" fmla="*/ 0 60000 65536"/>
              <a:gd name="T14" fmla="*/ 0 60000 65536"/>
              <a:gd name="T15" fmla="*/ 0 60000 65536"/>
              <a:gd name="T16" fmla="*/ 0 60000 65536"/>
              <a:gd name="T17" fmla="*/ 0 60000 65536"/>
              <a:gd name="T18" fmla="*/ 0 w 1055"/>
              <a:gd name="T19" fmla="*/ 0 h 2283"/>
              <a:gd name="T20" fmla="*/ 1055 w 1055"/>
              <a:gd name="T21" fmla="*/ 2283 h 2283"/>
            </a:gdLst>
            <a:ahLst/>
            <a:cxnLst>
              <a:cxn ang="T12">
                <a:pos x="T0" y="T1"/>
              </a:cxn>
              <a:cxn ang="T13">
                <a:pos x="T2" y="T3"/>
              </a:cxn>
              <a:cxn ang="T14">
                <a:pos x="T4" y="T5"/>
              </a:cxn>
              <a:cxn ang="T15">
                <a:pos x="T6" y="T7"/>
              </a:cxn>
              <a:cxn ang="T16">
                <a:pos x="T8" y="T9"/>
              </a:cxn>
              <a:cxn ang="T17">
                <a:pos x="T10" y="T11"/>
              </a:cxn>
            </a:cxnLst>
            <a:rect l="T18" t="T19" r="T20" b="T21"/>
            <a:pathLst>
              <a:path w="1055" h="2283">
                <a:moveTo>
                  <a:pt x="0" y="1819"/>
                </a:moveTo>
                <a:lnTo>
                  <a:pt x="0" y="415"/>
                </a:lnTo>
                <a:lnTo>
                  <a:pt x="1054" y="0"/>
                </a:lnTo>
                <a:lnTo>
                  <a:pt x="1054" y="2050"/>
                </a:lnTo>
                <a:lnTo>
                  <a:pt x="1054" y="2282"/>
                </a:lnTo>
                <a:lnTo>
                  <a:pt x="0" y="1819"/>
                </a:lnTo>
              </a:path>
            </a:pathLst>
          </a:custGeom>
          <a:noFill/>
          <a:ln w="12700" cap="rnd">
            <a:solidFill>
              <a:schemeClr val="accent2"/>
            </a:solidFill>
            <a:round/>
            <a:headEnd/>
            <a:tailEnd/>
          </a:ln>
        </p:spPr>
        <p:txBody>
          <a:bodyPr/>
          <a:lstStyle/>
          <a:p>
            <a:endParaRPr lang="el-G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solidFill>
        </p:spPr>
        <p:txBody>
          <a:bodyPr>
            <a:normAutofit/>
          </a:bodyPr>
          <a:lstStyle/>
          <a:p>
            <a:r>
              <a:rPr lang="el-GR" sz="2800" b="1" dirty="0" smtClean="0">
                <a:solidFill>
                  <a:srgbClr val="0000FF"/>
                </a:solidFill>
                <a:effectLst>
                  <a:outerShdw blurRad="38100" dist="38100" dir="2700000" algn="tl">
                    <a:srgbClr val="000000">
                      <a:alpha val="43137"/>
                    </a:srgbClr>
                  </a:outerShdw>
                </a:effectLst>
              </a:rPr>
              <a:t>Μερικά «Χρηματοοικονομικά» Επαγγέλματα</a:t>
            </a:r>
            <a:endParaRPr lang="el-GR" sz="2800" b="1" dirty="0">
              <a:solidFill>
                <a:srgbClr val="0000FF"/>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a:bodyPr>
          <a:lstStyle/>
          <a:p>
            <a:r>
              <a:rPr lang="el-GR" sz="2400" b="1" dirty="0" smtClean="0">
                <a:effectLst>
                  <a:outerShdw blurRad="38100" dist="38100" dir="2700000" algn="tl">
                    <a:srgbClr val="000000">
                      <a:alpha val="43137"/>
                    </a:srgbClr>
                  </a:outerShdw>
                </a:effectLst>
              </a:rPr>
              <a:t>Λογιστές ‐ Ελεγκτές </a:t>
            </a:r>
          </a:p>
          <a:p>
            <a:r>
              <a:rPr lang="el-GR" sz="2400" b="1" dirty="0" smtClean="0">
                <a:effectLst>
                  <a:outerShdw blurRad="38100" dist="38100" dir="2700000" algn="tl">
                    <a:srgbClr val="000000">
                      <a:alpha val="43137"/>
                    </a:srgbClr>
                  </a:outerShdw>
                </a:effectLst>
              </a:rPr>
              <a:t>Αναλυτές Προϋπολογισμών </a:t>
            </a:r>
          </a:p>
          <a:p>
            <a:r>
              <a:rPr lang="el-GR" sz="2400" b="1" dirty="0" smtClean="0">
                <a:effectLst>
                  <a:outerShdw blurRad="38100" dist="38100" dir="2700000" algn="tl">
                    <a:srgbClr val="000000">
                      <a:alpha val="43137"/>
                    </a:srgbClr>
                  </a:outerShdw>
                </a:effectLst>
              </a:rPr>
              <a:t>Κοστολόγοι </a:t>
            </a:r>
          </a:p>
          <a:p>
            <a:r>
              <a:rPr lang="en-US" sz="2400" b="1" dirty="0" err="1" smtClean="0">
                <a:effectLst>
                  <a:outerShdw blurRad="38100" dist="38100" dir="2700000" algn="tl">
                    <a:srgbClr val="000000">
                      <a:alpha val="43137"/>
                    </a:srgbClr>
                  </a:outerShdw>
                </a:effectLst>
              </a:rPr>
              <a:t>Χρηματοοικ</a:t>
            </a:r>
            <a:r>
              <a:rPr lang="el-GR" sz="2400" b="1" dirty="0" err="1" smtClean="0">
                <a:effectLst>
                  <a:outerShdw blurRad="38100" dist="38100" dir="2700000" algn="tl">
                    <a:srgbClr val="000000">
                      <a:alpha val="43137"/>
                    </a:srgbClr>
                  </a:outerShdw>
                </a:effectLst>
              </a:rPr>
              <a:t>ονομικοί</a:t>
            </a:r>
            <a:r>
              <a:rPr lang="el-GR" sz="2400" b="1" dirty="0" smtClean="0">
                <a:effectLst>
                  <a:outerShdw blurRad="38100" dist="38100" dir="2700000" algn="tl">
                    <a:srgbClr val="000000">
                      <a:alpha val="43137"/>
                    </a:srgbClr>
                  </a:outerShdw>
                </a:effectLst>
              </a:rPr>
              <a:t>  Αναλυτές &amp; Σύμβουλοι  </a:t>
            </a:r>
          </a:p>
          <a:p>
            <a:r>
              <a:rPr lang="el-GR" sz="2400" b="1" dirty="0" smtClean="0">
                <a:effectLst>
                  <a:outerShdw blurRad="38100" dist="38100" dir="2700000" algn="tl">
                    <a:srgbClr val="000000">
                      <a:alpha val="43137"/>
                    </a:srgbClr>
                  </a:outerShdw>
                </a:effectLst>
              </a:rPr>
              <a:t>Οικονομικοί Διευθυντές</a:t>
            </a:r>
            <a:r>
              <a:rPr lang="en-US" sz="2400" b="1" dirty="0" smtClean="0">
                <a:effectLst>
                  <a:outerShdw blurRad="38100" dist="38100" dir="2700000" algn="tl">
                    <a:srgbClr val="000000">
                      <a:alpha val="43137"/>
                    </a:srgbClr>
                  </a:outerShdw>
                </a:effectLst>
              </a:rPr>
              <a:t>, </a:t>
            </a:r>
            <a:endParaRPr lang="el-GR" sz="2400" b="1" dirty="0" smtClean="0">
              <a:effectLst>
                <a:outerShdw blurRad="38100" dist="38100" dir="2700000" algn="tl">
                  <a:srgbClr val="000000">
                    <a:alpha val="43137"/>
                  </a:srgbClr>
                </a:outerShdw>
              </a:effectLst>
            </a:endParaRPr>
          </a:p>
          <a:p>
            <a:r>
              <a:rPr lang="el-GR" sz="2400" b="1" dirty="0" smtClean="0">
                <a:effectLst>
                  <a:outerShdw blurRad="38100" dist="38100" dir="2700000" algn="tl">
                    <a:srgbClr val="000000">
                      <a:alpha val="43137"/>
                    </a:srgbClr>
                  </a:outerShdw>
                </a:effectLst>
              </a:rPr>
              <a:t>Φοροτεχνικοί</a:t>
            </a:r>
          </a:p>
          <a:p>
            <a:r>
              <a:rPr lang="el-GR" sz="2400" b="1" dirty="0" smtClean="0">
                <a:effectLst>
                  <a:outerShdw blurRad="38100" dist="38100" dir="2700000" algn="tl">
                    <a:srgbClr val="000000">
                      <a:alpha val="43137"/>
                    </a:srgbClr>
                  </a:outerShdw>
                </a:effectLst>
              </a:rPr>
              <a:t>Σύμβουλοι Χρηματοδότησης</a:t>
            </a:r>
          </a:p>
          <a:p>
            <a:r>
              <a:rPr lang="el-GR" sz="2400" b="1" dirty="0" smtClean="0">
                <a:effectLst>
                  <a:outerShdw blurRad="38100" dist="38100" dir="2700000" algn="tl">
                    <a:srgbClr val="000000">
                      <a:alpha val="43137"/>
                    </a:srgbClr>
                  </a:outerShdw>
                </a:effectLst>
              </a:rPr>
              <a:t>Πωλητές Χρηματοοικονομικών προϊόντων</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2800" b="1" dirty="0" err="1" smtClean="0">
                <a:effectLst>
                  <a:outerShdw blurRad="38100" dist="38100" dir="2700000" algn="tl">
                    <a:srgbClr val="000000">
                      <a:alpha val="43137"/>
                    </a:srgbClr>
                  </a:outerShdw>
                </a:effectLst>
              </a:rPr>
              <a:t>Ποιος</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είναι</a:t>
            </a:r>
            <a:r>
              <a:rPr lang="en-US" sz="2800" b="1" dirty="0" smtClean="0">
                <a:effectLst>
                  <a:outerShdw blurRad="38100" dist="38100" dir="2700000" algn="tl">
                    <a:srgbClr val="000000">
                      <a:alpha val="43137"/>
                    </a:srgbClr>
                  </a:outerShdw>
                </a:effectLst>
              </a:rPr>
              <a:t> ο </a:t>
            </a:r>
            <a:r>
              <a:rPr lang="en-US" sz="2800" b="1" dirty="0" err="1" smtClean="0">
                <a:effectLst>
                  <a:outerShdw blurRad="38100" dist="38100" dir="2700000" algn="tl">
                    <a:srgbClr val="000000">
                      <a:alpha val="43137"/>
                    </a:srgbClr>
                  </a:outerShdw>
                </a:effectLst>
              </a:rPr>
              <a:t>οικονομικός</a:t>
            </a:r>
            <a:r>
              <a:rPr lang="en-US" sz="2800" b="1" dirty="0" smtClean="0">
                <a:effectLst>
                  <a:outerShdw blurRad="38100" dist="38100" dir="2700000" algn="tl">
                    <a:srgbClr val="000000">
                      <a:alpha val="43137"/>
                    </a:srgbClr>
                  </a:outerShdw>
                </a:effectLst>
              </a:rPr>
              <a:t> </a:t>
            </a:r>
            <a:r>
              <a:rPr lang="en-US" sz="2800" b="1" dirty="0" err="1" smtClean="0">
                <a:effectLst>
                  <a:outerShdw blurRad="38100" dist="38100" dir="2700000" algn="tl">
                    <a:srgbClr val="000000">
                      <a:alpha val="43137"/>
                    </a:srgbClr>
                  </a:outerShdw>
                </a:effectLst>
              </a:rPr>
              <a:t>διευθυντής</a:t>
            </a:r>
            <a:r>
              <a:rPr lang="en-US" sz="2800" b="1" dirty="0" smtClean="0">
                <a:effectLst>
                  <a:outerShdw blurRad="38100" dist="38100" dir="2700000" algn="tl">
                    <a:srgbClr val="000000">
                      <a:alpha val="43137"/>
                    </a:srgbClr>
                  </a:outerShdw>
                </a:effectLst>
              </a:rPr>
              <a:t>;</a:t>
            </a:r>
          </a:p>
        </p:txBody>
      </p:sp>
      <p:sp>
        <p:nvSpPr>
          <p:cNvPr id="12291" name="AutoShape 3"/>
          <p:cNvSpPr>
            <a:spLocks noChangeArrowheads="1"/>
          </p:cNvSpPr>
          <p:nvPr/>
        </p:nvSpPr>
        <p:spPr bwMode="auto">
          <a:xfrm>
            <a:off x="2438400" y="1600200"/>
            <a:ext cx="4572000" cy="1219200"/>
          </a:xfrm>
          <a:prstGeom prst="hexagon">
            <a:avLst>
              <a:gd name="adj" fmla="val 93750"/>
              <a:gd name="vf" fmla="val 115470"/>
            </a:avLst>
          </a:prstGeom>
          <a:solidFill>
            <a:srgbClr val="FFFF66"/>
          </a:solidFill>
          <a:ln w="38100">
            <a:solidFill>
              <a:schemeClr val="tx1"/>
            </a:solidFill>
            <a:miter lim="800000"/>
            <a:headEnd/>
            <a:tailEnd/>
          </a:ln>
          <a:effectLst>
            <a:prstShdw prst="shdw17" dist="17961" dir="18900000">
              <a:schemeClr val="tx1">
                <a:gamma/>
                <a:shade val="60000"/>
                <a:invGamma/>
              </a:schemeClr>
            </a:prstShdw>
          </a:effectLst>
        </p:spPr>
        <p:txBody>
          <a:bodyPr wrap="none" anchor="ctr"/>
          <a:lstStyle/>
          <a:p>
            <a:pPr algn="ctr">
              <a:buSzPct val="100000"/>
              <a:defRPr/>
            </a:pPr>
            <a:r>
              <a:rPr lang="en-US" dirty="0" err="1">
                <a:solidFill>
                  <a:srgbClr val="000000"/>
                </a:solidFill>
              </a:rPr>
              <a:t>Γενικός</a:t>
            </a:r>
            <a:r>
              <a:rPr lang="en-US" dirty="0">
                <a:solidFill>
                  <a:srgbClr val="000000"/>
                </a:solidFill>
              </a:rPr>
              <a:t> </a:t>
            </a:r>
            <a:r>
              <a:rPr lang="en-US" dirty="0" err="1">
                <a:solidFill>
                  <a:srgbClr val="000000"/>
                </a:solidFill>
              </a:rPr>
              <a:t>οικονομικός</a:t>
            </a:r>
            <a:r>
              <a:rPr lang="en-US" dirty="0">
                <a:solidFill>
                  <a:srgbClr val="000000"/>
                </a:solidFill>
              </a:rPr>
              <a:t> </a:t>
            </a:r>
            <a:r>
              <a:rPr lang="en-US" dirty="0" err="1">
                <a:solidFill>
                  <a:srgbClr val="000000"/>
                </a:solidFill>
              </a:rPr>
              <a:t>διευθυντής</a:t>
            </a:r>
            <a:endParaRPr lang="en-US" dirty="0">
              <a:solidFill>
                <a:srgbClr val="000000"/>
              </a:solidFill>
            </a:endParaRPr>
          </a:p>
        </p:txBody>
      </p:sp>
      <p:grpSp>
        <p:nvGrpSpPr>
          <p:cNvPr id="2" name="Group 4"/>
          <p:cNvGrpSpPr>
            <a:grpSpLocks/>
          </p:cNvGrpSpPr>
          <p:nvPr/>
        </p:nvGrpSpPr>
        <p:grpSpPr bwMode="auto">
          <a:xfrm>
            <a:off x="5257800" y="2819400"/>
            <a:ext cx="2971800" cy="2133600"/>
            <a:chOff x="3312" y="1776"/>
            <a:chExt cx="1872" cy="1344"/>
          </a:xfrm>
        </p:grpSpPr>
        <p:sp>
          <p:nvSpPr>
            <p:cNvPr id="16393" name="AutoShape 5"/>
            <p:cNvSpPr>
              <a:spLocks noChangeArrowheads="1"/>
            </p:cNvSpPr>
            <p:nvPr/>
          </p:nvSpPr>
          <p:spPr bwMode="auto">
            <a:xfrm>
              <a:off x="3312" y="2592"/>
              <a:ext cx="1872" cy="528"/>
            </a:xfrm>
            <a:prstGeom prst="cube">
              <a:avLst>
                <a:gd name="adj" fmla="val 25000"/>
              </a:avLst>
            </a:prstGeom>
            <a:solidFill>
              <a:srgbClr val="CCFFCC"/>
            </a:solidFill>
            <a:ln w="9525">
              <a:solidFill>
                <a:schemeClr val="tx1"/>
              </a:solidFill>
              <a:miter lim="800000"/>
              <a:headEnd/>
              <a:tailEnd/>
            </a:ln>
          </p:spPr>
          <p:txBody>
            <a:bodyPr wrap="none" anchor="ctr"/>
            <a:lstStyle/>
            <a:p>
              <a:pPr algn="ctr">
                <a:buSzPct val="100000"/>
              </a:pPr>
              <a:r>
                <a:rPr lang="en-US">
                  <a:solidFill>
                    <a:srgbClr val="000000"/>
                  </a:solidFill>
                </a:rPr>
                <a:t>Οικονομικός επόπτης</a:t>
              </a:r>
            </a:p>
          </p:txBody>
        </p:sp>
        <p:sp>
          <p:nvSpPr>
            <p:cNvPr id="16394" name="Line 6"/>
            <p:cNvSpPr>
              <a:spLocks noChangeShapeType="1"/>
            </p:cNvSpPr>
            <p:nvPr/>
          </p:nvSpPr>
          <p:spPr bwMode="auto">
            <a:xfrm>
              <a:off x="3696" y="1776"/>
              <a:ext cx="384" cy="816"/>
            </a:xfrm>
            <a:prstGeom prst="line">
              <a:avLst/>
            </a:prstGeom>
            <a:noFill/>
            <a:ln w="38100">
              <a:solidFill>
                <a:schemeClr val="tx1"/>
              </a:solidFill>
              <a:round/>
              <a:headEnd/>
              <a:tailEnd type="triangle" w="med" len="med"/>
            </a:ln>
          </p:spPr>
          <p:txBody>
            <a:bodyPr wrap="none" anchor="ctr"/>
            <a:lstStyle/>
            <a:p>
              <a:endParaRPr lang="el-GR"/>
            </a:p>
          </p:txBody>
        </p:sp>
      </p:grpSp>
      <p:grpSp>
        <p:nvGrpSpPr>
          <p:cNvPr id="3" name="Group 7"/>
          <p:cNvGrpSpPr>
            <a:grpSpLocks/>
          </p:cNvGrpSpPr>
          <p:nvPr/>
        </p:nvGrpSpPr>
        <p:grpSpPr bwMode="auto">
          <a:xfrm>
            <a:off x="914400" y="2819400"/>
            <a:ext cx="2971800" cy="2133600"/>
            <a:chOff x="576" y="1776"/>
            <a:chExt cx="1872" cy="1344"/>
          </a:xfrm>
        </p:grpSpPr>
        <p:sp>
          <p:nvSpPr>
            <p:cNvPr id="16391" name="AutoShape 8"/>
            <p:cNvSpPr>
              <a:spLocks noChangeArrowheads="1"/>
            </p:cNvSpPr>
            <p:nvPr/>
          </p:nvSpPr>
          <p:spPr bwMode="auto">
            <a:xfrm>
              <a:off x="576" y="2592"/>
              <a:ext cx="1872" cy="528"/>
            </a:xfrm>
            <a:prstGeom prst="cube">
              <a:avLst>
                <a:gd name="adj" fmla="val 25000"/>
              </a:avLst>
            </a:prstGeom>
            <a:solidFill>
              <a:srgbClr val="CCFFCC"/>
            </a:solidFill>
            <a:ln w="9525">
              <a:solidFill>
                <a:schemeClr val="tx1"/>
              </a:solidFill>
              <a:miter lim="800000"/>
              <a:headEnd/>
              <a:tailEnd/>
            </a:ln>
          </p:spPr>
          <p:txBody>
            <a:bodyPr wrap="none" anchor="ctr"/>
            <a:lstStyle/>
            <a:p>
              <a:pPr algn="ctr">
                <a:buSzPct val="100000"/>
              </a:pPr>
              <a:r>
                <a:rPr lang="en-US">
                  <a:solidFill>
                    <a:srgbClr val="000000"/>
                  </a:solidFill>
                </a:rPr>
                <a:t>Διευθυντής διαθεσίμων</a:t>
              </a:r>
            </a:p>
          </p:txBody>
        </p:sp>
        <p:sp>
          <p:nvSpPr>
            <p:cNvPr id="16392" name="Line 9"/>
            <p:cNvSpPr>
              <a:spLocks noChangeShapeType="1"/>
            </p:cNvSpPr>
            <p:nvPr/>
          </p:nvSpPr>
          <p:spPr bwMode="auto">
            <a:xfrm flipH="1">
              <a:off x="1728" y="1776"/>
              <a:ext cx="528" cy="816"/>
            </a:xfrm>
            <a:prstGeom prst="line">
              <a:avLst/>
            </a:prstGeom>
            <a:noFill/>
            <a:ln w="38100">
              <a:solidFill>
                <a:schemeClr val="tx1"/>
              </a:solidFill>
              <a:round/>
              <a:headEnd/>
              <a:tailEnd type="triangle" w="med" len="med"/>
            </a:ln>
          </p:spPr>
          <p:txBody>
            <a:bodyPr wrap="none" anchor="ctr"/>
            <a:lstStyle/>
            <a:p>
              <a:endParaRPr lang="el-GR"/>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ppt_y-#ppt_h/2"/>
                                          </p:val>
                                        </p:tav>
                                        <p:tav tm="100000">
                                          <p:val>
                                            <p:strVal val="#ppt_y"/>
                                          </p:val>
                                        </p:tav>
                                      </p:tavLst>
                                    </p:anim>
                                    <p:anim calcmode="lin" valueType="num">
                                      <p:cBhvr>
                                        <p:cTn id="9" dur="500" fill="hold"/>
                                        <p:tgtEl>
                                          <p:spTgt spid="3"/>
                                        </p:tgtEl>
                                        <p:attrNameLst>
                                          <p:attrName>ppt_w</p:attrName>
                                        </p:attrNameLst>
                                      </p:cBhvr>
                                      <p:tavLst>
                                        <p:tav tm="0">
                                          <p:val>
                                            <p:strVal val="#ppt_w"/>
                                          </p:val>
                                        </p:tav>
                                        <p:tav tm="100000">
                                          <p:val>
                                            <p:strVal val="#ppt_w"/>
                                          </p:val>
                                        </p:tav>
                                      </p:tavLst>
                                    </p:anim>
                                    <p:anim calcmode="lin" valueType="num">
                                      <p:cBhvr>
                                        <p:cTn id="10"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
                                          </p:val>
                                        </p:tav>
                                        <p:tav tm="100000">
                                          <p:val>
                                            <p:strVal val="#ppt_x"/>
                                          </p:val>
                                        </p:tav>
                                      </p:tavLst>
                                    </p:anim>
                                    <p:anim calcmode="lin" valueType="num">
                                      <p:cBhvr>
                                        <p:cTn id="16" dur="500" fill="hold"/>
                                        <p:tgtEl>
                                          <p:spTgt spid="2"/>
                                        </p:tgtEl>
                                        <p:attrNameLst>
                                          <p:attrName>ppt_y</p:attrName>
                                        </p:attrNameLst>
                                      </p:cBhvr>
                                      <p:tavLst>
                                        <p:tav tm="0">
                                          <p:val>
                                            <p:strVal val="#ppt_y-#ppt_h/2"/>
                                          </p:val>
                                        </p:tav>
                                        <p:tav tm="100000">
                                          <p:val>
                                            <p:strVal val="#ppt_y"/>
                                          </p:val>
                                        </p:tav>
                                      </p:tavLst>
                                    </p:anim>
                                    <p:anim calcmode="lin" valueType="num">
                                      <p:cBhvr>
                                        <p:cTn id="17" dur="500" fill="hold"/>
                                        <p:tgtEl>
                                          <p:spTgt spid="2"/>
                                        </p:tgtEl>
                                        <p:attrNameLst>
                                          <p:attrName>ppt_w</p:attrName>
                                        </p:attrNameLst>
                                      </p:cBhvr>
                                      <p:tavLst>
                                        <p:tav tm="0">
                                          <p:val>
                                            <p:strVal val="#ppt_w"/>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0"/>
            <a:ext cx="7772400" cy="990600"/>
          </a:xfrm>
        </p:spPr>
        <p:txBody>
          <a:bodyPr/>
          <a:lstStyle/>
          <a:p>
            <a:r>
              <a:rPr lang="en-US" smtClean="0"/>
              <a:t>Ο επενδυτικός συμβιβασμός</a:t>
            </a:r>
          </a:p>
        </p:txBody>
      </p:sp>
      <p:sp>
        <p:nvSpPr>
          <p:cNvPr id="4" name="Rectangle 17"/>
          <p:cNvSpPr txBox="1">
            <a:spLocks noChangeArrowheads="1"/>
          </p:cNvSpPr>
          <p:nvPr/>
        </p:nvSpPr>
        <p:spPr bwMode="auto">
          <a:xfrm>
            <a:off x="685800" y="1524000"/>
            <a:ext cx="7772400" cy="2133600"/>
          </a:xfrm>
          <a:prstGeom prst="rect">
            <a:avLst/>
          </a:prstGeom>
          <a:noFill/>
          <a:ln w="12700">
            <a:noFill/>
            <a:miter lim="800000"/>
            <a:headEnd/>
            <a:tailEnd/>
          </a:ln>
        </p:spPr>
        <p:txBody>
          <a:bodyPr lIns="90488" tIns="44450" rIns="90488" bIns="44450"/>
          <a:lstStyle/>
          <a:p>
            <a:pPr marL="342900" indent="-342900">
              <a:spcBef>
                <a:spcPct val="20000"/>
              </a:spcBef>
              <a:buFont typeface="Wingdings" pitchFamily="2" charset="2"/>
              <a:buChar char="Ø"/>
            </a:pPr>
            <a:r>
              <a:rPr lang="en-US" sz="3200">
                <a:solidFill>
                  <a:srgbClr val="010000"/>
                </a:solidFill>
              </a:rPr>
              <a:t>Ελάχιστος συντελεστής απόδοσης</a:t>
            </a:r>
          </a:p>
          <a:p>
            <a:pPr marL="342900" indent="-342900">
              <a:spcBef>
                <a:spcPct val="20000"/>
              </a:spcBef>
              <a:buFont typeface="Wingdings" pitchFamily="2" charset="2"/>
              <a:buChar char="Ø"/>
            </a:pPr>
            <a:r>
              <a:rPr lang="en-US" sz="3200">
                <a:solidFill>
                  <a:srgbClr val="010000"/>
                </a:solidFill>
              </a:rPr>
              <a:t>Κόστος κεφαλαίου</a:t>
            </a:r>
          </a:p>
          <a:p>
            <a:pPr marL="342900" indent="-342900">
              <a:spcBef>
                <a:spcPct val="20000"/>
              </a:spcBef>
              <a:buFont typeface="Wingdings" pitchFamily="2" charset="2"/>
              <a:buChar char="Ø"/>
            </a:pPr>
            <a:r>
              <a:rPr lang="en-US" sz="3200">
                <a:solidFill>
                  <a:srgbClr val="010000"/>
                </a:solidFill>
              </a:rPr>
              <a:t>Κόστος ευκαιρίας κεφαλαίου</a:t>
            </a:r>
          </a:p>
          <a:p>
            <a:pPr marL="342900" indent="-342900">
              <a:spcBef>
                <a:spcPct val="20000"/>
              </a:spcBef>
              <a:buFont typeface="Wingdings" pitchFamily="2" charset="2"/>
              <a:buChar char="Ø"/>
            </a:pPr>
            <a:endParaRPr lang="en-US" sz="3200">
              <a:solidFill>
                <a:srgbClr val="010000"/>
              </a:solidFill>
            </a:endParaRPr>
          </a:p>
        </p:txBody>
      </p:sp>
      <p:pic>
        <p:nvPicPr>
          <p:cNvPr id="18436" name="Picture 2" descr="C:\Users\Matt Will\AppData\Local\Microsoft\Windows\Temporary Internet Files\Content.IE5\RI40IMKB\MCj04099150000[1].wmf"/>
          <p:cNvPicPr>
            <a:picLocks noChangeAspect="1" noChangeArrowheads="1"/>
          </p:cNvPicPr>
          <p:nvPr/>
        </p:nvPicPr>
        <p:blipFill>
          <a:blip r:embed="rId2" cstate="print"/>
          <a:srcRect/>
          <a:stretch>
            <a:fillRect/>
          </a:stretch>
        </p:blipFill>
        <p:spPr bwMode="auto">
          <a:xfrm>
            <a:off x="3810000" y="3810000"/>
            <a:ext cx="1841500" cy="182245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vertical)">
                                      <p:cBhvr>
                                        <p:cTn id="7" dur="500"/>
                                        <p:tgtEl>
                                          <p:spTgt spid="4">
                                            <p:txEl>
                                              <p:pRg st="0" end="0"/>
                                            </p:txEl>
                                          </p:spTgt>
                                        </p:tgtEl>
                                      </p:cBhvr>
                                    </p:animEffect>
                                  </p:childTnLst>
                                  <p:subTnLst>
                                    <p:animClr clrSpc="rgb" dir="cw">
                                      <p:cBhvr override="childStyle">
                                        <p:cTn dur="1" fill="hold" display="0" masterRel="nextClick" afterEffect="1"/>
                                        <p:tgtEl>
                                          <p:spTgt spid="4">
                                            <p:txEl>
                                              <p:pRg st="0" end="0"/>
                                            </p:txEl>
                                          </p:spTgt>
                                        </p:tgtEl>
                                        <p:attrNameLst>
                                          <p:attrName>ppt_c</p:attrName>
                                        </p:attrNameLst>
                                      </p:cBhvr>
                                      <p:to>
                                        <a:schemeClr val="accent2"/>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vertical)">
                                      <p:cBhvr>
                                        <p:cTn id="12" dur="500"/>
                                        <p:tgtEl>
                                          <p:spTgt spid="4">
                                            <p:txEl>
                                              <p:pRg st="1" end="1"/>
                                            </p:txEl>
                                          </p:spTgt>
                                        </p:tgtEl>
                                      </p:cBhvr>
                                    </p:animEffect>
                                  </p:childTnLst>
                                  <p:subTnLst>
                                    <p:animClr clrSpc="rgb" dir="cw">
                                      <p:cBhvr override="childStyle">
                                        <p:cTn dur="1" fill="hold" display="0" masterRel="nextClick" afterEffect="1"/>
                                        <p:tgtEl>
                                          <p:spTgt spid="4">
                                            <p:txEl>
                                              <p:pRg st="1" end="1"/>
                                            </p:txEl>
                                          </p:spTgt>
                                        </p:tgtEl>
                                        <p:attrNameLst>
                                          <p:attrName>ppt_c</p:attrName>
                                        </p:attrNameLst>
                                      </p:cBhvr>
                                      <p:to>
                                        <a:schemeClr val="accent2"/>
                                      </p:to>
                                    </p:animClr>
                                  </p:sub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vertical)">
                                      <p:cBhvr>
                                        <p:cTn id="17" dur="500"/>
                                        <p:tgtEl>
                                          <p:spTgt spid="4">
                                            <p:txEl>
                                              <p:pRg st="2" end="2"/>
                                            </p:txEl>
                                          </p:spTgt>
                                        </p:tgtEl>
                                      </p:cBhvr>
                                    </p:animEffect>
                                  </p:childTnLst>
                                  <p:subTnLst>
                                    <p:animClr clrSpc="rgb" dir="cw">
                                      <p:cBhvr override="childStyle">
                                        <p:cTn dur="1" fill="hold" display="0" masterRel="nextClick" afterEffect="1"/>
                                        <p:tgtEl>
                                          <p:spTgt spid="4">
                                            <p:txEl>
                                              <p:pRg st="2" end="2"/>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945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9460"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19461"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19462" name="Rectangle 6"/>
          <p:cNvSpPr>
            <a:spLocks noGrp="1" noChangeArrowheads="1"/>
          </p:cNvSpPr>
          <p:nvPr>
            <p:ph type="title"/>
          </p:nvPr>
        </p:nvSpPr>
        <p:spPr>
          <a:noFill/>
        </p:spPr>
        <p:txBody>
          <a:bodyPr/>
          <a:lstStyle/>
          <a:p>
            <a:r>
              <a:rPr lang="en-US" smtClean="0"/>
              <a:t>Στόχοι της μετοχικής εταιρείας</a:t>
            </a:r>
          </a:p>
        </p:txBody>
      </p:sp>
      <p:sp>
        <p:nvSpPr>
          <p:cNvPr id="71687" name="Rectangle 7"/>
          <p:cNvSpPr>
            <a:spLocks noGrp="1" noChangeArrowheads="1"/>
          </p:cNvSpPr>
          <p:nvPr>
            <p:ph type="body" idx="1"/>
          </p:nvPr>
        </p:nvSpPr>
        <p:spPr>
          <a:noFill/>
        </p:spPr>
        <p:txBody>
          <a:bodyPr/>
          <a:lstStyle/>
          <a:p>
            <a:pPr>
              <a:buFont typeface="Times New Roman" pitchFamily="18" charset="0"/>
              <a:buNone/>
            </a:pPr>
            <a:r>
              <a:rPr lang="en-US" sz="2000" b="1" smtClean="0"/>
              <a:t>Κάθε μέτοχος θέλει τρία πράγματα:</a:t>
            </a:r>
          </a:p>
          <a:p>
            <a:pPr>
              <a:buFont typeface="Times New Roman" pitchFamily="18" charset="0"/>
              <a:buNone/>
            </a:pPr>
            <a:endParaRPr lang="en-US" sz="2000" b="1" smtClean="0"/>
          </a:p>
          <a:p>
            <a:pPr>
              <a:buFont typeface="Times New Roman" pitchFamily="18" charset="0"/>
              <a:buAutoNum type="arabicPeriod"/>
            </a:pPr>
            <a:r>
              <a:rPr lang="en-US" sz="1800" smtClean="0"/>
              <a:t>Να είναι όσο το δυνατόν πλουσιότερος, δηλαδή να μεγιστοποιεί τον τρέχοντα πλούτο του.</a:t>
            </a:r>
          </a:p>
          <a:p>
            <a:pPr>
              <a:buFont typeface="Times New Roman" pitchFamily="18" charset="0"/>
              <a:buAutoNum type="arabicPeriod"/>
            </a:pPr>
            <a:r>
              <a:rPr lang="en-US" sz="1800" smtClean="0"/>
              <a:t>Να μετασχηματίζει αυτό τον πλούτο στο πλέον επιθυμητό χρονοδιάγραμμα κατανάλωσης είτε δανειζόμενος για να ξοδέψει σήμερα ή επενδύοντας για να δαπανήσει αργότερα.</a:t>
            </a:r>
          </a:p>
          <a:p>
            <a:pPr>
              <a:buFont typeface="Times New Roman" pitchFamily="18" charset="0"/>
              <a:buAutoNum type="arabicPeriod"/>
            </a:pPr>
            <a:r>
              <a:rPr lang="en-US" sz="1800" smtClean="0"/>
              <a:t>Να διαχειρίζεται τα χαρακτηριστικά κινδύνου του συγκεκριμένου χρονοδιαγράμματος κατανάλωσης.</a:t>
            </a:r>
          </a:p>
          <a:p>
            <a:pPr>
              <a:buFont typeface="Wingdings" pitchFamily="2" charset="2"/>
              <a:buAutoNum type="arabicPeriod"/>
            </a:pPr>
            <a:endParaRPr lang="en-US" sz="1800" smtClean="0"/>
          </a:p>
        </p:txBody>
      </p:sp>
      <p:pic>
        <p:nvPicPr>
          <p:cNvPr id="19464" name="Picture 3" descr="C:\Users\Matt Will\AppData\Local\Microsoft\Windows\Temporary Internet Files\Content.IE5\PNKRI62K\MCj01570310000[1].wmf"/>
          <p:cNvPicPr>
            <a:picLocks noChangeAspect="1" noChangeArrowheads="1"/>
          </p:cNvPicPr>
          <p:nvPr/>
        </p:nvPicPr>
        <p:blipFill>
          <a:blip r:embed="rId3" cstate="print"/>
          <a:srcRect/>
          <a:stretch>
            <a:fillRect/>
          </a:stretch>
        </p:blipFill>
        <p:spPr bwMode="auto">
          <a:xfrm>
            <a:off x="1981200" y="4267200"/>
            <a:ext cx="1662113" cy="1820863"/>
          </a:xfrm>
          <a:prstGeom prst="rect">
            <a:avLst/>
          </a:prstGeom>
          <a:noFill/>
          <a:ln w="9525">
            <a:noFill/>
            <a:miter lim="800000"/>
            <a:headEnd/>
            <a:tailEnd/>
          </a:ln>
        </p:spPr>
      </p:pic>
      <p:pic>
        <p:nvPicPr>
          <p:cNvPr id="19465" name="Picture 4" descr="C:\Users\Matt Will\AppData\Local\Microsoft\Windows\Temporary Internet Files\Content.IE5\SKK2UWUJ\MCj01570330000[1].wmf"/>
          <p:cNvPicPr>
            <a:picLocks noChangeAspect="1" noChangeArrowheads="1"/>
          </p:cNvPicPr>
          <p:nvPr/>
        </p:nvPicPr>
        <p:blipFill>
          <a:blip r:embed="rId4" cstate="print"/>
          <a:srcRect/>
          <a:stretch>
            <a:fillRect/>
          </a:stretch>
        </p:blipFill>
        <p:spPr bwMode="auto">
          <a:xfrm>
            <a:off x="5257800" y="4343400"/>
            <a:ext cx="1665288" cy="1827213"/>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687">
                                            <p:txEl>
                                              <p:pRg st="0" end="0"/>
                                            </p:txEl>
                                          </p:spTgt>
                                        </p:tgtEl>
                                        <p:attrNameLst>
                                          <p:attrName>style.visibility</p:attrName>
                                        </p:attrNameLst>
                                      </p:cBhvr>
                                      <p:to>
                                        <p:strVal val="visible"/>
                                      </p:to>
                                    </p:set>
                                    <p:anim calcmode="lin" valueType="num">
                                      <p:cBhvr additive="base">
                                        <p:cTn id="7" dur="500" fill="hold"/>
                                        <p:tgtEl>
                                          <p:spTgt spid="716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7">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687">
                                            <p:txEl>
                                              <p:pRg st="0" end="0"/>
                                            </p:txEl>
                                          </p:spTgt>
                                        </p:tgtEl>
                                        <p:attrNameLst>
                                          <p:attrName>ppt_c</p:attrName>
                                        </p:attrNameLst>
                                      </p:cBhvr>
                                      <p:to>
                                        <a:schemeClr val="accent2"/>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687">
                                            <p:txEl>
                                              <p:pRg st="2" end="2"/>
                                            </p:txEl>
                                          </p:spTgt>
                                        </p:tgtEl>
                                        <p:attrNameLst>
                                          <p:attrName>style.visibility</p:attrName>
                                        </p:attrNameLst>
                                      </p:cBhvr>
                                      <p:to>
                                        <p:strVal val="visible"/>
                                      </p:to>
                                    </p:set>
                                    <p:anim calcmode="lin" valueType="num">
                                      <p:cBhvr additive="base">
                                        <p:cTn id="13" dur="500" fill="hold"/>
                                        <p:tgtEl>
                                          <p:spTgt spid="7168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7">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687">
                                            <p:txEl>
                                              <p:pRg st="2" end="2"/>
                                            </p:txEl>
                                          </p:spTgt>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687">
                                            <p:txEl>
                                              <p:pRg st="3" end="3"/>
                                            </p:txEl>
                                          </p:spTgt>
                                        </p:tgtEl>
                                        <p:attrNameLst>
                                          <p:attrName>style.visibility</p:attrName>
                                        </p:attrNameLst>
                                      </p:cBhvr>
                                      <p:to>
                                        <p:strVal val="visible"/>
                                      </p:to>
                                    </p:set>
                                    <p:anim calcmode="lin" valueType="num">
                                      <p:cBhvr additive="base">
                                        <p:cTn id="19" dur="500" fill="hold"/>
                                        <p:tgtEl>
                                          <p:spTgt spid="7168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7">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687">
                                            <p:txEl>
                                              <p:pRg st="3" end="3"/>
                                            </p:txEl>
                                          </p:spTgt>
                                        </p:tgtEl>
                                        <p:attrNameLst>
                                          <p:attrName>ppt_c</p:attrName>
                                        </p:attrNameLst>
                                      </p:cBhvr>
                                      <p:to>
                                        <a:schemeClr val="accent2"/>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687">
                                            <p:txEl>
                                              <p:pRg st="4" end="4"/>
                                            </p:txEl>
                                          </p:spTgt>
                                        </p:tgtEl>
                                        <p:attrNameLst>
                                          <p:attrName>style.visibility</p:attrName>
                                        </p:attrNameLst>
                                      </p:cBhvr>
                                      <p:to>
                                        <p:strVal val="visible"/>
                                      </p:to>
                                    </p:set>
                                    <p:anim calcmode="lin" valueType="num">
                                      <p:cBhvr additive="base">
                                        <p:cTn id="25" dur="500" fill="hold"/>
                                        <p:tgtEl>
                                          <p:spTgt spid="7168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687">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71687">
                                            <p:txEl>
                                              <p:pRg st="4" end="4"/>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048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0484"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0485"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0486" name="Rectangle 6"/>
          <p:cNvSpPr>
            <a:spLocks noGrp="1" noChangeArrowheads="1"/>
          </p:cNvSpPr>
          <p:nvPr>
            <p:ph type="title"/>
          </p:nvPr>
        </p:nvSpPr>
        <p:spPr>
          <a:noFill/>
        </p:spPr>
        <p:txBody>
          <a:bodyPr/>
          <a:lstStyle/>
          <a:p>
            <a:r>
              <a:rPr lang="en-US" smtClean="0"/>
              <a:t>Στόχοι της μετοχικής εταιρείας</a:t>
            </a:r>
          </a:p>
        </p:txBody>
      </p:sp>
      <p:sp>
        <p:nvSpPr>
          <p:cNvPr id="20487" name="Rectangle 7"/>
          <p:cNvSpPr>
            <a:spLocks noGrp="1" noChangeArrowheads="1"/>
          </p:cNvSpPr>
          <p:nvPr>
            <p:ph type="body" idx="1"/>
          </p:nvPr>
        </p:nvSpPr>
        <p:spPr/>
        <p:txBody>
          <a:bodyPr/>
          <a:lstStyle/>
          <a:p>
            <a:r>
              <a:rPr lang="en-US" sz="2000" smtClean="0"/>
              <a:t>H μεγιστοποίηση των κερδών δεν αποτελεί καλά προσδιορισμένο χρηματοοικονομικό στόχο, τουλάχιστον για δύο λόγους:</a:t>
            </a:r>
          </a:p>
          <a:p>
            <a:endParaRPr lang="en-US" sz="2000" smtClean="0"/>
          </a:p>
          <a:p>
            <a:pPr>
              <a:buFont typeface="Times New Roman" pitchFamily="18" charset="0"/>
              <a:buNone/>
            </a:pPr>
            <a:r>
              <a:rPr lang="en-US" sz="2000" smtClean="0"/>
              <a:t>1. Μεγιστοποίηση κερδών; Ποιανού έτους; Μια μετοχική εταιρεία ίσως είναι σε θέση να αυξήσει τα τρέχοντα κέρδη με περικοπές στις δαπάνες συντήρησης ή εκπαίδευσης προσωπικού, όμως οι δαπάνες αυτές ίσως προσέθεταν αξία σε βάθος χρόνου. Οι μέτοχοι δεν θα καλωσορίσουν την αύξηση των βραχυπρόθεσμων κερδών αν πληγούν τα μακροπρόθεσμα κέρδη. </a:t>
            </a:r>
          </a:p>
          <a:p>
            <a:pPr>
              <a:buFont typeface="Times New Roman" pitchFamily="18" charset="0"/>
              <a:buNone/>
            </a:pPr>
            <a:endParaRPr lang="en-US" sz="2000" smtClean="0"/>
          </a:p>
          <a:p>
            <a:pPr>
              <a:buFont typeface="Times New Roman" pitchFamily="18" charset="0"/>
              <a:buNone/>
            </a:pPr>
            <a:r>
              <a:rPr lang="en-US" sz="2000" smtClean="0"/>
              <a:t>2. Μια εταιρεία ίσως είναι σε θέση να αυξήσει τα μελλοντικά κέρδη περικόπτοντας το εφετινό μέρισμα και επενδύοντας στην επιχείρηση τα διαθέσιμα που αποδεσμεύονται. Αυτό δεν είναι προς συμφέρον των μετόχων, αν τα κέρδη της εταιρείας υπολείπονται του κόστους ευκαιρίας κεφαλαίου.</a:t>
            </a: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sz="4000" smtClean="0"/>
              <a:t>Τίνος είναι η εταιρεία;</a:t>
            </a:r>
          </a:p>
        </p:txBody>
      </p:sp>
      <p:graphicFrame>
        <p:nvGraphicFramePr>
          <p:cNvPr id="1026" name="Object 3"/>
          <p:cNvGraphicFramePr>
            <a:graphicFrameLocks noChangeAspect="1"/>
          </p:cNvGraphicFramePr>
          <p:nvPr>
            <p:ph idx="1"/>
          </p:nvPr>
        </p:nvGraphicFramePr>
        <p:xfrm>
          <a:off x="914400" y="1752600"/>
          <a:ext cx="7239000" cy="4818063"/>
        </p:xfrm>
        <a:graphic>
          <a:graphicData uri="http://schemas.openxmlformats.org/presentationml/2006/ole">
            <p:oleObj spid="_x0000_s1026" name="Γράφημα" r:id="rId3" imgW="6096075" imgH="4057642" progId="MSGraph.Chart.8">
              <p:embed followColorScheme="full"/>
            </p:oleObj>
          </a:graphicData>
        </a:graphic>
      </p:graphicFrame>
      <p:sp>
        <p:nvSpPr>
          <p:cNvPr id="1028" name="Text Box 4"/>
          <p:cNvSpPr txBox="1">
            <a:spLocks noChangeArrowheads="1"/>
          </p:cNvSpPr>
          <p:nvPr/>
        </p:nvSpPr>
        <p:spPr bwMode="auto">
          <a:xfrm>
            <a:off x="762000" y="1143000"/>
            <a:ext cx="8153400" cy="457200"/>
          </a:xfrm>
          <a:prstGeom prst="rect">
            <a:avLst/>
          </a:prstGeom>
          <a:noFill/>
          <a:ln w="9525">
            <a:noFill/>
            <a:miter lim="800000"/>
            <a:headEnd/>
            <a:tailEnd/>
          </a:ln>
        </p:spPr>
        <p:txBody>
          <a:bodyPr>
            <a:spAutoFit/>
          </a:bodyPr>
          <a:lstStyle/>
          <a:p>
            <a:pPr>
              <a:spcBef>
                <a:spcPct val="50000"/>
              </a:spcBef>
              <a:buSzPct val="100000"/>
            </a:pPr>
            <a:r>
              <a:rPr lang="en-US">
                <a:solidFill>
                  <a:srgbClr val="000000"/>
                </a:solidFill>
              </a:rPr>
              <a:t>** Έρευνα σε σύνολο 378 διευθυντικών στελεχών από </a:t>
            </a:r>
            <a:r>
              <a:rPr lang="el-GR">
                <a:solidFill>
                  <a:srgbClr val="000000"/>
                </a:solidFill>
              </a:rPr>
              <a:t>5 </a:t>
            </a:r>
            <a:r>
              <a:rPr lang="en-US">
                <a:solidFill>
                  <a:srgbClr val="000000"/>
                </a:solidFill>
              </a:rPr>
              <a:t>χώρες.</a:t>
            </a:r>
          </a:p>
        </p:txBody>
      </p:sp>
    </p:spTree>
  </p:cSld>
  <p:clrMapOvr>
    <a:masterClrMapping/>
  </p:clrMapOvr>
  <p:transition>
    <p:pull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US" sz="4000" smtClean="0"/>
              <a:t>Μερίσματα ή θέσεις απασχόλησης;</a:t>
            </a:r>
          </a:p>
        </p:txBody>
      </p:sp>
      <p:graphicFrame>
        <p:nvGraphicFramePr>
          <p:cNvPr id="2050" name="Object 3"/>
          <p:cNvGraphicFramePr>
            <a:graphicFrameLocks noChangeAspect="1"/>
          </p:cNvGraphicFramePr>
          <p:nvPr>
            <p:ph idx="1"/>
          </p:nvPr>
        </p:nvGraphicFramePr>
        <p:xfrm>
          <a:off x="990600" y="1676400"/>
          <a:ext cx="7239000" cy="4822825"/>
        </p:xfrm>
        <a:graphic>
          <a:graphicData uri="http://schemas.openxmlformats.org/presentationml/2006/ole">
            <p:oleObj spid="_x0000_s2050" name="Γράφημα" r:id="rId3" imgW="6096075" imgH="4057642" progId="MSGraph.Chart.8">
              <p:embed followColorScheme="full"/>
            </p:oleObj>
          </a:graphicData>
        </a:graphic>
      </p:graphicFrame>
      <p:sp>
        <p:nvSpPr>
          <p:cNvPr id="2052" name="Text Box 4"/>
          <p:cNvSpPr txBox="1">
            <a:spLocks noChangeArrowheads="1"/>
          </p:cNvSpPr>
          <p:nvPr/>
        </p:nvSpPr>
        <p:spPr bwMode="auto">
          <a:xfrm>
            <a:off x="762000" y="1143000"/>
            <a:ext cx="8153400" cy="701675"/>
          </a:xfrm>
          <a:prstGeom prst="rect">
            <a:avLst/>
          </a:prstGeom>
          <a:noFill/>
          <a:ln w="9525">
            <a:noFill/>
            <a:miter lim="800000"/>
            <a:headEnd/>
            <a:tailEnd/>
          </a:ln>
        </p:spPr>
        <p:txBody>
          <a:bodyPr>
            <a:spAutoFit/>
          </a:bodyPr>
          <a:lstStyle/>
          <a:p>
            <a:pPr>
              <a:spcBef>
                <a:spcPct val="50000"/>
              </a:spcBef>
              <a:buSzPct val="100000"/>
            </a:pPr>
            <a:r>
              <a:rPr lang="en-US" sz="2000">
                <a:solidFill>
                  <a:srgbClr val="000000"/>
                </a:solidFill>
              </a:rPr>
              <a:t>** Έρευνα σε σύνολο 399 διευθυντικών στελεχών από </a:t>
            </a:r>
            <a:r>
              <a:rPr lang="el-GR" sz="2000">
                <a:solidFill>
                  <a:srgbClr val="000000"/>
                </a:solidFill>
              </a:rPr>
              <a:t>5 </a:t>
            </a:r>
            <a:r>
              <a:rPr lang="en-US" sz="2000">
                <a:solidFill>
                  <a:srgbClr val="000000"/>
                </a:solidFill>
              </a:rPr>
              <a:t>χώρες. Τι είναι πιο σημαντικό... οι θέσεις απασχόλησης ή η διανομή μερισμάτων;</a:t>
            </a:r>
          </a:p>
        </p:txBody>
      </p:sp>
    </p:spTree>
  </p:cSld>
  <p:clrMapOvr>
    <a:masterClrMapping/>
  </p:clrMapOvr>
  <p:transition>
    <p:pull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3076"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3077"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3078"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3079" name="Rectangle 6"/>
          <p:cNvSpPr>
            <a:spLocks noGrp="1" noChangeArrowheads="1"/>
          </p:cNvSpPr>
          <p:nvPr>
            <p:ph type="title"/>
          </p:nvPr>
        </p:nvSpPr>
        <p:spPr>
          <a:noFill/>
        </p:spPr>
        <p:txBody>
          <a:bodyPr/>
          <a:lstStyle/>
          <a:p>
            <a:r>
              <a:rPr lang="en-US" smtClean="0"/>
              <a:t>Στόχοι της μετοχικής εταιρείας</a:t>
            </a:r>
          </a:p>
        </p:txBody>
      </p:sp>
      <p:sp>
        <p:nvSpPr>
          <p:cNvPr id="69639" name="Rectangle 7"/>
          <p:cNvSpPr>
            <a:spLocks noGrp="1" noChangeArrowheads="1"/>
          </p:cNvSpPr>
          <p:nvPr>
            <p:ph type="body" idx="1"/>
          </p:nvPr>
        </p:nvSpPr>
        <p:spPr>
          <a:xfrm>
            <a:off x="533400" y="1295400"/>
            <a:ext cx="6477000" cy="5029200"/>
          </a:xfrm>
          <a:noFill/>
        </p:spPr>
        <p:txBody>
          <a:bodyPr/>
          <a:lstStyle/>
          <a:p>
            <a:r>
              <a:rPr lang="en-US" sz="2800" smtClean="0"/>
              <a:t>Οι μέτοχοι επιθυμούν μεγιστοποίηση του πλούτου τους</a:t>
            </a:r>
          </a:p>
          <a:p>
            <a:r>
              <a:rPr lang="en-US" sz="2800" smtClean="0"/>
              <a:t>Μεγιστοποιούν οι μάνατζερ τον πλούτο των μετόχων;</a:t>
            </a:r>
          </a:p>
          <a:p>
            <a:r>
              <a:rPr lang="en-US" sz="2800" smtClean="0"/>
              <a:t>Οι μάνατζερ έχουν να κάνουν με πολλά «ενδιαφερόμενα μέρη»</a:t>
            </a:r>
          </a:p>
          <a:p>
            <a:r>
              <a:rPr lang="en-US" sz="2800" smtClean="0"/>
              <a:t>Τα προβλήματα αντιπροσώπευσης </a:t>
            </a:r>
            <a:r>
              <a:rPr lang="el-GR" sz="2800" smtClean="0"/>
              <a:t>αντανακλούν </a:t>
            </a:r>
            <a:r>
              <a:rPr lang="en-US" sz="2800" smtClean="0"/>
              <a:t>τη σύγκρουση συμφερόντων ανάμεσα σε διευθυντές </a:t>
            </a:r>
            <a:r>
              <a:rPr lang="el-GR" sz="2800" smtClean="0"/>
              <a:t> </a:t>
            </a:r>
            <a:r>
              <a:rPr lang="en-US" sz="2800" smtClean="0"/>
              <a:t>και ιδιοκτήτες</a:t>
            </a:r>
          </a:p>
        </p:txBody>
      </p:sp>
      <p:graphicFrame>
        <p:nvGraphicFramePr>
          <p:cNvPr id="3074" name="Object 2"/>
          <p:cNvGraphicFramePr>
            <a:graphicFrameLocks/>
          </p:cNvGraphicFramePr>
          <p:nvPr/>
        </p:nvGraphicFramePr>
        <p:xfrm>
          <a:off x="6459538" y="3352800"/>
          <a:ext cx="2684462" cy="2268538"/>
        </p:xfrm>
        <a:graphic>
          <a:graphicData uri="http://schemas.openxmlformats.org/presentationml/2006/ole">
            <p:oleObj spid="_x0000_s3074" name="Clip" r:id="rId4" imgW="2682720" imgH="2266920" progId="">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9639">
                                            <p:txEl>
                                              <p:pRg st="0" end="0"/>
                                            </p:txEl>
                                          </p:spTgt>
                                        </p:tgtEl>
                                        <p:attrNameLst>
                                          <p:attrName>style.visibility</p:attrName>
                                        </p:attrNameLst>
                                      </p:cBhvr>
                                      <p:to>
                                        <p:strVal val="visible"/>
                                      </p:to>
                                    </p:set>
                                    <p:anim calcmode="lin" valueType="num">
                                      <p:cBhvr additive="base">
                                        <p:cTn id="7" dur="500" fill="hold"/>
                                        <p:tgtEl>
                                          <p:spTgt spid="696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963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9639">
                                            <p:txEl>
                                              <p:pRg st="0" end="0"/>
                                            </p:txEl>
                                          </p:spTgt>
                                        </p:tgtEl>
                                        <p:attrNameLst>
                                          <p:attrName>ppt_c</p:attrName>
                                        </p:attrNameLst>
                                      </p:cBhvr>
                                      <p:to>
                                        <a:srgbClr val="67394C"/>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9639">
                                            <p:txEl>
                                              <p:pRg st="1" end="1"/>
                                            </p:txEl>
                                          </p:spTgt>
                                        </p:tgtEl>
                                        <p:attrNameLst>
                                          <p:attrName>style.visibility</p:attrName>
                                        </p:attrNameLst>
                                      </p:cBhvr>
                                      <p:to>
                                        <p:strVal val="visible"/>
                                      </p:to>
                                    </p:set>
                                    <p:anim calcmode="lin" valueType="num">
                                      <p:cBhvr additive="base">
                                        <p:cTn id="13" dur="500" fill="hold"/>
                                        <p:tgtEl>
                                          <p:spTgt spid="696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963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9639">
                                            <p:txEl>
                                              <p:pRg st="1" end="1"/>
                                            </p:txEl>
                                          </p:spTgt>
                                        </p:tgtEl>
                                        <p:attrNameLst>
                                          <p:attrName>ppt_c</p:attrName>
                                        </p:attrNameLst>
                                      </p:cBhvr>
                                      <p:to>
                                        <a:srgbClr val="67394C"/>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9639">
                                            <p:txEl>
                                              <p:pRg st="2" end="2"/>
                                            </p:txEl>
                                          </p:spTgt>
                                        </p:tgtEl>
                                        <p:attrNameLst>
                                          <p:attrName>style.visibility</p:attrName>
                                        </p:attrNameLst>
                                      </p:cBhvr>
                                      <p:to>
                                        <p:strVal val="visible"/>
                                      </p:to>
                                    </p:set>
                                    <p:anim calcmode="lin" valueType="num">
                                      <p:cBhvr additive="base">
                                        <p:cTn id="19" dur="500" fill="hold"/>
                                        <p:tgtEl>
                                          <p:spTgt spid="696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963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9639">
                                            <p:txEl>
                                              <p:pRg st="2" end="2"/>
                                            </p:txEl>
                                          </p:spTgt>
                                        </p:tgtEl>
                                        <p:attrNameLst>
                                          <p:attrName>ppt_c</p:attrName>
                                        </p:attrNameLst>
                                      </p:cBhvr>
                                      <p:to>
                                        <a:srgbClr val="67394C"/>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9639">
                                            <p:txEl>
                                              <p:pRg st="3" end="3"/>
                                            </p:txEl>
                                          </p:spTgt>
                                        </p:tgtEl>
                                        <p:attrNameLst>
                                          <p:attrName>style.visibility</p:attrName>
                                        </p:attrNameLst>
                                      </p:cBhvr>
                                      <p:to>
                                        <p:strVal val="visible"/>
                                      </p:to>
                                    </p:set>
                                    <p:anim calcmode="lin" valueType="num">
                                      <p:cBhvr additive="base">
                                        <p:cTn id="25" dur="500" fill="hold"/>
                                        <p:tgtEl>
                                          <p:spTgt spid="696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963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9639">
                                            <p:txEl>
                                              <p:pRg st="3" end="3"/>
                                            </p:txEl>
                                          </p:spTgt>
                                        </p:tgtEl>
                                        <p:attrNameLst>
                                          <p:attrName>ppt_c</p:attrName>
                                        </p:attrNameLst>
                                      </p:cBhvr>
                                      <p:to>
                                        <a:srgbClr val="67394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2800" b="1" dirty="0" err="1" smtClean="0">
                <a:effectLst>
                  <a:outerShdw blurRad="38100" dist="38100" dir="2700000" algn="tl">
                    <a:srgbClr val="000000">
                      <a:alpha val="43137"/>
                    </a:srgbClr>
                  </a:outerShdw>
                </a:effectLst>
                <a:latin typeface="Calibri" pitchFamily="34" charset="0"/>
                <a:cs typeface="Calibri" pitchFamily="34" charset="0"/>
              </a:rPr>
              <a:t>Πρόβλημα</a:t>
            </a:r>
            <a:r>
              <a:rPr lang="en-US" sz="2800" b="1" dirty="0" smtClean="0">
                <a:effectLst>
                  <a:outerShdw blurRad="38100" dist="38100" dir="2700000" algn="tl">
                    <a:srgbClr val="000000">
                      <a:alpha val="43137"/>
                    </a:srgbClr>
                  </a:outerShdw>
                </a:effectLst>
                <a:latin typeface="Calibri" pitchFamily="34" charset="0"/>
                <a:cs typeface="Calibri" pitchFamily="34" charset="0"/>
              </a:rPr>
              <a:t> </a:t>
            </a:r>
            <a:r>
              <a:rPr lang="en-US" sz="2800" b="1" dirty="0" err="1" smtClean="0">
                <a:effectLst>
                  <a:outerShdw blurRad="38100" dist="38100" dir="2700000" algn="tl">
                    <a:srgbClr val="000000">
                      <a:alpha val="43137"/>
                    </a:srgbClr>
                  </a:outerShdw>
                </a:effectLst>
                <a:latin typeface="Calibri" pitchFamily="34" charset="0"/>
                <a:cs typeface="Calibri" pitchFamily="34" charset="0"/>
              </a:rPr>
              <a:t>αντιπροσώπευσης</a:t>
            </a:r>
            <a:endParaRPr lang="en-US" sz="2800" b="1" dirty="0" smtClean="0">
              <a:effectLst>
                <a:outerShdw blurRad="38100" dist="38100" dir="2700000" algn="tl">
                  <a:srgbClr val="000000">
                    <a:alpha val="43137"/>
                  </a:srgbClr>
                </a:outerShdw>
              </a:effectLst>
              <a:latin typeface="Calibri" pitchFamily="34" charset="0"/>
              <a:cs typeface="Calibri" pitchFamily="34" charset="0"/>
            </a:endParaRPr>
          </a:p>
        </p:txBody>
      </p:sp>
      <p:sp>
        <p:nvSpPr>
          <p:cNvPr id="21509" name="TextBox 4"/>
          <p:cNvSpPr txBox="1">
            <a:spLocks noChangeArrowheads="1"/>
          </p:cNvSpPr>
          <p:nvPr/>
        </p:nvSpPr>
        <p:spPr bwMode="auto">
          <a:xfrm>
            <a:off x="1066800" y="990600"/>
            <a:ext cx="6934200" cy="523220"/>
          </a:xfrm>
          <a:prstGeom prst="rect">
            <a:avLst/>
          </a:prstGeom>
          <a:noFill/>
          <a:ln w="9525">
            <a:noFill/>
            <a:miter lim="800000"/>
            <a:headEnd/>
            <a:tailEnd/>
          </a:ln>
        </p:spPr>
        <p:txBody>
          <a:bodyPr wrap="square">
            <a:spAutoFit/>
          </a:bodyPr>
          <a:lstStyle/>
          <a:p>
            <a:pPr algn="ctr">
              <a:buSzPct val="100000"/>
            </a:pPr>
            <a:r>
              <a:rPr lang="en-US" sz="2800" b="1" dirty="0" err="1">
                <a:solidFill>
                  <a:srgbClr val="FF0000"/>
                </a:solidFill>
                <a:effectLst>
                  <a:outerShdw blurRad="38100" dist="38100" dir="2700000" algn="tl">
                    <a:srgbClr val="000000">
                      <a:alpha val="43137"/>
                    </a:srgbClr>
                  </a:outerShdw>
                </a:effectLst>
                <a:latin typeface="Calibri" pitchFamily="34" charset="0"/>
                <a:cs typeface="Calibri" pitchFamily="34" charset="0"/>
              </a:rPr>
              <a:t>Ιδιοκτησία</a:t>
            </a:r>
            <a:r>
              <a:rPr lang="en-US" sz="2800" b="1" dirty="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n-US" sz="2800" b="1" dirty="0" err="1">
                <a:solidFill>
                  <a:srgbClr val="FF0000"/>
                </a:solidFill>
                <a:effectLst>
                  <a:outerShdw blurRad="38100" dist="38100" dir="2700000" algn="tl">
                    <a:srgbClr val="000000">
                      <a:alpha val="43137"/>
                    </a:srgbClr>
                  </a:outerShdw>
                </a:effectLst>
                <a:latin typeface="Calibri" pitchFamily="34" charset="0"/>
                <a:cs typeface="Calibri" pitchFamily="34" charset="0"/>
              </a:rPr>
              <a:t>έναντι</a:t>
            </a:r>
            <a:r>
              <a:rPr lang="en-US" sz="2800" b="1" dirty="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n-US" sz="2800" b="1" dirty="0" err="1">
                <a:solidFill>
                  <a:srgbClr val="FF0000"/>
                </a:solidFill>
                <a:effectLst>
                  <a:outerShdw blurRad="38100" dist="38100" dir="2700000" algn="tl">
                    <a:srgbClr val="000000">
                      <a:alpha val="43137"/>
                    </a:srgbClr>
                  </a:outerShdw>
                </a:effectLst>
                <a:latin typeface="Calibri" pitchFamily="34" charset="0"/>
                <a:cs typeface="Calibri" pitchFamily="34" charset="0"/>
              </a:rPr>
              <a:t>διεύθυνσης</a:t>
            </a:r>
            <a:endParaRPr lang="en-US"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pic>
        <p:nvPicPr>
          <p:cNvPr id="66562" name="Picture 2"/>
          <p:cNvPicPr>
            <a:picLocks noChangeAspect="1" noChangeArrowheads="1"/>
          </p:cNvPicPr>
          <p:nvPr/>
        </p:nvPicPr>
        <p:blipFill>
          <a:blip r:embed="rId2" cstate="print"/>
          <a:srcRect/>
          <a:stretch>
            <a:fillRect/>
          </a:stretch>
        </p:blipFill>
        <p:spPr bwMode="auto">
          <a:xfrm>
            <a:off x="1143000" y="1600200"/>
            <a:ext cx="7543800" cy="493395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p:cNvPicPr>
            <a:picLocks noChangeAspect="1" noChangeArrowheads="1"/>
          </p:cNvPicPr>
          <p:nvPr/>
        </p:nvPicPr>
        <p:blipFill>
          <a:blip r:embed="rId2" cstate="print"/>
          <a:srcRect/>
          <a:stretch>
            <a:fillRect/>
          </a:stretch>
        </p:blipFill>
        <p:spPr bwMode="auto">
          <a:xfrm>
            <a:off x="685800" y="1066800"/>
            <a:ext cx="7715250" cy="5457825"/>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3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253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3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253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3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2536"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37"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2538"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39"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2540"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41"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22542"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22543" name="Rectangle 16"/>
          <p:cNvSpPr>
            <a:spLocks noGrp="1" noChangeArrowheads="1"/>
          </p:cNvSpPr>
          <p:nvPr>
            <p:ph type="title"/>
          </p:nvPr>
        </p:nvSpPr>
        <p:spPr>
          <a:noFill/>
        </p:spPr>
        <p:txBody>
          <a:bodyPr/>
          <a:lstStyle/>
          <a:p>
            <a:r>
              <a:rPr lang="en-US" smtClean="0"/>
              <a:t>Πρόβλημα αντιπροσώπευσης</a:t>
            </a:r>
          </a:p>
        </p:txBody>
      </p:sp>
      <p:sp>
        <p:nvSpPr>
          <p:cNvPr id="22544" name="Rectangle 17"/>
          <p:cNvSpPr>
            <a:spLocks noGrp="1" noChangeArrowheads="1"/>
          </p:cNvSpPr>
          <p:nvPr>
            <p:ph type="body" idx="1"/>
          </p:nvPr>
        </p:nvSpPr>
        <p:spPr/>
        <p:txBody>
          <a:bodyPr/>
          <a:lstStyle/>
          <a:p>
            <a:r>
              <a:rPr lang="en-US" smtClean="0"/>
              <a:t>Κόστη αντιπροσώπευσης προκύπτουν όταν:</a:t>
            </a:r>
          </a:p>
          <a:p>
            <a:pPr>
              <a:buFont typeface="Times New Roman" pitchFamily="18" charset="0"/>
              <a:buAutoNum type="arabicPeriod"/>
            </a:pPr>
            <a:r>
              <a:rPr lang="en-US" sz="2400" smtClean="0"/>
              <a:t>τα διευθυντικά στελέχη δεν προσπαθούν να μεγιστοποιήσουν την αξία της επιχείρησης, και </a:t>
            </a:r>
          </a:p>
          <a:p>
            <a:pPr>
              <a:buFont typeface="Times New Roman" pitchFamily="18" charset="0"/>
              <a:buAutoNum type="arabicPeriod"/>
            </a:pPr>
            <a:r>
              <a:rPr lang="en-US" sz="2400" smtClean="0"/>
              <a:t>οι μέτοχοι επιβαρύνονται με δαπάνες για να παρακολουθούν τα στελέχη και να περιορίζουν τη δραστηριότητά τους. </a:t>
            </a:r>
          </a:p>
        </p:txBody>
      </p:sp>
      <p:pic>
        <p:nvPicPr>
          <p:cNvPr id="22545" name="Picture 4" descr="C:\Users\Matt Will\AppData\Local\Microsoft\Windows\Temporary Internet Files\Content.IE5\2JS1J719\MCBD05078_0000[1].wmf"/>
          <p:cNvPicPr>
            <a:picLocks noChangeAspect="1" noChangeArrowheads="1"/>
          </p:cNvPicPr>
          <p:nvPr/>
        </p:nvPicPr>
        <p:blipFill>
          <a:blip r:embed="rId3" cstate="print"/>
          <a:srcRect/>
          <a:stretch>
            <a:fillRect/>
          </a:stretch>
        </p:blipFill>
        <p:spPr bwMode="auto">
          <a:xfrm>
            <a:off x="3276600" y="3962400"/>
            <a:ext cx="2659063" cy="2484438"/>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2F4040"/>
            </a:gs>
            <a:gs pos="100000">
              <a:srgbClr val="809191"/>
            </a:gs>
          </a:gsLst>
          <a:lin ang="2700000" scaled="1"/>
        </a:gra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7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717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7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717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75"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7176"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77"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7178"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79"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7180"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81"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7182"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83" name="Rectangle 15"/>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7185" name="Rectangle 17"/>
          <p:cNvSpPr>
            <a:spLocks noChangeArrowheads="1"/>
          </p:cNvSpPr>
          <p:nvPr/>
        </p:nvSpPr>
        <p:spPr bwMode="auto">
          <a:xfrm>
            <a:off x="1219200" y="457200"/>
            <a:ext cx="2725738" cy="609600"/>
          </a:xfrm>
          <a:prstGeom prst="rect">
            <a:avLst/>
          </a:prstGeom>
          <a:noFill/>
          <a:ln w="12700">
            <a:noFill/>
            <a:miter lim="800000"/>
            <a:headEnd/>
            <a:tailEnd/>
          </a:ln>
        </p:spPr>
        <p:txBody>
          <a:bodyPr lIns="90488" tIns="44450" rIns="90488" bIns="44450" anchor="ctr"/>
          <a:lstStyle/>
          <a:p>
            <a:pPr algn="ctr">
              <a:buSzPct val="100000"/>
            </a:pPr>
            <a:r>
              <a:rPr lang="en-US" sz="4000" b="1">
                <a:solidFill>
                  <a:srgbClr val="EDFFFF"/>
                </a:solidFill>
              </a:rPr>
              <a:t>Κεφάλαιο 1</a:t>
            </a:r>
          </a:p>
        </p:txBody>
      </p:sp>
      <p:sp>
        <p:nvSpPr>
          <p:cNvPr id="7186" name="Rectangle 18"/>
          <p:cNvSpPr>
            <a:spLocks noChangeArrowheads="1"/>
          </p:cNvSpPr>
          <p:nvPr/>
        </p:nvSpPr>
        <p:spPr bwMode="auto">
          <a:xfrm>
            <a:off x="5410200" y="381000"/>
            <a:ext cx="3733800" cy="1387475"/>
          </a:xfrm>
          <a:prstGeom prst="rect">
            <a:avLst/>
          </a:prstGeom>
          <a:noFill/>
          <a:ln w="12700">
            <a:noFill/>
            <a:miter lim="800000"/>
            <a:headEnd/>
            <a:tailEnd/>
          </a:ln>
        </p:spPr>
        <p:txBody>
          <a:bodyPr lIns="90488" tIns="44450" rIns="90488" bIns="44450">
            <a:spAutoFit/>
          </a:bodyPr>
          <a:lstStyle/>
          <a:p>
            <a:pPr algn="ctr">
              <a:lnSpc>
                <a:spcPct val="70000"/>
              </a:lnSpc>
              <a:spcBef>
                <a:spcPct val="50000"/>
              </a:spcBef>
              <a:buSzPct val="100000"/>
            </a:pPr>
            <a:r>
              <a:rPr lang="en-US" b="1">
                <a:solidFill>
                  <a:srgbClr val="EDFFFF"/>
                </a:solidFill>
              </a:rPr>
              <a:t>Αρχές </a:t>
            </a:r>
          </a:p>
          <a:p>
            <a:pPr algn="ctr">
              <a:lnSpc>
                <a:spcPct val="70000"/>
              </a:lnSpc>
              <a:spcBef>
                <a:spcPct val="50000"/>
              </a:spcBef>
              <a:buSzPct val="100000"/>
            </a:pPr>
            <a:r>
              <a:rPr lang="en-US" b="1">
                <a:solidFill>
                  <a:srgbClr val="EDFFFF"/>
                </a:solidFill>
              </a:rPr>
              <a:t>Χρηματοοικονομικής των επιχειρήσεων</a:t>
            </a:r>
          </a:p>
          <a:p>
            <a:pPr algn="ctr">
              <a:lnSpc>
                <a:spcPct val="70000"/>
              </a:lnSpc>
              <a:spcBef>
                <a:spcPct val="50000"/>
              </a:spcBef>
              <a:buSzPct val="100000"/>
            </a:pPr>
            <a:endParaRPr lang="en-US" sz="1800" b="1">
              <a:solidFill>
                <a:srgbClr val="EDFFFF"/>
              </a:solidFill>
            </a:endParaRPr>
          </a:p>
        </p:txBody>
      </p:sp>
      <p:sp>
        <p:nvSpPr>
          <p:cNvPr id="7187" name="Rectangle 19"/>
          <p:cNvSpPr>
            <a:spLocks noChangeArrowheads="1"/>
          </p:cNvSpPr>
          <p:nvPr/>
        </p:nvSpPr>
        <p:spPr bwMode="auto">
          <a:xfrm>
            <a:off x="457200" y="2819400"/>
            <a:ext cx="4114800" cy="1751013"/>
          </a:xfrm>
          <a:prstGeom prst="rect">
            <a:avLst/>
          </a:prstGeom>
          <a:noFill/>
          <a:ln w="12700">
            <a:noFill/>
            <a:miter lim="800000"/>
            <a:headEnd/>
            <a:tailEnd/>
          </a:ln>
        </p:spPr>
        <p:txBody>
          <a:bodyPr lIns="90488" tIns="44450" rIns="90488" bIns="44450">
            <a:spAutoFit/>
          </a:bodyPr>
          <a:lstStyle/>
          <a:p>
            <a:pPr algn="ctr">
              <a:spcBef>
                <a:spcPct val="50000"/>
              </a:spcBef>
              <a:buSzPct val="100000"/>
            </a:pPr>
            <a:r>
              <a:rPr lang="en-US" sz="3600" b="1">
                <a:solidFill>
                  <a:srgbClr val="EDFFFF"/>
                </a:solidFill>
              </a:rPr>
              <a:t>Στόχοι και διακυβέρνηση της επιχείρησης</a:t>
            </a:r>
          </a:p>
        </p:txBody>
      </p:sp>
      <p:sp>
        <p:nvSpPr>
          <p:cNvPr id="7188" name="Rectangle 20"/>
          <p:cNvSpPr>
            <a:spLocks noChangeArrowheads="1"/>
          </p:cNvSpPr>
          <p:nvPr/>
        </p:nvSpPr>
        <p:spPr bwMode="auto">
          <a:xfrm>
            <a:off x="0" y="1752600"/>
            <a:ext cx="4876800" cy="304800"/>
          </a:xfrm>
          <a:prstGeom prst="rect">
            <a:avLst/>
          </a:prstGeom>
          <a:gradFill rotWithShape="0">
            <a:gsLst>
              <a:gs pos="0">
                <a:srgbClr val="809191"/>
              </a:gs>
              <a:gs pos="100000">
                <a:srgbClr val="2F4040"/>
              </a:gs>
            </a:gsLst>
            <a:lin ang="0" scaled="1"/>
          </a:gradFill>
          <a:ln w="12700">
            <a:noFill/>
            <a:miter lim="800000"/>
            <a:headEnd/>
            <a:tailEnd/>
          </a:ln>
        </p:spPr>
        <p:txBody>
          <a:bodyPr wrap="none" anchor="ctr"/>
          <a:lstStyle/>
          <a:p>
            <a:endParaRPr lang="el-GR"/>
          </a:p>
        </p:txBody>
      </p:sp>
      <p:sp>
        <p:nvSpPr>
          <p:cNvPr id="7189" name="Rectangle 21"/>
          <p:cNvSpPr>
            <a:spLocks noChangeArrowheads="1"/>
          </p:cNvSpPr>
          <p:nvPr/>
        </p:nvSpPr>
        <p:spPr bwMode="auto">
          <a:xfrm>
            <a:off x="5486400" y="3810000"/>
            <a:ext cx="3276600" cy="1196975"/>
          </a:xfrm>
          <a:prstGeom prst="rect">
            <a:avLst/>
          </a:prstGeom>
          <a:noFill/>
          <a:ln w="12700">
            <a:noFill/>
            <a:miter lim="800000"/>
            <a:headEnd/>
            <a:tailEnd/>
          </a:ln>
        </p:spPr>
        <p:txBody>
          <a:bodyPr lIns="90488" tIns="44450" rIns="90488" bIns="44450">
            <a:spAutoFit/>
          </a:bodyPr>
          <a:lstStyle/>
          <a:p>
            <a:pPr algn="ctr">
              <a:spcBef>
                <a:spcPct val="50000"/>
              </a:spcBef>
              <a:buSzPct val="100000"/>
            </a:pPr>
            <a:endParaRPr lang="en-US" sz="1800" b="1">
              <a:solidFill>
                <a:srgbClr val="EDFFFF"/>
              </a:solidFill>
            </a:endParaRPr>
          </a:p>
          <a:p>
            <a:pPr algn="ctr">
              <a:spcBef>
                <a:spcPct val="50000"/>
              </a:spcBef>
              <a:buSzPct val="100000"/>
            </a:pPr>
            <a:endParaRPr lang="en-US" sz="1800" b="1">
              <a:solidFill>
                <a:srgbClr val="EDFFFF"/>
              </a:solidFill>
            </a:endParaRPr>
          </a:p>
          <a:p>
            <a:pPr algn="ctr">
              <a:spcBef>
                <a:spcPct val="50000"/>
              </a:spcBef>
              <a:buSzPct val="100000"/>
            </a:pPr>
            <a:endParaRPr lang="en-US" sz="1800" b="1">
              <a:solidFill>
                <a:srgbClr val="EDFFFF"/>
              </a:solidFill>
            </a:endParaRPr>
          </a:p>
        </p:txBody>
      </p:sp>
      <p:sp>
        <p:nvSpPr>
          <p:cNvPr id="7190" name="Rectangle 110"/>
          <p:cNvSpPr>
            <a:spLocks noChangeArrowheads="1"/>
          </p:cNvSpPr>
          <p:nvPr/>
        </p:nvSpPr>
        <p:spPr bwMode="auto">
          <a:xfrm>
            <a:off x="4876800" y="0"/>
            <a:ext cx="533400" cy="6858000"/>
          </a:xfrm>
          <a:prstGeom prst="rect">
            <a:avLst/>
          </a:prstGeom>
          <a:gradFill rotWithShape="1">
            <a:gsLst>
              <a:gs pos="0">
                <a:srgbClr val="2F4040"/>
              </a:gs>
              <a:gs pos="50000">
                <a:srgbClr val="809191"/>
              </a:gs>
              <a:gs pos="100000">
                <a:srgbClr val="2F4040"/>
              </a:gs>
            </a:gsLst>
            <a:lin ang="0" scaled="1"/>
          </a:gradFill>
          <a:ln w="9525" algn="ctr">
            <a:noFill/>
            <a:miter lim="800000"/>
            <a:headEnd/>
            <a:tailEnd/>
          </a:ln>
        </p:spPr>
        <p:txBody>
          <a:bodyPr wrap="none" anchor="ctr"/>
          <a:lstStyle/>
          <a:p>
            <a:endParaRPr lang="el-GR"/>
          </a:p>
        </p:txBody>
      </p:sp>
      <p:sp>
        <p:nvSpPr>
          <p:cNvPr id="36" name="Oval 10"/>
          <p:cNvSpPr>
            <a:spLocks noChangeArrowheads="1"/>
          </p:cNvSpPr>
          <p:nvPr/>
        </p:nvSpPr>
        <p:spPr bwMode="auto">
          <a:xfrm>
            <a:off x="5029200" y="6583363"/>
            <a:ext cx="295275" cy="274637"/>
          </a:xfrm>
          <a:prstGeom prst="ellipse">
            <a:avLst/>
          </a:prstGeom>
          <a:gradFill rotWithShape="0">
            <a:gsLst>
              <a:gs pos="0">
                <a:srgbClr val="EDFFFF"/>
              </a:gs>
              <a:gs pos="100000">
                <a:srgbClr val="2F4040"/>
              </a:gs>
            </a:gsLst>
            <a:path path="shape">
              <a:fillToRect l="50000" t="50000" r="50000" b="50000"/>
            </a:path>
          </a:gradFill>
          <a:ln w="9525">
            <a:noFill/>
            <a:round/>
            <a:headEnd/>
            <a:tailEnd/>
          </a:ln>
        </p:spPr>
        <p:txBody>
          <a:bodyPr wrap="none" anchor="ctr"/>
          <a:lstStyle/>
          <a:p>
            <a:pPr algn="ctr" eaLnBrk="1" hangingPunct="1"/>
            <a:endParaRPr kumimoji="1" lang="el-GR" sz="3600"/>
          </a:p>
        </p:txBody>
      </p:sp>
      <p:grpSp>
        <p:nvGrpSpPr>
          <p:cNvPr id="2" name="Group 11"/>
          <p:cNvGrpSpPr>
            <a:grpSpLocks/>
          </p:cNvGrpSpPr>
          <p:nvPr/>
        </p:nvGrpSpPr>
        <p:grpSpPr bwMode="auto">
          <a:xfrm>
            <a:off x="4876800" y="0"/>
            <a:ext cx="533400" cy="6858000"/>
            <a:chOff x="95" y="0"/>
            <a:chExt cx="535" cy="4320"/>
          </a:xfrm>
          <a:gradFill>
            <a:gsLst>
              <a:gs pos="0">
                <a:srgbClr val="2F4040"/>
              </a:gs>
              <a:gs pos="100000">
                <a:srgbClr val="809191"/>
              </a:gs>
            </a:gsLst>
            <a:lin ang="0" scaled="1"/>
          </a:gradFill>
        </p:grpSpPr>
        <p:sp>
          <p:nvSpPr>
            <p:cNvPr id="38" name="AutoShape 12"/>
            <p:cNvSpPr>
              <a:spLocks noChangeArrowheads="1"/>
            </p:cNvSpPr>
            <p:nvPr/>
          </p:nvSpPr>
          <p:spPr bwMode="auto">
            <a:xfrm rot="-5400000">
              <a:off x="82" y="2291"/>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39" name="AutoShape 13"/>
            <p:cNvSpPr>
              <a:spLocks noChangeArrowheads="1"/>
            </p:cNvSpPr>
            <p:nvPr/>
          </p:nvSpPr>
          <p:spPr bwMode="auto">
            <a:xfrm rot="-5400000">
              <a:off x="81" y="2886"/>
              <a:ext cx="565" cy="533"/>
            </a:xfrm>
            <a:prstGeom prst="parallelogram">
              <a:avLst>
                <a:gd name="adj" fmla="val 56133"/>
              </a:avLst>
            </a:prstGeom>
            <a:grpFill/>
            <a:ln w="9525">
              <a:noFill/>
              <a:miter lim="800000"/>
              <a:headEnd/>
              <a:tailEnd/>
            </a:ln>
            <a:effectLst/>
          </p:spPr>
          <p:txBody>
            <a:bodyPr wrap="none" anchor="ctr"/>
            <a:lstStyle/>
            <a:p>
              <a:pPr>
                <a:defRPr/>
              </a:pPr>
              <a:endParaRPr lang="en-US"/>
            </a:p>
          </p:txBody>
        </p:sp>
        <p:sp>
          <p:nvSpPr>
            <p:cNvPr id="40" name="AutoShape 14"/>
            <p:cNvSpPr>
              <a:spLocks noChangeArrowheads="1"/>
            </p:cNvSpPr>
            <p:nvPr/>
          </p:nvSpPr>
          <p:spPr bwMode="auto">
            <a:xfrm rot="-5400000">
              <a:off x="81" y="3479"/>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41" name="AutoShape 15"/>
            <p:cNvSpPr>
              <a:spLocks noChangeArrowheads="1"/>
            </p:cNvSpPr>
            <p:nvPr/>
          </p:nvSpPr>
          <p:spPr bwMode="auto">
            <a:xfrm rot="-5400000">
              <a:off x="81" y="508"/>
              <a:ext cx="565" cy="533"/>
            </a:xfrm>
            <a:prstGeom prst="parallelogram">
              <a:avLst>
                <a:gd name="adj" fmla="val 56133"/>
              </a:avLst>
            </a:prstGeom>
            <a:grpFill/>
            <a:ln w="9525">
              <a:noFill/>
              <a:miter lim="800000"/>
              <a:headEnd/>
              <a:tailEnd/>
            </a:ln>
            <a:effectLst/>
          </p:spPr>
          <p:txBody>
            <a:bodyPr wrap="none" anchor="ctr"/>
            <a:lstStyle/>
            <a:p>
              <a:pPr>
                <a:defRPr/>
              </a:pPr>
              <a:endParaRPr lang="en-US"/>
            </a:p>
          </p:txBody>
        </p:sp>
        <p:sp>
          <p:nvSpPr>
            <p:cNvPr id="42" name="AutoShape 16"/>
            <p:cNvSpPr>
              <a:spLocks noChangeArrowheads="1"/>
            </p:cNvSpPr>
            <p:nvPr/>
          </p:nvSpPr>
          <p:spPr bwMode="auto">
            <a:xfrm rot="-5400000">
              <a:off x="81" y="1101"/>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43" name="AutoShape 17"/>
            <p:cNvSpPr>
              <a:spLocks noChangeArrowheads="1"/>
            </p:cNvSpPr>
            <p:nvPr/>
          </p:nvSpPr>
          <p:spPr bwMode="auto">
            <a:xfrm rot="-5400000">
              <a:off x="81" y="1697"/>
              <a:ext cx="564" cy="533"/>
            </a:xfrm>
            <a:prstGeom prst="parallelogram">
              <a:avLst>
                <a:gd name="adj" fmla="val 56034"/>
              </a:avLst>
            </a:prstGeom>
            <a:grpFill/>
            <a:ln w="9525">
              <a:noFill/>
              <a:miter lim="800000"/>
              <a:headEnd/>
              <a:tailEnd/>
            </a:ln>
            <a:effectLst/>
          </p:spPr>
          <p:txBody>
            <a:bodyPr wrap="none" anchor="ctr"/>
            <a:lstStyle/>
            <a:p>
              <a:pPr>
                <a:defRPr/>
              </a:pPr>
              <a:endParaRPr lang="en-US"/>
            </a:p>
          </p:txBody>
        </p:sp>
        <p:sp>
          <p:nvSpPr>
            <p:cNvPr id="44" name="Freeform 18"/>
            <p:cNvSpPr>
              <a:spLocks/>
            </p:cNvSpPr>
            <p:nvPr/>
          </p:nvSpPr>
          <p:spPr bwMode="auto">
            <a:xfrm>
              <a:off x="98" y="0"/>
              <a:ext cx="532" cy="465"/>
            </a:xfrm>
            <a:custGeom>
              <a:avLst/>
              <a:gdLst/>
              <a:ahLst/>
              <a:cxnLst>
                <a:cxn ang="0">
                  <a:pos x="1" y="0"/>
                </a:cxn>
                <a:cxn ang="0">
                  <a:pos x="0" y="166"/>
                </a:cxn>
                <a:cxn ang="0">
                  <a:pos x="532" y="465"/>
                </a:cxn>
                <a:cxn ang="0">
                  <a:pos x="532" y="201"/>
                </a:cxn>
                <a:cxn ang="0">
                  <a:pos x="172" y="0"/>
                </a:cxn>
                <a:cxn ang="0">
                  <a:pos x="1" y="0"/>
                </a:cxn>
              </a:cxnLst>
              <a:rect l="0" t="0" r="r" b="b"/>
              <a:pathLst>
                <a:path w="532" h="465">
                  <a:moveTo>
                    <a:pt x="1" y="0"/>
                  </a:moveTo>
                  <a:lnTo>
                    <a:pt x="0" y="166"/>
                  </a:lnTo>
                  <a:lnTo>
                    <a:pt x="532" y="465"/>
                  </a:lnTo>
                  <a:lnTo>
                    <a:pt x="532" y="201"/>
                  </a:lnTo>
                  <a:lnTo>
                    <a:pt x="172" y="0"/>
                  </a:lnTo>
                  <a:lnTo>
                    <a:pt x="1" y="0"/>
                  </a:lnTo>
                  <a:close/>
                </a:path>
              </a:pathLst>
            </a:custGeom>
            <a:grpFill/>
            <a:ln w="9525" cap="flat" cmpd="sng">
              <a:noFill/>
              <a:prstDash val="solid"/>
              <a:miter lim="800000"/>
              <a:headEnd/>
              <a:tailEnd/>
            </a:ln>
            <a:effectLst/>
          </p:spPr>
          <p:txBody>
            <a:bodyPr wrap="none" anchor="ctr"/>
            <a:lstStyle/>
            <a:p>
              <a:pPr>
                <a:defRPr/>
              </a:pPr>
              <a:endParaRPr lang="en-US"/>
            </a:p>
          </p:txBody>
        </p:sp>
        <p:sp>
          <p:nvSpPr>
            <p:cNvPr id="45" name="Freeform 19"/>
            <p:cNvSpPr>
              <a:spLocks/>
            </p:cNvSpPr>
            <p:nvPr/>
          </p:nvSpPr>
          <p:spPr bwMode="auto">
            <a:xfrm>
              <a:off x="95" y="4060"/>
              <a:ext cx="457" cy="260"/>
            </a:xfrm>
            <a:custGeom>
              <a:avLst/>
              <a:gdLst/>
              <a:ahLst/>
              <a:cxnLst>
                <a:cxn ang="0">
                  <a:pos x="457" y="260"/>
                </a:cxn>
                <a:cxn ang="0">
                  <a:pos x="1" y="0"/>
                </a:cxn>
                <a:cxn ang="0">
                  <a:pos x="0" y="264"/>
                </a:cxn>
                <a:cxn ang="0">
                  <a:pos x="457" y="260"/>
                </a:cxn>
              </a:cxnLst>
              <a:rect l="0" t="0" r="r" b="b"/>
              <a:pathLst>
                <a:path w="457" h="264">
                  <a:moveTo>
                    <a:pt x="457" y="260"/>
                  </a:moveTo>
                  <a:lnTo>
                    <a:pt x="1" y="0"/>
                  </a:lnTo>
                  <a:lnTo>
                    <a:pt x="0" y="264"/>
                  </a:lnTo>
                  <a:lnTo>
                    <a:pt x="457" y="260"/>
                  </a:lnTo>
                  <a:close/>
                </a:path>
              </a:pathLst>
            </a:custGeom>
            <a:grpFill/>
            <a:ln w="9525" cap="flat" cmpd="sng">
              <a:noFill/>
              <a:prstDash val="solid"/>
              <a:miter lim="800000"/>
              <a:headEnd/>
              <a:tailEnd/>
            </a:ln>
            <a:effectLst/>
          </p:spPr>
          <p:txBody>
            <a:bodyPr wrap="none" anchor="ctr"/>
            <a:lstStyle/>
            <a:p>
              <a:pPr>
                <a:defRPr/>
              </a:pPr>
              <a:endParaRPr lang="en-US"/>
            </a:p>
          </p:txBody>
        </p:sp>
      </p:grpSp>
      <p:sp>
        <p:nvSpPr>
          <p:cNvPr id="7194" name="Text Box 9"/>
          <p:cNvSpPr txBox="1">
            <a:spLocks noChangeArrowheads="1"/>
          </p:cNvSpPr>
          <p:nvPr/>
        </p:nvSpPr>
        <p:spPr bwMode="auto">
          <a:xfrm>
            <a:off x="192088" y="6554788"/>
            <a:ext cx="1027112" cy="152400"/>
          </a:xfrm>
          <a:prstGeom prst="rect">
            <a:avLst/>
          </a:prstGeom>
          <a:noFill/>
          <a:ln w="9525" algn="ctr">
            <a:noFill/>
            <a:miter lim="800000"/>
            <a:headEnd/>
            <a:tailEnd/>
          </a:ln>
        </p:spPr>
        <p:txBody>
          <a:bodyPr wrap="none" lIns="0" tIns="0" rIns="0" bIns="0" anchor="b">
            <a:spAutoFit/>
          </a:bodyPr>
          <a:lstStyle/>
          <a:p>
            <a:pPr algn="r">
              <a:buSzPct val="100000"/>
            </a:pPr>
            <a:r>
              <a:rPr lang="en-US" sz="1000" b="1" i="1" dirty="0">
                <a:solidFill>
                  <a:srgbClr val="FFFFFF"/>
                </a:solidFill>
              </a:rPr>
              <a:t>McGraw-Hill/Irwin</a:t>
            </a:r>
          </a:p>
        </p:txBody>
      </p:sp>
      <p:pic>
        <p:nvPicPr>
          <p:cNvPr id="23554" name="Picture 2" descr="ΑΡΧΕΣ ΧΡΗΜΑΤΟΟΙΚΟΝΟΜΙΚΗΣ ΤΩΝ ΕΠΙΧΕΙΡΗΣΕΩΝ // 2η ΕΚΔΟΣΗ"/>
          <p:cNvPicPr>
            <a:picLocks noChangeAspect="1" noChangeArrowheads="1"/>
          </p:cNvPicPr>
          <p:nvPr/>
        </p:nvPicPr>
        <p:blipFill>
          <a:blip r:embed="rId3" cstate="print"/>
          <a:srcRect/>
          <a:stretch>
            <a:fillRect/>
          </a:stretch>
        </p:blipFill>
        <p:spPr bwMode="auto">
          <a:xfrm>
            <a:off x="5867400" y="1887932"/>
            <a:ext cx="2609850" cy="3674670"/>
          </a:xfrm>
          <a:prstGeom prst="rect">
            <a:avLst/>
          </a:prstGeom>
          <a:noFill/>
        </p:spPr>
      </p:pic>
      <p:pic>
        <p:nvPicPr>
          <p:cNvPr id="23555" name="Picture 3"/>
          <p:cNvPicPr>
            <a:picLocks noChangeAspect="1" noChangeArrowheads="1"/>
          </p:cNvPicPr>
          <p:nvPr/>
        </p:nvPicPr>
        <p:blipFill>
          <a:blip r:embed="rId4" cstate="print"/>
          <a:srcRect/>
          <a:stretch>
            <a:fillRect/>
          </a:stretch>
        </p:blipFill>
        <p:spPr bwMode="auto">
          <a:xfrm>
            <a:off x="1" y="5194074"/>
            <a:ext cx="1981200" cy="1663926"/>
          </a:xfrm>
          <a:prstGeom prst="rect">
            <a:avLst/>
          </a:prstGeom>
          <a:noFill/>
          <a:ln w="9525">
            <a:noFill/>
            <a:miter lim="800000"/>
            <a:headEnd/>
            <a:tailEnd/>
          </a:ln>
        </p:spPr>
      </p:pic>
      <p:sp>
        <p:nvSpPr>
          <p:cNvPr id="46" name="45 - Ορθογώνιο"/>
          <p:cNvSpPr/>
          <p:nvPr/>
        </p:nvSpPr>
        <p:spPr>
          <a:xfrm>
            <a:off x="5486400" y="5562600"/>
            <a:ext cx="3657600" cy="1600438"/>
          </a:xfrm>
          <a:prstGeom prst="rect">
            <a:avLst/>
          </a:prstGeom>
        </p:spPr>
        <p:txBody>
          <a:bodyPr wrap="square">
            <a:spAutoFit/>
          </a:bodyPr>
          <a:lstStyle/>
          <a:p>
            <a:r>
              <a:rPr lang="el-GR" sz="1400" b="1" dirty="0" smtClean="0"/>
              <a:t>των: </a:t>
            </a:r>
            <a:r>
              <a:rPr lang="en-US" sz="1400" b="1" dirty="0" smtClean="0">
                <a:solidFill>
                  <a:srgbClr val="FF0000"/>
                </a:solidFill>
              </a:rPr>
              <a:t>Richard A. </a:t>
            </a:r>
            <a:r>
              <a:rPr lang="en-US" sz="1400" b="1" dirty="0" err="1" smtClean="0">
                <a:solidFill>
                  <a:srgbClr val="FF0000"/>
                </a:solidFill>
              </a:rPr>
              <a:t>Brealey</a:t>
            </a:r>
            <a:r>
              <a:rPr lang="en-US" sz="1400" b="1" dirty="0" smtClean="0">
                <a:solidFill>
                  <a:srgbClr val="FF0000"/>
                </a:solidFill>
              </a:rPr>
              <a:t>, Stewart C. Myers, Allen </a:t>
            </a:r>
            <a:r>
              <a:rPr lang="en-US" sz="1400" b="1" dirty="0" err="1" smtClean="0">
                <a:solidFill>
                  <a:srgbClr val="FF0000"/>
                </a:solidFill>
              </a:rPr>
              <a:t>Franclin</a:t>
            </a:r>
            <a:r>
              <a:rPr lang="en-US" sz="1400" b="1" dirty="0" smtClean="0"/>
              <a:t/>
            </a:r>
            <a:br>
              <a:rPr lang="en-US" sz="1400" b="1" dirty="0" smtClean="0"/>
            </a:br>
            <a:r>
              <a:rPr lang="el-GR" sz="1400" b="1" dirty="0" smtClean="0"/>
              <a:t>επιμέλεια: Χρήστος Α. </a:t>
            </a:r>
            <a:r>
              <a:rPr lang="el-GR" sz="1400" b="1" dirty="0" err="1" smtClean="0"/>
              <a:t>Αλεξάκης</a:t>
            </a:r>
            <a:r>
              <a:rPr lang="el-GR" sz="1400" b="1" dirty="0" smtClean="0"/>
              <a:t>, Δημήτρης Καινούργιος, Δημήτρης </a:t>
            </a:r>
            <a:r>
              <a:rPr lang="el-GR" sz="1400" b="1" dirty="0" err="1" smtClean="0"/>
              <a:t>Κουσενίδης</a:t>
            </a:r>
            <a:r>
              <a:rPr lang="el-GR" sz="1400" b="1" dirty="0" smtClean="0"/>
              <a:t>, Αριστείδης </a:t>
            </a:r>
            <a:r>
              <a:rPr lang="el-GR" sz="1400" b="1" dirty="0" err="1" smtClean="0"/>
              <a:t>Σάμιτας</a:t>
            </a:r>
            <a:r>
              <a:rPr lang="el-GR" sz="1400" b="1" dirty="0" smtClean="0"/>
              <a:t>, Κωνσταντίνος </a:t>
            </a:r>
            <a:r>
              <a:rPr lang="el-GR" sz="1400" b="1" dirty="0" err="1" smtClean="0"/>
              <a:t>Συριόπουλος</a:t>
            </a:r>
            <a:r>
              <a:rPr lang="el-GR" sz="1400" b="1" dirty="0" smtClean="0"/>
              <a:t/>
            </a:r>
            <a:br>
              <a:rPr lang="el-GR" sz="1400" b="1" dirty="0" smtClean="0"/>
            </a:br>
            <a:endParaRPr lang="el-GR" sz="14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subTnLst>
                                    <p:set>
                                      <p:cBhvr override="childStyle">
                                        <p:cTn dur="1" fill="hold" display="0" masterRel="sameClick" afterEffect="1">
                                          <p:stCondLst>
                                            <p:cond evt="end" delay="0">
                                              <p:tn val="5"/>
                                            </p:cond>
                                          </p:stCondLst>
                                        </p:cTn>
                                        <p:tgtEl>
                                          <p:spTgt spid="3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76200"/>
            <a:ext cx="7772400" cy="838200"/>
          </a:xfrm>
        </p:spPr>
        <p:txBody>
          <a:bodyPr/>
          <a:lstStyle/>
          <a:p>
            <a:r>
              <a:rPr lang="en-US" smtClean="0"/>
              <a:t>Πηγές στο διαδίκτυο</a:t>
            </a:r>
          </a:p>
        </p:txBody>
      </p:sp>
      <p:sp>
        <p:nvSpPr>
          <p:cNvPr id="93188" name="Text Box 4"/>
          <p:cNvSpPr txBox="1">
            <a:spLocks noChangeArrowheads="1"/>
          </p:cNvSpPr>
          <p:nvPr/>
        </p:nvSpPr>
        <p:spPr bwMode="auto">
          <a:xfrm>
            <a:off x="914400" y="1524000"/>
            <a:ext cx="3048000" cy="639763"/>
          </a:xfrm>
          <a:prstGeom prst="rect">
            <a:avLst/>
          </a:prstGeom>
          <a:noFill/>
          <a:ln w="12700">
            <a:solidFill>
              <a:srgbClr val="339966"/>
            </a:solidFill>
            <a:miter lim="800000"/>
            <a:headEnd/>
            <a:tailEnd/>
          </a:ln>
          <a:effectLst/>
        </p:spPr>
        <p:txBody>
          <a:bodyPr>
            <a:spAutoFit/>
          </a:bodyPr>
          <a:lstStyle/>
          <a:p>
            <a:pPr>
              <a:lnSpc>
                <a:spcPct val="85000"/>
              </a:lnSpc>
              <a:spcBef>
                <a:spcPct val="45000"/>
              </a:spcBef>
              <a:buSzPct val="100000"/>
              <a:defRPr/>
            </a:pPr>
            <a:r>
              <a:rPr lang="en-US" sz="1800" i="1">
                <a:solidFill>
                  <a:srgbClr val="000000"/>
                </a:solidFill>
                <a:effectLst>
                  <a:outerShdw blurRad="38100" dist="38100" dir="2700000" algn="tl">
                    <a:srgbClr val="FFFFFF"/>
                  </a:outerShdw>
                </a:effectLst>
              </a:rPr>
              <a:t>Κάντε κλικ για να μεταβείτε στους ιστότοπους</a:t>
            </a:r>
          </a:p>
          <a:p>
            <a:pPr>
              <a:lnSpc>
                <a:spcPct val="65000"/>
              </a:lnSpc>
              <a:spcBef>
                <a:spcPct val="45000"/>
              </a:spcBef>
              <a:buSzPct val="100000"/>
              <a:defRPr/>
            </a:pPr>
            <a:r>
              <a:rPr lang="en-US" sz="1800" i="1">
                <a:solidFill>
                  <a:srgbClr val="000000"/>
                </a:solidFill>
                <a:effectLst>
                  <a:outerShdw blurRad="38100" dist="38100" dir="2700000" algn="tl">
                    <a:srgbClr val="FFFFFF"/>
                  </a:outerShdw>
                </a:effectLst>
              </a:rPr>
              <a:t>Απαραίτητη η σύνδεση στο Internet</a:t>
            </a:r>
          </a:p>
        </p:txBody>
      </p:sp>
      <p:pic>
        <p:nvPicPr>
          <p:cNvPr id="26628" name="Picture 9" descr="C:\Users\Matt Will\AppData\Local\Microsoft\Windows\Temporary Internet Files\Content.IE5\RI40IMKB\MCDD00072_0000[1].wmf"/>
          <p:cNvPicPr>
            <a:picLocks noChangeAspect="1" noChangeArrowheads="1"/>
          </p:cNvPicPr>
          <p:nvPr/>
        </p:nvPicPr>
        <p:blipFill>
          <a:blip r:embed="rId2" cstate="print"/>
          <a:srcRect/>
          <a:stretch>
            <a:fillRect/>
          </a:stretch>
        </p:blipFill>
        <p:spPr bwMode="auto">
          <a:xfrm>
            <a:off x="7467600" y="1219200"/>
            <a:ext cx="1223963" cy="1270000"/>
          </a:xfrm>
          <a:prstGeom prst="rect">
            <a:avLst/>
          </a:prstGeom>
          <a:noFill/>
          <a:ln w="9525">
            <a:noFill/>
            <a:miter lim="800000"/>
            <a:headEnd/>
            <a:tailEnd/>
          </a:ln>
        </p:spPr>
      </p:pic>
      <p:sp>
        <p:nvSpPr>
          <p:cNvPr id="26629" name="Rectangle 17"/>
          <p:cNvSpPr txBox="1">
            <a:spLocks noChangeArrowheads="1"/>
          </p:cNvSpPr>
          <p:nvPr/>
        </p:nvSpPr>
        <p:spPr bwMode="auto">
          <a:xfrm>
            <a:off x="1219200" y="2667000"/>
            <a:ext cx="4953000" cy="2743200"/>
          </a:xfrm>
          <a:prstGeom prst="rect">
            <a:avLst/>
          </a:prstGeom>
          <a:noFill/>
          <a:ln w="12700">
            <a:noFill/>
            <a:miter lim="800000"/>
            <a:headEnd/>
            <a:tailEnd/>
          </a:ln>
        </p:spPr>
        <p:txBody>
          <a:bodyPr lIns="90488" tIns="44450" rIns="90488" bIns="44450"/>
          <a:lstStyle/>
          <a:p>
            <a:pPr>
              <a:spcBef>
                <a:spcPct val="50000"/>
              </a:spcBef>
              <a:buSzPct val="100000"/>
            </a:pPr>
            <a:r>
              <a:rPr lang="en-US" sz="1800">
                <a:solidFill>
                  <a:srgbClr val="000000"/>
                </a:solidFill>
                <a:hlinkClick r:id="rId3"/>
              </a:rPr>
              <a:t>www.corpgov.net</a:t>
            </a:r>
            <a:r>
              <a:rPr lang="en-US" sz="1800">
                <a:solidFill>
                  <a:srgbClr val="000000"/>
                </a:solidFill>
              </a:rPr>
              <a:t> </a:t>
            </a:r>
          </a:p>
          <a:p>
            <a:pPr>
              <a:spcBef>
                <a:spcPct val="50000"/>
              </a:spcBef>
              <a:buSzPct val="100000"/>
            </a:pPr>
            <a:r>
              <a:rPr lang="en-US" sz="1800">
                <a:solidFill>
                  <a:srgbClr val="000000"/>
                </a:solidFill>
                <a:hlinkClick r:id="rId4"/>
              </a:rPr>
              <a:t>www.thecorporatelibrary.com</a:t>
            </a:r>
            <a:r>
              <a:rPr lang="en-US" sz="1800">
                <a:solidFill>
                  <a:srgbClr val="000000"/>
                </a:solidFill>
              </a:rPr>
              <a:t> </a:t>
            </a:r>
          </a:p>
          <a:p>
            <a:pPr>
              <a:spcBef>
                <a:spcPct val="50000"/>
              </a:spcBef>
              <a:buSzPct val="100000"/>
            </a:pPr>
            <a:r>
              <a:rPr lang="en-US" sz="1800">
                <a:solidFill>
                  <a:srgbClr val="010000"/>
                </a:solidFill>
                <a:hlinkClick r:id="rId5"/>
              </a:rPr>
              <a:t>www.riskmetrics.com</a:t>
            </a:r>
            <a:endParaRPr lang="en-US" sz="1800">
              <a:solidFill>
                <a:srgbClr val="010000"/>
              </a:solidFill>
            </a:endParaRPr>
          </a:p>
          <a:p>
            <a:pPr>
              <a:spcBef>
                <a:spcPct val="20000"/>
              </a:spcBef>
              <a:buSzPct val="100000"/>
            </a:pPr>
            <a:endParaRPr lang="en-US" sz="1800">
              <a:solidFill>
                <a:srgbClr val="010000"/>
              </a:solidFill>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19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8196"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197"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8198"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199"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8200" name="Rectangle 8"/>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201" name="Rectangle 9"/>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8202" name="Rectangle 1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203" name="Rectangle 1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8204" name="Rectangle 1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205" name="Rectangle 1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l-GR"/>
          </a:p>
        </p:txBody>
      </p:sp>
      <p:sp>
        <p:nvSpPr>
          <p:cNvPr id="8206" name="Rectangle 1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l-GR"/>
          </a:p>
        </p:txBody>
      </p:sp>
      <p:sp>
        <p:nvSpPr>
          <p:cNvPr id="8207" name="Rectangle 16"/>
          <p:cNvSpPr>
            <a:spLocks noGrp="1" noChangeArrowheads="1"/>
          </p:cNvSpPr>
          <p:nvPr>
            <p:ph type="title"/>
          </p:nvPr>
        </p:nvSpPr>
        <p:spPr>
          <a:noFill/>
        </p:spPr>
        <p:txBody>
          <a:bodyPr/>
          <a:lstStyle/>
          <a:p>
            <a:r>
              <a:rPr lang="en-US" smtClean="0"/>
              <a:t>Θέματα που καλύπτονται</a:t>
            </a:r>
          </a:p>
        </p:txBody>
      </p:sp>
      <p:sp>
        <p:nvSpPr>
          <p:cNvPr id="8209" name="Rectangle 17"/>
          <p:cNvSpPr>
            <a:spLocks noGrp="1" noChangeArrowheads="1"/>
          </p:cNvSpPr>
          <p:nvPr>
            <p:ph type="body" idx="1"/>
          </p:nvPr>
        </p:nvSpPr>
        <p:spPr>
          <a:noFill/>
        </p:spPr>
        <p:txBody>
          <a:bodyPr/>
          <a:lstStyle/>
          <a:p>
            <a:r>
              <a:rPr lang="en-US" dirty="0" err="1" smtClean="0"/>
              <a:t>Επενδυτικές</a:t>
            </a:r>
            <a:r>
              <a:rPr lang="en-US" dirty="0" smtClean="0"/>
              <a:t> </a:t>
            </a:r>
            <a:r>
              <a:rPr lang="en-US" dirty="0" err="1" smtClean="0"/>
              <a:t>και</a:t>
            </a:r>
            <a:r>
              <a:rPr lang="en-US" dirty="0" smtClean="0"/>
              <a:t> </a:t>
            </a:r>
            <a:r>
              <a:rPr lang="en-US" dirty="0" err="1" smtClean="0"/>
              <a:t>χρηματοδοτικές</a:t>
            </a:r>
            <a:r>
              <a:rPr lang="en-US" dirty="0" smtClean="0"/>
              <a:t> </a:t>
            </a:r>
            <a:r>
              <a:rPr lang="en-US" dirty="0" err="1" smtClean="0"/>
              <a:t>αποφάσεις</a:t>
            </a:r>
            <a:r>
              <a:rPr lang="en-US" dirty="0" smtClean="0"/>
              <a:t> </a:t>
            </a:r>
            <a:r>
              <a:rPr lang="en-US" dirty="0" err="1" smtClean="0"/>
              <a:t>μετοχικών</a:t>
            </a:r>
            <a:r>
              <a:rPr lang="en-US" dirty="0" smtClean="0"/>
              <a:t> </a:t>
            </a:r>
            <a:r>
              <a:rPr lang="en-US" dirty="0" err="1" smtClean="0"/>
              <a:t>εταιρειών</a:t>
            </a:r>
            <a:endParaRPr lang="en-US" dirty="0" smtClean="0"/>
          </a:p>
          <a:p>
            <a:r>
              <a:rPr lang="en-US" dirty="0" smtClean="0"/>
              <a:t>Ο </a:t>
            </a:r>
            <a:r>
              <a:rPr lang="en-US" dirty="0" err="1" smtClean="0"/>
              <a:t>ρόλος</a:t>
            </a:r>
            <a:r>
              <a:rPr lang="en-US" dirty="0" smtClean="0"/>
              <a:t> </a:t>
            </a:r>
            <a:r>
              <a:rPr lang="en-US" dirty="0" err="1" smtClean="0"/>
              <a:t>του</a:t>
            </a:r>
            <a:r>
              <a:rPr lang="en-US" dirty="0" smtClean="0"/>
              <a:t> </a:t>
            </a:r>
            <a:r>
              <a:rPr lang="en-US" dirty="0" err="1" smtClean="0"/>
              <a:t>οικονομικού</a:t>
            </a:r>
            <a:r>
              <a:rPr lang="en-US" dirty="0" smtClean="0"/>
              <a:t> </a:t>
            </a:r>
            <a:r>
              <a:rPr lang="en-US" dirty="0" err="1" smtClean="0"/>
              <a:t>διευθυντή</a:t>
            </a:r>
            <a:r>
              <a:rPr lang="en-US" dirty="0" smtClean="0"/>
              <a:t> </a:t>
            </a:r>
            <a:r>
              <a:rPr lang="en-US" dirty="0" err="1" smtClean="0"/>
              <a:t>και</a:t>
            </a:r>
            <a:r>
              <a:rPr lang="en-US" dirty="0" smtClean="0"/>
              <a:t> </a:t>
            </a:r>
            <a:r>
              <a:rPr lang="en-US" dirty="0" err="1" smtClean="0"/>
              <a:t>το</a:t>
            </a:r>
            <a:r>
              <a:rPr lang="en-US" dirty="0" smtClean="0"/>
              <a:t> </a:t>
            </a:r>
            <a:r>
              <a:rPr lang="en-US" dirty="0" err="1" smtClean="0"/>
              <a:t>κόστος</a:t>
            </a:r>
            <a:r>
              <a:rPr lang="en-US" dirty="0" smtClean="0"/>
              <a:t> </a:t>
            </a:r>
            <a:r>
              <a:rPr lang="en-US" dirty="0" err="1" smtClean="0"/>
              <a:t>ευκαιρίας</a:t>
            </a:r>
            <a:r>
              <a:rPr lang="en-US" dirty="0" smtClean="0"/>
              <a:t> </a:t>
            </a:r>
            <a:r>
              <a:rPr lang="en-US" dirty="0" err="1" smtClean="0"/>
              <a:t>κεφαλαίου</a:t>
            </a:r>
            <a:endParaRPr lang="en-US" dirty="0" smtClean="0"/>
          </a:p>
          <a:p>
            <a:r>
              <a:rPr lang="en-US" dirty="0" err="1" smtClean="0"/>
              <a:t>Στόχοι</a:t>
            </a:r>
            <a:r>
              <a:rPr lang="en-US" dirty="0" smtClean="0"/>
              <a:t> </a:t>
            </a:r>
            <a:r>
              <a:rPr lang="en-US" dirty="0" err="1" smtClean="0"/>
              <a:t>της</a:t>
            </a:r>
            <a:r>
              <a:rPr lang="en-US" dirty="0" smtClean="0"/>
              <a:t> </a:t>
            </a:r>
            <a:r>
              <a:rPr lang="en-US" dirty="0" err="1" smtClean="0"/>
              <a:t>μετοχικής</a:t>
            </a:r>
            <a:r>
              <a:rPr lang="en-US" dirty="0" smtClean="0"/>
              <a:t> </a:t>
            </a:r>
            <a:r>
              <a:rPr lang="en-US" smtClean="0"/>
              <a:t>εταιρείας</a:t>
            </a:r>
            <a:endParaRPr lang="en-US"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209">
                                            <p:txEl>
                                              <p:pRg st="0" end="0"/>
                                            </p:txEl>
                                          </p:spTgt>
                                        </p:tgtEl>
                                        <p:attrNameLst>
                                          <p:attrName>style.visibility</p:attrName>
                                        </p:attrNameLst>
                                      </p:cBhvr>
                                      <p:to>
                                        <p:strVal val="visible"/>
                                      </p:to>
                                    </p:set>
                                    <p:anim calcmode="lin" valueType="num">
                                      <p:cBhvr additive="base">
                                        <p:cTn id="7" dur="500" fill="hold"/>
                                        <p:tgtEl>
                                          <p:spTgt spid="820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09">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0" end="0"/>
                                            </p:txEl>
                                          </p:spTgt>
                                        </p:tgtEl>
                                        <p:attrNameLst>
                                          <p:attrName>ppt_c</p:attrName>
                                        </p:attrNameLst>
                                      </p:cBhvr>
                                      <p:to>
                                        <a:srgbClr val="2F404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209">
                                            <p:txEl>
                                              <p:pRg st="1" end="1"/>
                                            </p:txEl>
                                          </p:spTgt>
                                        </p:tgtEl>
                                        <p:attrNameLst>
                                          <p:attrName>style.visibility</p:attrName>
                                        </p:attrNameLst>
                                      </p:cBhvr>
                                      <p:to>
                                        <p:strVal val="visible"/>
                                      </p:to>
                                    </p:set>
                                    <p:anim calcmode="lin" valueType="num">
                                      <p:cBhvr additive="base">
                                        <p:cTn id="13" dur="500" fill="hold"/>
                                        <p:tgtEl>
                                          <p:spTgt spid="820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09">
                                            <p:txEl>
                                              <p:pRg st="1" end="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1" end="1"/>
                                            </p:txEl>
                                          </p:spTgt>
                                        </p:tgtEl>
                                        <p:attrNameLst>
                                          <p:attrName>ppt_c</p:attrName>
                                        </p:attrNameLst>
                                      </p:cBhvr>
                                      <p:to>
                                        <a:srgbClr val="2F404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8209">
                                            <p:txEl>
                                              <p:pRg st="2" end="2"/>
                                            </p:txEl>
                                          </p:spTgt>
                                        </p:tgtEl>
                                        <p:attrNameLst>
                                          <p:attrName>style.visibility</p:attrName>
                                        </p:attrNameLst>
                                      </p:cBhvr>
                                      <p:to>
                                        <p:strVal val="visible"/>
                                      </p:to>
                                    </p:set>
                                    <p:anim calcmode="lin" valueType="num">
                                      <p:cBhvr additive="base">
                                        <p:cTn id="19" dur="500" fill="hold"/>
                                        <p:tgtEl>
                                          <p:spTgt spid="820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09">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8209">
                                            <p:txEl>
                                              <p:pRg st="2" end="2"/>
                                            </p:txEl>
                                          </p:spTgt>
                                        </p:tgtEl>
                                        <p:attrNameLst>
                                          <p:attrName>ppt_c</p:attrName>
                                        </p:attrNameLst>
                                      </p:cBhvr>
                                      <p:to>
                                        <a:srgbClr val="2F404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bg2">
              <a:lumMod val="20000"/>
              <a:lumOff val="80000"/>
            </a:schemeClr>
          </a:solidFill>
        </p:spPr>
        <p:txBody>
          <a:bodyPr>
            <a:normAutofit fontScale="90000"/>
          </a:bodyPr>
          <a:lstStyle/>
          <a:p>
            <a:r>
              <a:rPr lang="el-GR" sz="2800" b="1" dirty="0" smtClean="0">
                <a:solidFill>
                  <a:srgbClr val="0000FF"/>
                </a:solidFill>
                <a:effectLst>
                  <a:outerShdw blurRad="38100" dist="38100" dir="2700000" algn="tl">
                    <a:srgbClr val="000000">
                      <a:alpha val="43137"/>
                    </a:srgbClr>
                  </a:outerShdw>
                </a:effectLst>
                <a:ea typeface="ＭＳ Ｐゴシック" pitchFamily="34" charset="-128"/>
              </a:rPr>
              <a:t>Γιατί είναι χρήσιμη η Χρηματοοικονομική των Επιχειρήσεων (Ανάλυση);</a:t>
            </a:r>
            <a:endParaRPr lang="el-GR" sz="2800" b="1" dirty="0">
              <a:solidFill>
                <a:srgbClr val="0000FF"/>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67544" y="1340768"/>
            <a:ext cx="8219256" cy="4785395"/>
          </a:xfrm>
        </p:spPr>
        <p:txBody>
          <a:bodyPr>
            <a:normAutofit/>
          </a:bodyPr>
          <a:lstStyle/>
          <a:p>
            <a:pPr marL="274320" indent="-274320" algn="just">
              <a:buClr>
                <a:schemeClr val="tx1"/>
              </a:buClr>
              <a:buFont typeface="Wingdings" pitchFamily="2" charset="2"/>
              <a:buChar char="q"/>
              <a:defRPr/>
            </a:pPr>
            <a:r>
              <a:rPr lang="el-GR" sz="2400" b="1" dirty="0" smtClean="0">
                <a:effectLst>
                  <a:outerShdw blurRad="38100" dist="38100" dir="2700000" algn="tl">
                    <a:srgbClr val="000000">
                      <a:alpha val="43137"/>
                    </a:srgbClr>
                  </a:outerShdw>
                </a:effectLst>
              </a:rPr>
              <a:t>Βοηθά την επιχείρηση να υιοθετεί όλο και </a:t>
            </a:r>
            <a:r>
              <a:rPr lang="el-GR" sz="2400" b="1" i="1" u="sng" dirty="0" smtClean="0">
                <a:solidFill>
                  <a:srgbClr val="CC0066"/>
                </a:solidFill>
                <a:effectLst>
                  <a:outerShdw blurRad="38100" dist="38100" dir="2700000" algn="tl">
                    <a:srgbClr val="000000">
                      <a:alpha val="43137"/>
                    </a:srgbClr>
                  </a:outerShdw>
                </a:effectLst>
              </a:rPr>
              <a:t>καλύτερες μεθόδους ώστε να μπορεί να προγραμματίζει καλύτερα </a:t>
            </a:r>
            <a:r>
              <a:rPr lang="el-GR" sz="2400" b="1" dirty="0" smtClean="0">
                <a:effectLst>
                  <a:outerShdw blurRad="38100" dist="38100" dir="2700000" algn="tl">
                    <a:srgbClr val="000000">
                      <a:alpha val="43137"/>
                    </a:srgbClr>
                  </a:outerShdw>
                </a:effectLst>
              </a:rPr>
              <a:t>σε ένα διαρκώς ανταγωνιστικότερο περιβάλλον</a:t>
            </a:r>
          </a:p>
          <a:p>
            <a:pPr marL="274320" indent="-274320" algn="just">
              <a:buFont typeface="Wingdings" pitchFamily="2" charset="2"/>
              <a:buChar char="q"/>
              <a:defRPr/>
            </a:pPr>
            <a:r>
              <a:rPr lang="el-GR" sz="2400" b="1" dirty="0" smtClean="0">
                <a:effectLst>
                  <a:outerShdw blurRad="38100" dist="38100" dir="2700000" algn="tl">
                    <a:srgbClr val="000000">
                      <a:alpha val="43137"/>
                    </a:srgbClr>
                  </a:outerShdw>
                </a:effectLst>
              </a:rPr>
              <a:t>Βοηθά μια επιχείρηση να  </a:t>
            </a:r>
            <a:r>
              <a:rPr lang="el-GR" sz="2400" b="1" i="1" u="sng" dirty="0" smtClean="0">
                <a:solidFill>
                  <a:srgbClr val="CC0066"/>
                </a:solidFill>
                <a:effectLst>
                  <a:outerShdw blurRad="38100" dist="38100" dir="2700000" algn="tl">
                    <a:srgbClr val="000000">
                      <a:alpha val="43137"/>
                    </a:srgbClr>
                  </a:outerShdw>
                </a:effectLst>
              </a:rPr>
              <a:t>εκπέμπει ευνοϊκά σήματα προς τους επενδυτές όταν εξασφαλίζει αποδόσεις που αυξάνονται </a:t>
            </a:r>
            <a:r>
              <a:rPr lang="el-GR" sz="2400" b="1" i="1" u="sng" dirty="0" smtClean="0">
                <a:solidFill>
                  <a:srgbClr val="008000"/>
                </a:solidFill>
                <a:effectLst>
                  <a:outerShdw blurRad="38100" dist="38100" dir="2700000" algn="tl">
                    <a:srgbClr val="000000">
                      <a:alpha val="43137"/>
                    </a:srgbClr>
                  </a:outerShdw>
                </a:effectLst>
              </a:rPr>
              <a:t>με γρήγορο και σταθερό ρυθμό και με το χαμηλότερο επίπεδο κινδύνου- </a:t>
            </a:r>
            <a:r>
              <a:rPr lang="el-GR" sz="2400" b="1" dirty="0" smtClean="0">
                <a:effectLst>
                  <a:outerShdw blurRad="38100" dist="38100" dir="2700000" algn="tl">
                    <a:srgbClr val="000000">
                      <a:alpha val="43137"/>
                    </a:srgbClr>
                  </a:outerShdw>
                </a:effectLst>
              </a:rPr>
              <a:t>σε μια σειρά από οικονομικές εκθέσεις.</a:t>
            </a:r>
          </a:p>
          <a:p>
            <a:pPr algn="just">
              <a:spcBef>
                <a:spcPct val="0"/>
              </a:spcBef>
              <a:buNone/>
            </a:pPr>
            <a:endParaRPr lang="el-GR" sz="2400" b="1" dirty="0">
              <a:solidFill>
                <a:schemeClr val="tx2">
                  <a:lumMod val="50000"/>
                </a:schemeClr>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6</a:t>
            </a:fld>
            <a:endParaRPr lang="el-GR" dirty="0"/>
          </a:p>
        </p:txBody>
      </p:sp>
      <p:pic>
        <p:nvPicPr>
          <p:cNvPr id="8" name="Εικόνα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748464" y="0"/>
            <a:ext cx="395536" cy="48559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rgbClr val="CC0066"/>
                </a:solidFill>
                <a:effectLst>
                  <a:outerShdw blurRad="38100" dist="38100" dir="2700000" algn="tl">
                    <a:srgbClr val="000000">
                      <a:alpha val="43137"/>
                    </a:srgbClr>
                  </a:outerShdw>
                </a:effectLst>
                <a:ea typeface="ＭＳ Ｐゴシック" pitchFamily="34" charset="-128"/>
              </a:rPr>
              <a:t>Επιχείρηση</a:t>
            </a:r>
            <a:endParaRPr lang="el-GR" sz="2800" b="1" dirty="0">
              <a:solidFill>
                <a:srgbClr val="CC0066"/>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67544" y="1340768"/>
            <a:ext cx="8219256" cy="4785395"/>
          </a:xfrm>
        </p:spPr>
        <p:txBody>
          <a:bodyPr>
            <a:normAutofit/>
          </a:bodyPr>
          <a:lstStyle/>
          <a:p>
            <a:pPr marL="365760" indent="-256032" algn="just">
              <a:spcBef>
                <a:spcPts val="600"/>
              </a:spcBef>
              <a:buFont typeface="Wingdings" pitchFamily="2" charset="2"/>
              <a:buChar char="q"/>
              <a:defRPr/>
            </a:pPr>
            <a:r>
              <a:rPr lang="el-GR" sz="2800" b="1" dirty="0" smtClean="0">
                <a:solidFill>
                  <a:srgbClr val="0000FF"/>
                </a:solidFill>
                <a:effectLst>
                  <a:outerShdw blurRad="38100" dist="38100" dir="2700000" algn="tl">
                    <a:srgbClr val="000000">
                      <a:alpha val="43137"/>
                    </a:srgbClr>
                  </a:outerShdw>
                </a:effectLst>
                <a:ea typeface="ＭＳ Ｐゴシック" pitchFamily="34" charset="-128"/>
              </a:rPr>
              <a:t>Επιχείρηση:</a:t>
            </a:r>
            <a:r>
              <a:rPr lang="el-GR" sz="2800" dirty="0" smtClean="0">
                <a:ea typeface="ＭＳ Ｐゴシック" pitchFamily="34" charset="-128"/>
              </a:rPr>
              <a:t> </a:t>
            </a:r>
            <a:r>
              <a:rPr lang="el-GR" sz="2800" b="1" dirty="0" smtClean="0">
                <a:effectLst>
                  <a:outerShdw blurRad="38100" dist="38100" dir="2700000" algn="tl">
                    <a:srgbClr val="000000">
                      <a:alpha val="43137"/>
                    </a:srgbClr>
                  </a:outerShdw>
                </a:effectLst>
                <a:ea typeface="ＭＳ Ｐゴシック" pitchFamily="34" charset="-128"/>
              </a:rPr>
              <a:t>κάθε μορφή επιχείρησης, μεγάλη ή μικρή, παραγωγική ή παροχής υπηρεσιών, μη εισηγμένη ή εισηγμένη.</a:t>
            </a:r>
          </a:p>
          <a:p>
            <a:pPr marL="536575" indent="-7938" algn="just">
              <a:spcBef>
                <a:spcPts val="600"/>
              </a:spcBef>
              <a:buFont typeface="Wingdings" pitchFamily="2" charset="2"/>
              <a:buChar char="Ø"/>
              <a:defRPr/>
            </a:pPr>
            <a:r>
              <a:rPr lang="el-GR" sz="2400" b="1" i="1" u="sng" dirty="0" smtClean="0">
                <a:solidFill>
                  <a:srgbClr val="008000"/>
                </a:solidFill>
                <a:effectLst>
                  <a:outerShdw blurRad="38100" dist="38100" dir="2700000" algn="tl">
                    <a:srgbClr val="000000">
                      <a:alpha val="43137"/>
                    </a:srgbClr>
                  </a:outerShdw>
                </a:effectLst>
                <a:ea typeface="ＭＳ Ｐゴシック" charset="-128"/>
              </a:rPr>
              <a:t>Βασικός στόχος επιχείρησης είναι η μεγιστοποίηση της αξίας της επιχείρησης </a:t>
            </a:r>
            <a:r>
              <a:rPr lang="el-GR" sz="2400" b="1" i="1" u="sng" dirty="0" smtClean="0">
                <a:solidFill>
                  <a:srgbClr val="008000"/>
                </a:solidFill>
                <a:effectLst>
                  <a:outerShdw blurRad="38100" dist="38100" dir="2700000" algn="tl">
                    <a:srgbClr val="000000">
                      <a:alpha val="43137"/>
                    </a:srgbClr>
                  </a:outerShdw>
                </a:effectLst>
              </a:rPr>
              <a:t>με το μικρότερο δυνατό κίνδυνο</a:t>
            </a:r>
            <a:r>
              <a:rPr lang="el-GR" sz="2400" b="1" i="1" u="sng" dirty="0" smtClean="0">
                <a:solidFill>
                  <a:srgbClr val="008000"/>
                </a:solidFill>
                <a:effectLst>
                  <a:outerShdw blurRad="38100" dist="38100" dir="2700000" algn="tl">
                    <a:srgbClr val="000000">
                      <a:alpha val="43137"/>
                    </a:srgbClr>
                  </a:outerShdw>
                </a:effectLst>
                <a:ea typeface="ＭＳ Ｐゴシック" charset="-128"/>
              </a:rPr>
              <a:t>. </a:t>
            </a:r>
          </a:p>
          <a:p>
            <a:pPr marL="536575" indent="-7938" algn="just">
              <a:spcBef>
                <a:spcPts val="600"/>
              </a:spcBef>
              <a:buFont typeface="Wingdings" pitchFamily="2" charset="2"/>
              <a:buChar char="Ø"/>
              <a:defRPr/>
            </a:pPr>
            <a:endParaRPr lang="el-GR" sz="2400" b="1" dirty="0" smtClean="0">
              <a:effectLst>
                <a:outerShdw blurRad="38100" dist="38100" dir="2700000" algn="tl">
                  <a:srgbClr val="000000">
                    <a:alpha val="43137"/>
                  </a:srgbClr>
                </a:outerShdw>
              </a:effectLst>
              <a:ea typeface="ＭＳ Ｐゴシック" charset="-128"/>
            </a:endParaRPr>
          </a:p>
          <a:p>
            <a:pPr marL="536575" indent="-7938" algn="just">
              <a:spcBef>
                <a:spcPts val="600"/>
              </a:spcBef>
              <a:buFont typeface="Wingdings" pitchFamily="2" charset="2"/>
              <a:buChar char="Ø"/>
              <a:defRPr/>
            </a:pPr>
            <a:r>
              <a:rPr lang="el-GR" sz="2400" b="1" i="1" dirty="0" smtClean="0">
                <a:solidFill>
                  <a:srgbClr val="333300"/>
                </a:solidFill>
                <a:effectLst>
                  <a:outerShdw blurRad="38100" dist="38100" dir="2700000" algn="tl">
                    <a:srgbClr val="000000">
                      <a:alpha val="43137"/>
                    </a:srgbClr>
                  </a:outerShdw>
                </a:effectLst>
                <a:ea typeface="ＭＳ Ｐゴシック" charset="-128"/>
              </a:rPr>
              <a:t>Στην πράξη οι επιχειρήσεις ικανοποιούν πολλαπλούς στόχους (των μετόχων, των εργαζομένων, των πελατών)  ή άμεσους στόχους όπως το μερίδιο αγοράς και η κερδοφορία τους.   </a:t>
            </a:r>
            <a:endParaRPr lang="en-US" sz="2400" b="1" i="1" dirty="0" smtClean="0">
              <a:solidFill>
                <a:srgbClr val="333300"/>
              </a:solidFill>
              <a:effectLst>
                <a:outerShdw blurRad="38100" dist="38100" dir="2700000" algn="tl">
                  <a:srgbClr val="000000">
                    <a:alpha val="43137"/>
                  </a:srgbClr>
                </a:outerShdw>
              </a:effectLst>
              <a:ea typeface="ＭＳ Ｐゴシック" charset="-128"/>
            </a:endParaRPr>
          </a:p>
          <a:p>
            <a:pPr algn="just">
              <a:spcBef>
                <a:spcPct val="0"/>
              </a:spcBef>
              <a:buNone/>
            </a:pPr>
            <a:endParaRPr lang="el-GR" sz="2400" b="1" dirty="0">
              <a:solidFill>
                <a:schemeClr val="tx2">
                  <a:lumMod val="50000"/>
                </a:schemeClr>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7</a:t>
            </a:fld>
            <a:endParaRPr lang="el-GR" dirty="0"/>
          </a:p>
        </p:txBody>
      </p:sp>
      <p:pic>
        <p:nvPicPr>
          <p:cNvPr id="8" name="Εικόνα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748464" y="0"/>
            <a:ext cx="395536" cy="48559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507288" cy="1143000"/>
          </a:xfrm>
        </p:spPr>
        <p:txBody>
          <a:bodyPr>
            <a:normAutofit/>
          </a:bodyPr>
          <a:lstStyle/>
          <a:p>
            <a:r>
              <a:rPr lang="el-GR" sz="2800" b="1" dirty="0" smtClean="0">
                <a:solidFill>
                  <a:srgbClr val="CC0066"/>
                </a:solidFill>
                <a:effectLst>
                  <a:outerShdw blurRad="38100" dist="38100" dir="2700000" algn="tl">
                    <a:srgbClr val="000000">
                      <a:alpha val="43137"/>
                    </a:srgbClr>
                  </a:outerShdw>
                </a:effectLst>
              </a:rPr>
              <a:t>Αντικειμενικός Σκοπός της επιχείρησης </a:t>
            </a:r>
            <a:endParaRPr lang="el-GR" sz="2800" b="1" dirty="0">
              <a:solidFill>
                <a:srgbClr val="CC0066"/>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67544" y="1340768"/>
            <a:ext cx="8219256" cy="4785395"/>
          </a:xfrm>
        </p:spPr>
        <p:txBody>
          <a:bodyPr>
            <a:normAutofit/>
          </a:bodyPr>
          <a:lstStyle/>
          <a:p>
            <a:pPr algn="just"/>
            <a:r>
              <a:rPr lang="el-GR" sz="2400" b="1" dirty="0" smtClean="0">
                <a:effectLst>
                  <a:outerShdw blurRad="38100" dist="38100" dir="2700000" algn="tl">
                    <a:srgbClr val="000000">
                      <a:alpha val="43137"/>
                    </a:srgbClr>
                  </a:outerShdw>
                </a:effectLst>
              </a:rPr>
              <a:t>Οι επιχειρήσεις ανήκουν στους μετόχους. Οι μέτοχοι επιλέγουν το διοικητικό συμβούλιο της επιχείρησης το οποίο με τη σειρά του επιλέγει τη διοίκησή της.</a:t>
            </a:r>
          </a:p>
          <a:p>
            <a:pPr algn="just">
              <a:buNone/>
            </a:pPr>
            <a:endParaRPr lang="el-GR" sz="2400" b="1" dirty="0" smtClean="0">
              <a:effectLst>
                <a:outerShdw blurRad="38100" dist="38100" dir="2700000" algn="tl">
                  <a:srgbClr val="000000">
                    <a:alpha val="43137"/>
                  </a:srgbClr>
                </a:outerShdw>
              </a:effectLst>
            </a:endParaRPr>
          </a:p>
          <a:p>
            <a:pPr algn="just"/>
            <a:r>
              <a:rPr lang="el-GR" sz="2400" b="1" dirty="0" smtClean="0">
                <a:effectLst>
                  <a:outerShdw blurRad="38100" dist="38100" dir="2700000" algn="tl">
                    <a:srgbClr val="000000">
                      <a:alpha val="43137"/>
                    </a:srgbClr>
                  </a:outerShdw>
                </a:effectLst>
              </a:rPr>
              <a:t>Η διοίκηση της επιχείρησης αναμένεται να αποφασίζει όπως θα αποφάσιζαν οι ίδιοι οι μέτοχοι αν ασκούσαν διοίκηση.</a:t>
            </a:r>
          </a:p>
          <a:p>
            <a:pPr algn="just"/>
            <a:endParaRPr lang="el-GR" sz="2400" b="1" dirty="0" smtClean="0">
              <a:effectLst>
                <a:outerShdw blurRad="38100" dist="38100" dir="2700000" algn="tl">
                  <a:srgbClr val="000000">
                    <a:alpha val="43137"/>
                  </a:srgbClr>
                </a:outerShdw>
              </a:effectLst>
            </a:endParaRPr>
          </a:p>
          <a:p>
            <a:pPr algn="just">
              <a:buNone/>
            </a:pPr>
            <a:r>
              <a:rPr lang="el-GR" sz="2800" b="1" i="1" u="sng" dirty="0" smtClean="0">
                <a:solidFill>
                  <a:srgbClr val="0000FF"/>
                </a:solidFill>
                <a:effectLst>
                  <a:outerShdw blurRad="38100" dist="38100" dir="2700000" algn="tl">
                    <a:srgbClr val="000000">
                      <a:alpha val="43137"/>
                    </a:srgbClr>
                  </a:outerShdw>
                </a:effectLst>
              </a:rPr>
              <a:t>Σκοπός της επιχείρησης είναι η επιλογή επενδύσεων που αξίζουν περισσότερο από όσο κοστίζουν</a:t>
            </a:r>
            <a:r>
              <a:rPr lang="el-GR" sz="2800" b="1" i="1" dirty="0" smtClean="0">
                <a:effectLst>
                  <a:outerShdw blurRad="38100" dist="38100" dir="2700000" algn="tl">
                    <a:srgbClr val="000000">
                      <a:alpha val="43137"/>
                    </a:srgbClr>
                  </a:outerShdw>
                </a:effectLst>
              </a:rPr>
              <a:t>.</a:t>
            </a:r>
            <a:endParaRPr lang="el-GR" sz="2800" b="1" i="1" dirty="0">
              <a:solidFill>
                <a:schemeClr val="tx2">
                  <a:lumMod val="50000"/>
                </a:schemeClr>
              </a:solidFill>
              <a:effectLst>
                <a:outerShdw blurRad="38100" dist="38100" dir="2700000" algn="tl">
                  <a:srgbClr val="000000">
                    <a:alpha val="43137"/>
                  </a:srgbClr>
                </a:outerShdw>
              </a:effectLst>
            </a:endParaRPr>
          </a:p>
        </p:txBody>
      </p:sp>
      <p:sp>
        <p:nvSpPr>
          <p:cNvPr id="4" name="3 - Θέση αριθμού διαφάνειας"/>
          <p:cNvSpPr>
            <a:spLocks noGrp="1"/>
          </p:cNvSpPr>
          <p:nvPr>
            <p:ph type="sldNum" sz="quarter" idx="4294967295"/>
          </p:nvPr>
        </p:nvSpPr>
        <p:spPr>
          <a:xfrm>
            <a:off x="6553200" y="6356350"/>
            <a:ext cx="2133600" cy="365125"/>
          </a:xfrm>
          <a:prstGeom prst="rect">
            <a:avLst/>
          </a:prstGeom>
        </p:spPr>
        <p:txBody>
          <a:bodyPr/>
          <a:lstStyle/>
          <a:p>
            <a:fld id="{53C4726A-630D-4CB4-B088-BAB00F4188E9}" type="slidenum">
              <a:rPr lang="el-GR" smtClean="0"/>
              <a:pPr/>
              <a:t>8</a:t>
            </a:fld>
            <a:endParaRPr lang="el-GR" dirty="0"/>
          </a:p>
        </p:txBody>
      </p:sp>
      <p:pic>
        <p:nvPicPr>
          <p:cNvPr id="8" name="Εικόνα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748464" y="0"/>
            <a:ext cx="395536" cy="48559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0" y="5257800"/>
            <a:ext cx="9144000" cy="1600200"/>
          </a:xfrm>
        </p:spPr>
        <p:txBody>
          <a:bodyPr>
            <a:normAutofit/>
          </a:bodyPr>
          <a:lstStyle/>
          <a:p>
            <a:pPr algn="just"/>
            <a:r>
              <a:rPr lang="el-GR" sz="2400" b="1" dirty="0" smtClean="0">
                <a:solidFill>
                  <a:srgbClr val="000000"/>
                </a:solidFill>
                <a:effectLst>
                  <a:outerShdw blurRad="38100" dist="38100" dir="2700000" algn="tl">
                    <a:srgbClr val="000000">
                      <a:alpha val="43137"/>
                    </a:srgbClr>
                  </a:outerShdw>
                </a:effectLst>
              </a:rPr>
              <a:t>Οι ιδιοκτήτες θέλουν λιγότερα Ίδια Κεφάλαια με περισσότερη αξία, ενώ οι πιστωτές θέλουν περισσότερα Ίδια Κεφάλαια για διασφάλιση.</a:t>
            </a:r>
          </a:p>
        </p:txBody>
      </p:sp>
      <p:sp>
        <p:nvSpPr>
          <p:cNvPr id="69635" name="Rectangle 5"/>
          <p:cNvSpPr>
            <a:spLocks noChangeArrowheads="1"/>
          </p:cNvSpPr>
          <p:nvPr/>
        </p:nvSpPr>
        <p:spPr bwMode="auto">
          <a:xfrm>
            <a:off x="1331640" y="0"/>
            <a:ext cx="6440760" cy="1066800"/>
          </a:xfrm>
          <a:prstGeom prst="rect">
            <a:avLst/>
          </a:prstGeom>
          <a:solidFill>
            <a:srgbClr val="FFFCEF"/>
          </a:solidFill>
          <a:ln w="9525">
            <a:solidFill>
              <a:schemeClr val="tx1"/>
            </a:solidFill>
            <a:miter lim="800000"/>
            <a:headEnd/>
            <a:tailEnd/>
          </a:ln>
        </p:spPr>
        <p:txBody>
          <a:bodyPr wrap="none" anchor="ctr"/>
          <a:lstStyle/>
          <a:p>
            <a:pPr algn="ctr"/>
            <a:r>
              <a:rPr lang="el-GR" sz="2800" b="1" dirty="0">
                <a:solidFill>
                  <a:srgbClr val="000000"/>
                </a:solidFill>
                <a:effectLst>
                  <a:outerShdw blurRad="38100" dist="38100" dir="2700000" algn="tl">
                    <a:srgbClr val="000000">
                      <a:alpha val="43137"/>
                    </a:srgbClr>
                  </a:outerShdw>
                </a:effectLst>
              </a:rPr>
              <a:t>Σ</a:t>
            </a:r>
            <a:r>
              <a:rPr lang="el-GR" sz="2800" b="1" dirty="0">
                <a:solidFill>
                  <a:srgbClr val="000000"/>
                </a:solidFill>
                <a:effectLst>
                  <a:outerShdw blurRad="38100" dist="38100" dir="2700000" algn="tl">
                    <a:srgbClr val="000000">
                      <a:alpha val="43137"/>
                    </a:srgbClr>
                  </a:outerShdw>
                </a:effectLst>
                <a:cs typeface="Times New Roman" charset="0"/>
              </a:rPr>
              <a:t>τόχος της </a:t>
            </a:r>
            <a:endParaRPr lang="el-GR" sz="2800" b="1" dirty="0">
              <a:solidFill>
                <a:srgbClr val="000000"/>
              </a:solidFill>
              <a:effectLst>
                <a:outerShdw blurRad="38100" dist="38100" dir="2700000" algn="tl">
                  <a:srgbClr val="000000">
                    <a:alpha val="43137"/>
                  </a:srgbClr>
                </a:outerShdw>
              </a:effectLst>
            </a:endParaRPr>
          </a:p>
          <a:p>
            <a:pPr algn="ctr"/>
            <a:r>
              <a:rPr lang="el-GR" sz="2800" b="1" dirty="0">
                <a:solidFill>
                  <a:srgbClr val="000000"/>
                </a:solidFill>
                <a:effectLst>
                  <a:outerShdw blurRad="38100" dist="38100" dir="2700000" algn="tl">
                    <a:srgbClr val="000000">
                      <a:alpha val="43137"/>
                    </a:srgbClr>
                  </a:outerShdw>
                </a:effectLst>
                <a:cs typeface="Times New Roman" charset="0"/>
              </a:rPr>
              <a:t>χρηματοοικονομικής διαχείρισης</a:t>
            </a:r>
          </a:p>
        </p:txBody>
      </p:sp>
      <p:sp>
        <p:nvSpPr>
          <p:cNvPr id="69636" name="Oval 6"/>
          <p:cNvSpPr>
            <a:spLocks noChangeArrowheads="1"/>
          </p:cNvSpPr>
          <p:nvPr/>
        </p:nvSpPr>
        <p:spPr bwMode="auto">
          <a:xfrm>
            <a:off x="304800" y="1524000"/>
            <a:ext cx="8610600" cy="1447800"/>
          </a:xfrm>
          <a:prstGeom prst="ellipse">
            <a:avLst/>
          </a:prstGeom>
          <a:solidFill>
            <a:schemeClr val="accent1"/>
          </a:solidFill>
          <a:ln w="9525">
            <a:solidFill>
              <a:schemeClr val="tx1"/>
            </a:solidFill>
            <a:miter lim="800000"/>
            <a:headEnd/>
            <a:tailEnd/>
          </a:ln>
        </p:spPr>
        <p:txBody>
          <a:bodyPr wrap="none" anchor="ctr"/>
          <a:lstStyle/>
          <a:p>
            <a:pPr algn="ctr"/>
            <a:r>
              <a:rPr lang="el-GR" sz="2400" b="1" dirty="0">
                <a:solidFill>
                  <a:srgbClr val="000000"/>
                </a:solidFill>
                <a:effectLst>
                  <a:outerShdw blurRad="38100" dist="38100" dir="2700000" algn="tl">
                    <a:srgbClr val="000000">
                      <a:alpha val="43137"/>
                    </a:srgbClr>
                  </a:outerShdw>
                </a:effectLst>
              </a:rPr>
              <a:t>Η</a:t>
            </a:r>
            <a:r>
              <a:rPr lang="el-GR" sz="2400" b="1" dirty="0">
                <a:solidFill>
                  <a:srgbClr val="000000"/>
                </a:solidFill>
                <a:effectLst>
                  <a:outerShdw blurRad="38100" dist="38100" dir="2700000" algn="tl">
                    <a:srgbClr val="000000">
                      <a:alpha val="43137"/>
                    </a:srgbClr>
                  </a:outerShdw>
                </a:effectLst>
                <a:cs typeface="Times New Roman" charset="0"/>
              </a:rPr>
              <a:t> </a:t>
            </a:r>
            <a:r>
              <a:rPr lang="el-GR" sz="2400" b="1" dirty="0">
                <a:solidFill>
                  <a:srgbClr val="000000"/>
                </a:solidFill>
                <a:effectLst>
                  <a:outerShdw blurRad="38100" dist="38100" dir="2700000" algn="tl">
                    <a:srgbClr val="000000">
                      <a:alpha val="43137"/>
                    </a:srgbClr>
                  </a:outerShdw>
                </a:effectLst>
              </a:rPr>
              <a:t>μεγιστοποίηση της αξίας της επιχείρησης</a:t>
            </a:r>
          </a:p>
        </p:txBody>
      </p:sp>
      <p:sp>
        <p:nvSpPr>
          <p:cNvPr id="69637" name="AutoShape 7"/>
          <p:cNvSpPr>
            <a:spLocks noChangeArrowheads="1"/>
          </p:cNvSpPr>
          <p:nvPr/>
        </p:nvSpPr>
        <p:spPr bwMode="auto">
          <a:xfrm>
            <a:off x="4267200" y="1066800"/>
            <a:ext cx="485775" cy="457200"/>
          </a:xfrm>
          <a:prstGeom prst="downArrow">
            <a:avLst>
              <a:gd name="adj1" fmla="val 50000"/>
              <a:gd name="adj2" fmla="val 25000"/>
            </a:avLst>
          </a:prstGeom>
          <a:solidFill>
            <a:schemeClr val="hlink"/>
          </a:solidFill>
          <a:ln w="9525">
            <a:solidFill>
              <a:schemeClr val="tx1"/>
            </a:solidFill>
            <a:miter lim="800000"/>
            <a:headEnd/>
            <a:tailEnd/>
          </a:ln>
        </p:spPr>
        <p:txBody>
          <a:bodyPr wrap="none" anchor="ctr"/>
          <a:lstStyle/>
          <a:p>
            <a:endParaRPr lang="el-GR" dirty="0"/>
          </a:p>
        </p:txBody>
      </p:sp>
      <p:sp>
        <p:nvSpPr>
          <p:cNvPr id="69638" name="AutoShape 8"/>
          <p:cNvSpPr>
            <a:spLocks noChangeArrowheads="1"/>
          </p:cNvSpPr>
          <p:nvPr/>
        </p:nvSpPr>
        <p:spPr bwMode="auto">
          <a:xfrm>
            <a:off x="3886200" y="3048000"/>
            <a:ext cx="1447800" cy="976313"/>
          </a:xfrm>
          <a:prstGeom prst="downArrow">
            <a:avLst>
              <a:gd name="adj1" fmla="val 50000"/>
              <a:gd name="adj2" fmla="val 25000"/>
            </a:avLst>
          </a:prstGeom>
          <a:solidFill>
            <a:schemeClr val="hlink"/>
          </a:solidFill>
          <a:ln w="9525">
            <a:solidFill>
              <a:schemeClr val="tx1"/>
            </a:solidFill>
            <a:miter lim="800000"/>
            <a:headEnd/>
            <a:tailEnd/>
          </a:ln>
        </p:spPr>
        <p:txBody>
          <a:bodyPr wrap="none" anchor="ctr"/>
          <a:lstStyle/>
          <a:p>
            <a:pPr algn="ctr"/>
            <a:r>
              <a:rPr lang="el-GR" sz="2400" b="1" dirty="0"/>
              <a:t>Αιτία</a:t>
            </a:r>
          </a:p>
        </p:txBody>
      </p:sp>
      <p:sp>
        <p:nvSpPr>
          <p:cNvPr id="69639" name="Rectangle 9"/>
          <p:cNvSpPr>
            <a:spLocks noChangeArrowheads="1"/>
          </p:cNvSpPr>
          <p:nvPr/>
        </p:nvSpPr>
        <p:spPr bwMode="auto">
          <a:xfrm>
            <a:off x="0" y="4038600"/>
            <a:ext cx="9144000" cy="914400"/>
          </a:xfrm>
          <a:prstGeom prst="rect">
            <a:avLst/>
          </a:prstGeom>
          <a:solidFill>
            <a:srgbClr val="95D7FB"/>
          </a:solidFill>
          <a:ln w="9525">
            <a:solidFill>
              <a:schemeClr val="tx1"/>
            </a:solidFill>
            <a:miter lim="800000"/>
            <a:headEnd/>
            <a:tailEnd/>
          </a:ln>
        </p:spPr>
        <p:txBody>
          <a:bodyPr wrap="none" anchor="ctr"/>
          <a:lstStyle/>
          <a:p>
            <a:pPr algn="ctr"/>
            <a:r>
              <a:rPr lang="el-GR" sz="2400" b="1" dirty="0">
                <a:effectLst>
                  <a:outerShdw blurRad="38100" dist="38100" dir="2700000" algn="tl">
                    <a:srgbClr val="000000">
                      <a:alpha val="43137"/>
                    </a:srgbClr>
                  </a:outerShdw>
                </a:effectLst>
              </a:rPr>
              <a:t>Συγκρούσεων μεταξύ ιδιοκτητών και πιστωτών</a:t>
            </a:r>
          </a:p>
        </p:txBody>
      </p:sp>
    </p:spTree>
    <p:extLst>
      <p:ext uri="{BB962C8B-B14F-4D97-AF65-F5344CB8AC3E}">
        <p14:creationId xmlns:p14="http://schemas.microsoft.com/office/powerpoint/2010/main" xmlns="" val="33061193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theme/theme1.xml><?xml version="1.0" encoding="utf-8"?>
<a:theme xmlns:a="http://schemas.openxmlformats.org/drawingml/2006/main" name="BMM4e">
  <a:themeElements>
    <a:clrScheme name="">
      <a:dk1>
        <a:srgbClr val="000000"/>
      </a:dk1>
      <a:lt1>
        <a:srgbClr val="FFCC66"/>
      </a:lt1>
      <a:dk2>
        <a:srgbClr val="000000"/>
      </a:dk2>
      <a:lt2>
        <a:srgbClr val="9F9F9F"/>
      </a:lt2>
      <a:accent1>
        <a:srgbClr val="FFCC66"/>
      </a:accent1>
      <a:accent2>
        <a:srgbClr val="0000FF"/>
      </a:accent2>
      <a:accent3>
        <a:srgbClr val="FFE2B8"/>
      </a:accent3>
      <a:accent4>
        <a:srgbClr val="000000"/>
      </a:accent4>
      <a:accent5>
        <a:srgbClr val="FFE2B8"/>
      </a:accent5>
      <a:accent6>
        <a:srgbClr val="0000E7"/>
      </a:accent6>
      <a:hlink>
        <a:srgbClr val="CC00CC"/>
      </a:hlink>
      <a:folHlink>
        <a:srgbClr val="C0C0C0"/>
      </a:folHlink>
    </a:clrScheme>
    <a:fontScheme name="BMM4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MM4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M4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M4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M4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M4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M4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M4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Data\Microsoft\Templates\BMM4e.pot</Template>
  <TotalTime>1543</TotalTime>
  <Pages>8923980</Pages>
  <Words>2500</Words>
  <Application>Microsoft Office PowerPoint</Application>
  <PresentationFormat>Προβολή στην οθόνη (4:3)</PresentationFormat>
  <Paragraphs>328</Paragraphs>
  <Slides>40</Slides>
  <Notes>15</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40</vt:i4>
      </vt:variant>
    </vt:vector>
  </HeadingPairs>
  <TitlesOfParts>
    <vt:vector size="43" baseType="lpstr">
      <vt:lpstr>BMM4e</vt:lpstr>
      <vt:lpstr>Γράφημα</vt:lpstr>
      <vt:lpstr>Clip</vt:lpstr>
      <vt:lpstr> Προτεινόμενη  Βιβλιογραφία     "Αρχές χρηματοοικονομικής των επιχειρήσεων"         των: Richard A. Brealey, Stewart C. Myers, Allen Franclin επιμέλεια: Χρήστος Α. Αλεξάκης,  Δημήτρης Καινούργιος, Δημήτρης Κουσενίδης, Αριστείδης Σάμιτας, Κωνσταντίνος Συριόπουλος    </vt:lpstr>
      <vt:lpstr> Θα σας χρησιμεύσει το μάθημα επαγγελματικά; </vt:lpstr>
      <vt:lpstr>Μερικά «Χρηματοοικονομικά» Επαγγέλματα</vt:lpstr>
      <vt:lpstr>Διαφάνεια 4</vt:lpstr>
      <vt:lpstr>Θέματα που καλύπτονται</vt:lpstr>
      <vt:lpstr>Γιατί είναι χρήσιμη η Χρηματοοικονομική των Επιχειρήσεων (Ανάλυση);</vt:lpstr>
      <vt:lpstr>Επιχείρηση</vt:lpstr>
      <vt:lpstr>Αντικειμενικός Σκοπός της επιχείρησης </vt:lpstr>
      <vt:lpstr>Διαφάνεια 9</vt:lpstr>
      <vt:lpstr>Στόχοι της επιχείρησης</vt:lpstr>
      <vt:lpstr>ΠΛΟΥΤΟΣ</vt:lpstr>
      <vt:lpstr>Χρηματοοικονομικές Αποφάσεις της εταιρίας </vt:lpstr>
      <vt:lpstr>Βασικές Αρχές της  Χρηματοοικονομικής των Επιχειρήσεων</vt:lpstr>
      <vt:lpstr>Επενδυτικές και χρηματοδοτικές αποφάσεις</vt:lpstr>
      <vt:lpstr>Επενδυτικές και χρηματοδοτικές αποφάσεις</vt:lpstr>
      <vt:lpstr>Επενδυτικές και χρηματοδοτικές αποφάσεις</vt:lpstr>
      <vt:lpstr>Επενδυτικές  αποφάσεις</vt:lpstr>
      <vt:lpstr>Η Επενδυτική Αρχή/Απόφαση</vt:lpstr>
      <vt:lpstr>Η Χρηματοδοτική Αρχή/Απόφαση</vt:lpstr>
      <vt:lpstr>Η Μερισματική Αρχή/Απόφαση</vt:lpstr>
      <vt:lpstr> Ερωτήματα  προς επίλυση για επενδυτικές αποφάσεις </vt:lpstr>
      <vt:lpstr>  Ερωτήματα  προς επίλυση για Χρηματοδοτικές αποφάσεις </vt:lpstr>
      <vt:lpstr>Ερωτήματα Μερίσματος </vt:lpstr>
      <vt:lpstr>Επενδυτικές και χρηματοδοτικές αποφάσεις</vt:lpstr>
      <vt:lpstr>Διαφάνεια 25</vt:lpstr>
      <vt:lpstr>Διαφάνεια 26</vt:lpstr>
      <vt:lpstr>Διαφάνεια 27</vt:lpstr>
      <vt:lpstr>Διαφάνεια 28</vt:lpstr>
      <vt:lpstr>Ο ρόλος του οικονομικού διευθυντή</vt:lpstr>
      <vt:lpstr>Ποιος είναι ο οικονομικός διευθυντής;</vt:lpstr>
      <vt:lpstr>Ο επενδυτικός συμβιβασμός</vt:lpstr>
      <vt:lpstr>Στόχοι της μετοχικής εταιρείας</vt:lpstr>
      <vt:lpstr>Στόχοι της μετοχικής εταιρείας</vt:lpstr>
      <vt:lpstr>Τίνος είναι η εταιρεία;</vt:lpstr>
      <vt:lpstr>Μερίσματα ή θέσεις απασχόλησης;</vt:lpstr>
      <vt:lpstr>Στόχοι της μετοχικής εταιρείας</vt:lpstr>
      <vt:lpstr>Πρόβλημα αντιπροσώπευσης</vt:lpstr>
      <vt:lpstr>Διαφάνεια 38</vt:lpstr>
      <vt:lpstr>Πρόβλημα αντιπροσώπευσης</vt:lpstr>
      <vt:lpstr>Πηγές στο διαδίκτυο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Firm and  The Financial Manager</dc:title>
  <dc:creator>Matt Will</dc:creator>
  <cp:lastModifiedBy>user</cp:lastModifiedBy>
  <cp:revision>167</cp:revision>
  <dcterms:created xsi:type="dcterms:W3CDTF">1997-10-06T19:15:22Z</dcterms:created>
  <dcterms:modified xsi:type="dcterms:W3CDTF">2020-03-01T21:08:19Z</dcterms:modified>
</cp:coreProperties>
</file>